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85" r:id="rId2"/>
    <p:sldId id="256" r:id="rId3"/>
    <p:sldId id="257" r:id="rId4"/>
    <p:sldId id="258" r:id="rId5"/>
    <p:sldId id="259" r:id="rId6"/>
    <p:sldId id="280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81" r:id="rId22"/>
    <p:sldId id="277" r:id="rId23"/>
    <p:sldId id="279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3F256-42C3-4BA9-9557-DBB93AC13532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1F81-AFA3-40A8-8D19-75A75B35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0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71F81-AFA3-40A8-8D19-75A75B352F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4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6EA1-DB52-41B9-8FBE-98C1C4B903E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00FF-6C9E-4921-92FF-E30AB83E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6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6EA1-DB52-41B9-8FBE-98C1C4B903E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00FF-6C9E-4921-92FF-E30AB83E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7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6EA1-DB52-41B9-8FBE-98C1C4B903E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00FF-6C9E-4921-92FF-E30AB83E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2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6EA1-DB52-41B9-8FBE-98C1C4B903E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00FF-6C9E-4921-92FF-E30AB83E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9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6EA1-DB52-41B9-8FBE-98C1C4B903E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00FF-6C9E-4921-92FF-E30AB83E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2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6EA1-DB52-41B9-8FBE-98C1C4B903E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00FF-6C9E-4921-92FF-E30AB83E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1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6EA1-DB52-41B9-8FBE-98C1C4B903E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00FF-6C9E-4921-92FF-E30AB83E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7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6EA1-DB52-41B9-8FBE-98C1C4B903E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00FF-6C9E-4921-92FF-E30AB83E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0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6EA1-DB52-41B9-8FBE-98C1C4B903E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00FF-6C9E-4921-92FF-E30AB83E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6EA1-DB52-41B9-8FBE-98C1C4B903E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00FF-6C9E-4921-92FF-E30AB83E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6EA1-DB52-41B9-8FBE-98C1C4B903E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900FF-6C9E-4921-92FF-E30AB83E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1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C6EA1-DB52-41B9-8FBE-98C1C4B903E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900FF-6C9E-4921-92FF-E30AB83E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8.jpg"/><Relationship Id="rId7" Type="http://schemas.openxmlformats.org/officeDocument/2006/relationships/image" Target="../media/image3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10" Type="http://schemas.openxmlformats.org/officeDocument/2006/relationships/image" Target="../media/image39.jpg"/><Relationship Id="rId4" Type="http://schemas.openxmlformats.org/officeDocument/2006/relationships/image" Target="../media/image9.jpg"/><Relationship Id="rId9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46.jp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7" y="232280"/>
            <a:ext cx="11679536" cy="63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354" y="379827"/>
            <a:ext cx="11619914" cy="61616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107" y="1837654"/>
            <a:ext cx="5497551" cy="36101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1837654"/>
            <a:ext cx="5168441" cy="36101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22102" y="5636007"/>
            <a:ext cx="479094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মনিপুরিদের উৎসব হোলি।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9739" y="5636007"/>
            <a:ext cx="452048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ওরাওঁদের উৎসব ফাগুয়া।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1938" y="479734"/>
            <a:ext cx="611357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 আনন্দ উৎসব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8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58" y="351692"/>
            <a:ext cx="11619914" cy="6231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5" y="1764807"/>
            <a:ext cx="5086686" cy="3489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3" y="1777685"/>
            <a:ext cx="5589232" cy="3489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02745" y="5653825"/>
            <a:ext cx="463639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উৎসব বাহা।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0681" y="5653824"/>
            <a:ext cx="584423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 চট্টগ্রামের উৎসব বৈসাবি।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8000" y="641798"/>
            <a:ext cx="593831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 আনন্দ উৎসব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9489" y="253218"/>
            <a:ext cx="11591779" cy="62882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2" y="1817531"/>
            <a:ext cx="5631630" cy="3153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66" y="1817531"/>
            <a:ext cx="5014049" cy="3153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02288" y="5396247"/>
            <a:ext cx="73215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 ও রাখাইনদের জল উৎসব।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7884" y="376865"/>
            <a:ext cx="591968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 আনন্দ উৎসব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129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489" y="239151"/>
            <a:ext cx="11605846" cy="63304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10" y="573858"/>
            <a:ext cx="4043852" cy="2666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4221098" y="525009"/>
            <a:ext cx="3206839" cy="2764296"/>
            <a:chOff x="4314422" y="521900"/>
            <a:chExt cx="3206839" cy="2764296"/>
          </a:xfrm>
        </p:grpSpPr>
        <p:sp>
          <p:nvSpPr>
            <p:cNvPr id="6" name="Rectangle 5"/>
            <p:cNvSpPr/>
            <p:nvPr/>
          </p:nvSpPr>
          <p:spPr>
            <a:xfrm>
              <a:off x="4314422" y="521900"/>
              <a:ext cx="3206839" cy="2764296"/>
            </a:xfrm>
            <a:prstGeom prst="rect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72464" y="1550105"/>
              <a:ext cx="2290753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339402" y="4507607"/>
            <a:ext cx="979131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উৎসবের সমন্বয়ে বৈসাবি উৎসব?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8" y="578216"/>
            <a:ext cx="3443909" cy="2711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5383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7625" y="267287"/>
            <a:ext cx="11563643" cy="6302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9" y="430965"/>
            <a:ext cx="3699793" cy="22959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81" y="461045"/>
            <a:ext cx="3453185" cy="21995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 rot="16200000">
            <a:off x="-1113518" y="2789129"/>
            <a:ext cx="422891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 লোকবিশ্বাস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5319" y="2819907"/>
            <a:ext cx="905384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মনিপুরিদের কাছে পূর্ণিমা ও অমাবশ্যার রাত বিশেষ তাৎপর্যপূর্ণ।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9" y="3652156"/>
            <a:ext cx="3699793" cy="2117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81" y="3657078"/>
            <a:ext cx="3476830" cy="2112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045629" y="5769735"/>
            <a:ext cx="93371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খিয়াংরা নবজাতককে ছুঁতে হলে আগুনে হাত একটু গরম করে নেয়।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9489" y="283092"/>
            <a:ext cx="11676185" cy="62724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24567" y="585638"/>
            <a:ext cx="421155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নৃগোষ্ঠির লোকবিশ্বাস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42" y="1668120"/>
            <a:ext cx="2589693" cy="1979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9" y="1668120"/>
            <a:ext cx="3078133" cy="1984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403797" y="5537915"/>
            <a:ext cx="9453093" cy="463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96086" y="-1677671"/>
            <a:ext cx="689318" cy="1960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36446" y="1596070"/>
            <a:ext cx="5080716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ওরাওঁরা বিশ্বাস করে,  পৌষ মাসে গৃহ নির্মাণ ও ঘরের ছাউনি দেওয়া অকল্যাণ।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8" y="4178048"/>
            <a:ext cx="3066018" cy="2040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67" y="4141493"/>
            <a:ext cx="2847645" cy="20927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6904958" y="4141493"/>
            <a:ext cx="5080716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বিশ্বাস,রাত্রে ঘর ঝাড়ু দিয়ে ময়লা বাইরে ফেলতে নেই।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05" y="312492"/>
            <a:ext cx="11633981" cy="62601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54" y="1381390"/>
            <a:ext cx="4992261" cy="3100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58" y="1381390"/>
            <a:ext cx="5330238" cy="3100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635654" y="312492"/>
            <a:ext cx="3657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 বিয়ে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354" y="4719748"/>
            <a:ext cx="497124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পাংখেয়োরা জুলাই মাসে বিয়ে করেনা।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4454" y="4719748"/>
            <a:ext cx="499226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মাহাতোরা অগ্রহায়ণ মাসে বিয়ে করেনা।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" y="321971"/>
            <a:ext cx="11633982" cy="62503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80" y="1385485"/>
            <a:ext cx="5722139" cy="3328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0" y="1385485"/>
            <a:ext cx="5001368" cy="3328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677171" y="321971"/>
            <a:ext cx="389560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 বিয়ে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740" y="5125792"/>
            <a:ext cx="11040779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 ও গারো মাতৃসূত্রীয় সমাজে সর্ব কনিষ্ঠ মেয়ের জামাই বিয়ের পর বাধ্যতামূলকভাবে স্ত্রীর পরিবারের সাথে বাস করবে।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1015" y="147535"/>
            <a:ext cx="11830930" cy="65555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6" y="229400"/>
            <a:ext cx="2088700" cy="2493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25" y="147535"/>
            <a:ext cx="2217054" cy="2533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80" y="147535"/>
            <a:ext cx="2206181" cy="2533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036825" y="2741101"/>
            <a:ext cx="573695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চাকমাদের পোশাক ও অলঙ্কার।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62" y="147535"/>
            <a:ext cx="2288402" cy="24934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1" y="3630461"/>
            <a:ext cx="2134026" cy="2206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26" y="3630460"/>
            <a:ext cx="2329852" cy="2206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80" y="3589093"/>
            <a:ext cx="2206181" cy="22061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362" y="3589093"/>
            <a:ext cx="2401201" cy="22061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2175758" y="5995170"/>
            <a:ext cx="745909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অলঙ্কার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352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51" y="237051"/>
            <a:ext cx="11671438" cy="63606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12" y="440933"/>
            <a:ext cx="3718126" cy="26900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84" y="440933"/>
            <a:ext cx="3454960" cy="26900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3" y="3334823"/>
            <a:ext cx="3253873" cy="23996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2" y="440933"/>
            <a:ext cx="3253873" cy="26900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11" y="3363127"/>
            <a:ext cx="3794111" cy="23713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84" y="3363128"/>
            <a:ext cx="3454960" cy="23713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2503258" y="5736174"/>
            <a:ext cx="619473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 ও ওরাওঁদের অলঙ্কার।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4" y="304263"/>
            <a:ext cx="11394831" cy="6124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7602" y="600776"/>
            <a:ext cx="8828171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06430" y="2029529"/>
            <a:ext cx="9179138" cy="2621594"/>
            <a:chOff x="2082019" y="3481783"/>
            <a:chExt cx="9179138" cy="2621594"/>
          </a:xfrm>
        </p:grpSpPr>
        <p:sp>
          <p:nvSpPr>
            <p:cNvPr id="2" name="Flowchart: Decision 1"/>
            <p:cNvSpPr/>
            <p:nvPr/>
          </p:nvSpPr>
          <p:spPr>
            <a:xfrm>
              <a:off x="2082019" y="3557122"/>
              <a:ext cx="2884934" cy="2520121"/>
            </a:xfrm>
            <a:prstGeom prst="flowChartDecision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Flowchart: Decision 6"/>
            <p:cNvSpPr/>
            <p:nvPr/>
          </p:nvSpPr>
          <p:spPr>
            <a:xfrm>
              <a:off x="4372212" y="3557122"/>
              <a:ext cx="2715065" cy="2546255"/>
            </a:xfrm>
            <a:prstGeom prst="flowChartDecision">
              <a:avLst/>
            </a:prstGeom>
            <a:solidFill>
              <a:srgbClr val="66FFFF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lowchart: Decision 7"/>
            <p:cNvSpPr/>
            <p:nvPr/>
          </p:nvSpPr>
          <p:spPr>
            <a:xfrm>
              <a:off x="6425768" y="3481783"/>
              <a:ext cx="2715065" cy="2572388"/>
            </a:xfrm>
            <a:prstGeom prst="flowChartDecision">
              <a:avLst/>
            </a:prstGeom>
            <a:solidFill>
              <a:srgbClr val="00B0F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lowchart: Decision 8"/>
            <p:cNvSpPr/>
            <p:nvPr/>
          </p:nvSpPr>
          <p:spPr>
            <a:xfrm>
              <a:off x="8546092" y="3557122"/>
              <a:ext cx="2715065" cy="2393512"/>
            </a:xfrm>
            <a:prstGeom prst="flowChartDecision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369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9152" y="225083"/>
            <a:ext cx="11676184" cy="64634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47" y="3319975"/>
            <a:ext cx="4725708" cy="24720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84" y="450166"/>
            <a:ext cx="2767281" cy="25517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35" y="3319975"/>
            <a:ext cx="4869030" cy="24720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65" y="450166"/>
            <a:ext cx="2767281" cy="25517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94" y="450166"/>
            <a:ext cx="4075694" cy="25517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390919" y="5919070"/>
            <a:ext cx="824545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ঐতিহ্যগত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অলঙ্কার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43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309489"/>
            <a:ext cx="11451102" cy="62179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417454" y="682444"/>
            <a:ext cx="3490174" cy="2667536"/>
            <a:chOff x="4417454" y="732486"/>
            <a:chExt cx="3490174" cy="2667536"/>
          </a:xfrm>
        </p:grpSpPr>
        <p:sp>
          <p:nvSpPr>
            <p:cNvPr id="5" name="Rectangle 4"/>
            <p:cNvSpPr/>
            <p:nvPr/>
          </p:nvSpPr>
          <p:spPr>
            <a:xfrm>
              <a:off x="4417454" y="732486"/>
              <a:ext cx="3490174" cy="2667536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09882" y="1681533"/>
              <a:ext cx="2305318" cy="7694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84" y="732486"/>
            <a:ext cx="3425266" cy="2567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76519" y="4984123"/>
            <a:ext cx="11075831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 পোশাক ও অলঙ্কার গুলোর নাম লিখ।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2" y="732486"/>
            <a:ext cx="3716883" cy="2567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3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8366" y="231113"/>
            <a:ext cx="11955782" cy="65073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17" y="231113"/>
            <a:ext cx="3464068" cy="2344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51" y="231113"/>
            <a:ext cx="3523043" cy="2344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5" y="231113"/>
            <a:ext cx="3100864" cy="2344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94423" y="2832288"/>
            <a:ext cx="111975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মনিপুরিদের সমাজে মাছ, মাস ভক্ষণ কিংবা নেশা জাতীয় দ্রব্য পান করা নিষিদ্ধ।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959804" y="2886661"/>
            <a:ext cx="494578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 খাদ্য ও পানীয়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6" y="3735369"/>
            <a:ext cx="3050068" cy="21116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18" y="3735369"/>
            <a:ext cx="3554076" cy="2115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2710603" y="5959100"/>
            <a:ext cx="748794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‘নাখাম’ অর্থাৎ শুঁটকি মাছ গারোদের প্রিয় খাদ্য।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18" y="3660497"/>
            <a:ext cx="3464068" cy="2227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31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7286" y="210463"/>
            <a:ext cx="11732456" cy="64492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96" y="210463"/>
            <a:ext cx="4512234" cy="2371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33" y="258606"/>
            <a:ext cx="4429459" cy="2371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25026" y="2678194"/>
            <a:ext cx="431013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ওরাওঁদের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ঠাপুলি জনপ্রিয়।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87" y="3420810"/>
            <a:ext cx="4485606" cy="24963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296" y="3420810"/>
            <a:ext cx="4652517" cy="24963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310816" y="6013411"/>
            <a:ext cx="83087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 ক্ষুদ্র নৃগোষ্ঠীর  কাছে নাপ্পি বা সিঁদোল অতি প্রিয়।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693557" y="2826432"/>
            <a:ext cx="516017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 খাদ্য ও পানীয়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7625" y="214581"/>
            <a:ext cx="11535507" cy="62882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06095" y="456326"/>
            <a:ext cx="175152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23493" y="1545464"/>
            <a:ext cx="9916732" cy="45591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1527" y="2253803"/>
            <a:ext cx="90796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ক্ষুদ্র নৃগোষ্ঠীর আনন্দ উৎসব বর্ণনা কর।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গোপী নাচ কাকে বলে।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ক্ষুদ্র নৃগোষ্ঠীর লোকবিশ্বাস গুলো কী কী?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ক্ষুদ্র নৃগোষ্ঠীর খাদ্য ও পানীয় সম্পর্কে বর্ণনা কর।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120463" y="1428875"/>
            <a:ext cx="10148552" cy="4778741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1692" y="225083"/>
            <a:ext cx="11535508" cy="62601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71" y="654766"/>
            <a:ext cx="3904311" cy="25355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4311203" y="544936"/>
            <a:ext cx="3451538" cy="2677198"/>
            <a:chOff x="4311203" y="544936"/>
            <a:chExt cx="3451538" cy="2677198"/>
          </a:xfrm>
        </p:grpSpPr>
        <p:sp>
          <p:nvSpPr>
            <p:cNvPr id="4" name="Rectangle 3"/>
            <p:cNvSpPr/>
            <p:nvPr/>
          </p:nvSpPr>
          <p:spPr>
            <a:xfrm>
              <a:off x="4311203" y="544936"/>
              <a:ext cx="3451538" cy="267719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977686" y="1475434"/>
              <a:ext cx="2408349" cy="76944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6" y="544936"/>
            <a:ext cx="3733987" cy="2677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79548" y="3630234"/>
            <a:ext cx="974930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 ও গারো সমাজে স্ত্রীর পরিবারে বসবাস করা বাধ্যতামূলক কেন?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4784" y="2157212"/>
            <a:ext cx="8899301" cy="2408350"/>
            <a:chOff x="1384479" y="1036750"/>
            <a:chExt cx="8899301" cy="2408350"/>
          </a:xfrm>
        </p:grpSpPr>
        <p:sp>
          <p:nvSpPr>
            <p:cNvPr id="3" name="Flowchart: Decision 2"/>
            <p:cNvSpPr/>
            <p:nvPr/>
          </p:nvSpPr>
          <p:spPr>
            <a:xfrm>
              <a:off x="1384479" y="1036750"/>
              <a:ext cx="2665927" cy="2408350"/>
            </a:xfrm>
            <a:prstGeom prst="flowChartDecision">
              <a:avLst/>
            </a:prstGeom>
            <a:solidFill>
              <a:srgbClr val="FF000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6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endParaRPr lang="en-US" sz="16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Flowchart: Decision 3"/>
            <p:cNvSpPr/>
            <p:nvPr/>
          </p:nvSpPr>
          <p:spPr>
            <a:xfrm>
              <a:off x="3548130" y="1036750"/>
              <a:ext cx="2665927" cy="2408350"/>
            </a:xfrm>
            <a:prstGeom prst="flowChartDecision">
              <a:avLst/>
            </a:prstGeom>
            <a:solidFill>
              <a:srgbClr val="00B05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6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Flowchart: Decision 4"/>
            <p:cNvSpPr/>
            <p:nvPr/>
          </p:nvSpPr>
          <p:spPr>
            <a:xfrm>
              <a:off x="5582992" y="1036750"/>
              <a:ext cx="2665927" cy="2408350"/>
            </a:xfrm>
            <a:prstGeom prst="flowChartDecision">
              <a:avLst/>
            </a:prstGeom>
            <a:solidFill>
              <a:srgbClr val="00B0F0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600" b="1" dirty="0" smtClean="0">
                  <a:solidFill>
                    <a:srgbClr val="66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16600" b="1" dirty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Flowchart: Decision 5"/>
            <p:cNvSpPr/>
            <p:nvPr/>
          </p:nvSpPr>
          <p:spPr>
            <a:xfrm>
              <a:off x="7617853" y="1036750"/>
              <a:ext cx="2665927" cy="2408350"/>
            </a:xfrm>
            <a:prstGeom prst="flowChartDecision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6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lang="en-US" sz="1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724" y="4807039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5029200"/>
            <a:ext cx="18288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63200" y="86935"/>
            <a:ext cx="18288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96593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30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894" y="256234"/>
            <a:ext cx="11739390" cy="62319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55883" y="1379979"/>
            <a:ext cx="419851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225" y="2680094"/>
            <a:ext cx="5640947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মরিয়ম খাতুন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শিক্ষিকা (আইসিটি)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চাঁদপাড়া সিনিয়র আলিম মাদ্রাসা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গোবিন্দগঞ্জ, গাইবান্ধা।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4385" y="1379979"/>
            <a:ext cx="373487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5743" y="2649317"/>
            <a:ext cx="5512159" cy="28315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৫    সময়ঃ ৫০ মিনিট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3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091" y="295422"/>
            <a:ext cx="11586042" cy="62882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84" y="2995039"/>
            <a:ext cx="3558349" cy="2535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75" y="2995039"/>
            <a:ext cx="4007869" cy="2535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75" y="295422"/>
            <a:ext cx="4007869" cy="23808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85" y="295422"/>
            <a:ext cx="3558348" cy="2380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1" y="295422"/>
            <a:ext cx="3479146" cy="5234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485622" y="5713549"/>
            <a:ext cx="634888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ভালোভাবে লক্ষ করো।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09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1692" y="253218"/>
            <a:ext cx="11591779" cy="6372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97003" y="515154"/>
            <a:ext cx="555079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6372" y="4507606"/>
            <a:ext cx="99038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 সংস্কৃতি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0" y="515154"/>
            <a:ext cx="3675246" cy="42002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974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1354" y="337625"/>
            <a:ext cx="11563643" cy="61897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49628" y="674637"/>
            <a:ext cx="202198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12890" y="1996224"/>
            <a:ext cx="9362941" cy="4056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60620" y="2331076"/>
            <a:ext cx="87447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নৃগোষ্ঠীর সাংস্কৃতিক জীবন সম্বন্ধে বর্ণনা করতে পারবে;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ক্ষুদ্র নৃগোষ্ঠীর ধর্ম সম্পর্কে আলোচনা করতে পারবে;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ক্ষুদ্র নৃগোষ্ঠীর আনন্দ উৎসব বর্ণনা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622738" y="1880314"/>
            <a:ext cx="9556124" cy="4275787"/>
          </a:xfrm>
          <a:prstGeom prst="flowChartAlternateProcess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7963" y="309489"/>
            <a:ext cx="11479237" cy="62623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05" y="416216"/>
            <a:ext cx="3349587" cy="20097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06" y="422197"/>
            <a:ext cx="3508288" cy="20037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829346" y="2568313"/>
            <a:ext cx="771324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 মানুষ এক সময় প্রকৃতি পূজা করত।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153259" y="2786760"/>
            <a:ext cx="308204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 ধর্ম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46" y="3437495"/>
            <a:ext cx="3338246" cy="2221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06" y="3481203"/>
            <a:ext cx="3508288" cy="21340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3868528" y="5863950"/>
            <a:ext cx="56348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নৃগোষ্ঠী বৌদ্ধ ধর্ম গ্রহণ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3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6098" y="253218"/>
            <a:ext cx="11451102" cy="63163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83" y="1842978"/>
            <a:ext cx="5257677" cy="29442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3" y="1842979"/>
            <a:ext cx="5126544" cy="29442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073500" y="5254580"/>
            <a:ext cx="865460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নৃগোষ্ঠী খ্রিষ্টান ধর্ম গ্রহণ করে।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3154" y="488804"/>
            <a:ext cx="435305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 ধর্ম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0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49931" y="736354"/>
            <a:ext cx="3172264" cy="27771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9931" y="785472"/>
            <a:ext cx="3213463" cy="2678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45430" y="785472"/>
            <a:ext cx="3276766" cy="282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01737" y="587829"/>
            <a:ext cx="3461657" cy="2876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01737" y="785472"/>
            <a:ext cx="3267425" cy="2777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542" y="362491"/>
            <a:ext cx="11591778" cy="62038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45618" y="1641402"/>
            <a:ext cx="2228045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27" y="785472"/>
            <a:ext cx="3809440" cy="2678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13268" y="4430331"/>
            <a:ext cx="1014138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নৃগোষ্ঠীর ধর্ম সম্পর্কে আলোচনা কর।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2" y="736019"/>
            <a:ext cx="4274189" cy="27775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205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394</Words>
  <Application>Microsoft Office PowerPoint</Application>
  <PresentationFormat>Widescreen</PresentationFormat>
  <Paragraphs>75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</dc:creator>
  <cp:lastModifiedBy>Mitu</cp:lastModifiedBy>
  <cp:revision>93</cp:revision>
  <dcterms:created xsi:type="dcterms:W3CDTF">2019-10-20T03:14:47Z</dcterms:created>
  <dcterms:modified xsi:type="dcterms:W3CDTF">2019-10-28T03:11:47Z</dcterms:modified>
</cp:coreProperties>
</file>