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16" r:id="rId3"/>
    <p:sldId id="260" r:id="rId4"/>
    <p:sldId id="297" r:id="rId5"/>
    <p:sldId id="296" r:id="rId6"/>
    <p:sldId id="261" r:id="rId7"/>
    <p:sldId id="308" r:id="rId8"/>
    <p:sldId id="309" r:id="rId9"/>
    <p:sldId id="300" r:id="rId10"/>
    <p:sldId id="311" r:id="rId11"/>
    <p:sldId id="312" r:id="rId12"/>
    <p:sldId id="310" r:id="rId13"/>
    <p:sldId id="313" r:id="rId14"/>
    <p:sldId id="290" r:id="rId15"/>
    <p:sldId id="314" r:id="rId16"/>
    <p:sldId id="268" r:id="rId17"/>
    <p:sldId id="28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79" d="100"/>
          <a:sy n="79" d="100"/>
        </p:scale>
        <p:origin x="-13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A2CA-3773-4D7F-B367-9FAE5BF66C5A}">
      <dgm:prSet/>
      <dgm:spPr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6C25-07E0-4FB3-845E-417A57FA25F8}" type="parTrans" cxnId="{1833DC91-1C10-4669-B7DF-A6A3318FC65B}">
      <dgm:prSet/>
      <dgm:spPr/>
      <dgm:t>
        <a:bodyPr/>
        <a:lstStyle/>
        <a:p>
          <a:endParaRPr lang="en-US"/>
        </a:p>
      </dgm:t>
    </dgm:pt>
    <dgm:pt modelId="{2783A65A-AAE0-44C2-988C-89F5AE7F353A}" type="sibTrans" cxnId="{1833DC91-1C10-4669-B7DF-A6A3318FC65B}">
      <dgm:prSet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9663121-E1FB-4AF5-8CC2-B21F768EC343}" type="pres">
      <dgm:prSet presAssocID="{8B25A2CA-3773-4D7F-B367-9FAE5BF66C5A}" presName="hierRoot1" presStyleCnt="0">
        <dgm:presLayoutVars>
          <dgm:hierBranch val="init"/>
        </dgm:presLayoutVars>
      </dgm:prSet>
      <dgm:spPr/>
    </dgm:pt>
    <dgm:pt modelId="{A407A46F-6C6D-4D1C-90FE-AFD52D2A9029}" type="pres">
      <dgm:prSet presAssocID="{8B25A2CA-3773-4D7F-B367-9FAE5BF66C5A}" presName="rootComposite1" presStyleCnt="0"/>
      <dgm:spPr/>
    </dgm:pt>
    <dgm:pt modelId="{6A36FFCB-190E-4F16-8CEE-C94467CD79CC}" type="pres">
      <dgm:prSet presAssocID="{8B25A2CA-3773-4D7F-B367-9FAE5BF66C5A}" presName="rootText1" presStyleLbl="node0" presStyleIdx="0" presStyleCnt="1" custAng="0" custScaleX="101017" custScaleY="100015" custLinFactNeighborX="3025" custLinFactNeighborY="-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4DAB39-7608-4E72-BB45-D3B00330D43D}" type="pres">
      <dgm:prSet presAssocID="{8B25A2CA-3773-4D7F-B367-9FAE5BF66C5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F08B344-57E0-4B65-87D2-7D37A6AC903F}" type="pres">
      <dgm:prSet presAssocID="{8B25A2CA-3773-4D7F-B367-9FAE5BF66C5A}" presName="hierChild2" presStyleCnt="0"/>
      <dgm:spPr/>
    </dgm:pt>
    <dgm:pt modelId="{26772CD6-5286-4E14-8555-F722B09C9D66}" type="pres">
      <dgm:prSet presAssocID="{8B25A2CA-3773-4D7F-B367-9FAE5BF66C5A}" presName="hierChild3" presStyleCnt="0"/>
      <dgm:spPr/>
    </dgm:pt>
  </dgm:ptLst>
  <dgm:cxnLst>
    <dgm:cxn modelId="{40B5257F-107E-4735-BF08-A45DBDC7B1E0}" type="presOf" srcId="{8B25A2CA-3773-4D7F-B367-9FAE5BF66C5A}" destId="{6A36FFCB-190E-4F16-8CEE-C94467CD79CC}" srcOrd="0" destOrd="0" presId="urn:microsoft.com/office/officeart/2005/8/layout/orgChart1"/>
    <dgm:cxn modelId="{4E1551DE-DE4A-4EFD-A133-DF8965C2DDF9}" type="presOf" srcId="{8B25A2CA-3773-4D7F-B367-9FAE5BF66C5A}" destId="{9B4DAB39-7608-4E72-BB45-D3B00330D43D}" srcOrd="1" destOrd="0" presId="urn:microsoft.com/office/officeart/2005/8/layout/orgChart1"/>
    <dgm:cxn modelId="{1833DC91-1C10-4669-B7DF-A6A3318FC65B}" srcId="{4B6F1A85-2DE2-4F10-B9D6-7DDB5F6E2E1D}" destId="{8B25A2CA-3773-4D7F-B367-9FAE5BF66C5A}" srcOrd="0" destOrd="0" parTransId="{BB1A6C25-07E0-4FB3-845E-417A57FA25F8}" sibTransId="{2783A65A-AAE0-44C2-988C-89F5AE7F353A}"/>
    <dgm:cxn modelId="{64B6AE56-977E-4C0B-9719-4B09124A63BC}" type="presOf" srcId="{4B6F1A85-2DE2-4F10-B9D6-7DDB5F6E2E1D}" destId="{16DD4B3F-16AD-47AC-A966-6C3788D85FF7}" srcOrd="0" destOrd="0" presId="urn:microsoft.com/office/officeart/2005/8/layout/orgChart1"/>
    <dgm:cxn modelId="{8506DEAC-E659-4028-A66A-7816A20EABD4}" type="presParOf" srcId="{16DD4B3F-16AD-47AC-A966-6C3788D85FF7}" destId="{39663121-E1FB-4AF5-8CC2-B21F768EC343}" srcOrd="0" destOrd="0" presId="urn:microsoft.com/office/officeart/2005/8/layout/orgChart1"/>
    <dgm:cxn modelId="{F88AC179-57B0-4C57-8B56-3C2253AA8098}" type="presParOf" srcId="{39663121-E1FB-4AF5-8CC2-B21F768EC343}" destId="{A407A46F-6C6D-4D1C-90FE-AFD52D2A9029}" srcOrd="0" destOrd="0" presId="urn:microsoft.com/office/officeart/2005/8/layout/orgChart1"/>
    <dgm:cxn modelId="{728510DE-3DD5-47EA-8D89-801968209123}" type="presParOf" srcId="{A407A46F-6C6D-4D1C-90FE-AFD52D2A9029}" destId="{6A36FFCB-190E-4F16-8CEE-C94467CD79CC}" srcOrd="0" destOrd="0" presId="urn:microsoft.com/office/officeart/2005/8/layout/orgChart1"/>
    <dgm:cxn modelId="{58783B3C-1131-4D8E-99EA-5B65EF1C27C6}" type="presParOf" srcId="{A407A46F-6C6D-4D1C-90FE-AFD52D2A9029}" destId="{9B4DAB39-7608-4E72-BB45-D3B00330D43D}" srcOrd="1" destOrd="0" presId="urn:microsoft.com/office/officeart/2005/8/layout/orgChart1"/>
    <dgm:cxn modelId="{E0486C40-0A22-4DD3-9238-9A3E05520D85}" type="presParOf" srcId="{39663121-E1FB-4AF5-8CC2-B21F768EC343}" destId="{0F08B344-57E0-4B65-87D2-7D37A6AC903F}" srcOrd="1" destOrd="0" presId="urn:microsoft.com/office/officeart/2005/8/layout/orgChart1"/>
    <dgm:cxn modelId="{3DEDEABC-4A85-405E-8472-E7F78553B5F7}" type="presParOf" srcId="{39663121-E1FB-4AF5-8CC2-B21F768EC343}" destId="{26772CD6-5286-4E14-8555-F722B09C9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chemspider.com/Molecular-Formula/C3H7O7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3429000" cy="381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735781"/>
            <a:ext cx="830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পর্যায়ে এদের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সহায়তায়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 কার্বোহাইড্রেট উৎপন্ন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85837"/>
            <a:ext cx="5181600" cy="4191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</a:t>
            </a:r>
            <a:r>
              <a:rPr lang="bn-IN" sz="280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হয়েছিল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64554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3418505"/>
            <a:ext cx="18097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012" y="3418505"/>
            <a:ext cx="18573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300" y="3418506"/>
            <a:ext cx="17145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বিপাক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195" y="2432187"/>
            <a:ext cx="57650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সবুজ উদ্ভিদে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গতিপথ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38435" y="2940018"/>
            <a:ext cx="614365" cy="45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31504" y="2933844"/>
            <a:ext cx="2383" cy="375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7343" y="2940018"/>
            <a:ext cx="776287" cy="47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395015"/>
            <a:ext cx="3024919" cy="382901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139" y="236278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976304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 দিয়ে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79" y="2796730"/>
            <a:ext cx="518937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সাথে সাথে ভেঙ্গে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৩-কার্বন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দুই অনু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৩-ফসফোগ্লিসারিক এসিড হয় </a:t>
            </a:r>
            <a:r>
              <a:rPr lang="en-US" sz="2400" dirty="0"/>
              <a:t> (3PGA): </a:t>
            </a:r>
            <a:r>
              <a:rPr lang="en-US" sz="2400" dirty="0">
                <a:hlinkClick r:id="rId4" tooltip="Search on ChemSpider"/>
              </a:rPr>
              <a:t>C</a:t>
            </a:r>
            <a:r>
              <a:rPr lang="en-US" sz="2400" baseline="-25000" dirty="0">
                <a:hlinkClick r:id="rId4" tooltip="Search on ChemSpider"/>
              </a:rPr>
              <a:t>3</a:t>
            </a:r>
            <a:r>
              <a:rPr lang="en-US" sz="2400" dirty="0">
                <a:hlinkClick r:id="rId4" tooltip="Search on ChemSpider"/>
              </a:rPr>
              <a:t>H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O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P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494" y="1725298"/>
            <a:ext cx="685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মিলিত হয়ে, 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৬-কার্বন বিশিষ্ট অস্থায়ী কিটো এসিড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3894924"/>
            <a:ext cx="2286000" cy="580678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3" y="4655082"/>
            <a:ext cx="75580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উৎপন্ন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r>
              <a:rPr lang="en-US" sz="2400" dirty="0"/>
              <a:t>3PGA</a:t>
            </a:r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৩- ফসফোগ্লিসারালডিহাইড ও ডাইহাইড্রো এসিটোন ফসফেট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5821148" y="2690255"/>
            <a:ext cx="2886717" cy="13716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59148" y="5863871"/>
            <a:ext cx="5821878" cy="7244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অপর 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রাইবুলোজ-১,৫-ডাইফসফেট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হতে থাকে।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97922" y="1981200"/>
            <a:ext cx="244992" cy="3886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5816012">
            <a:off x="4090671" y="3466254"/>
            <a:ext cx="4786925" cy="108993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76231" y="3780908"/>
            <a:ext cx="6324600" cy="71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 এক অনু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চক্রে প্রবেশ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7408" y="2490626"/>
            <a:ext cx="7696199" cy="1270699"/>
            <a:chOff x="1169002" y="3415658"/>
            <a:chExt cx="7149075" cy="96850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169002" y="3493206"/>
              <a:ext cx="7149075" cy="8909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  <a:r>
                <a:rPr lang="bn-IN" b="1" baseline="-25000" dirty="0"/>
                <a:t>        </a:t>
              </a:r>
              <a:r>
                <a:rPr lang="bn-IN" sz="3600" baseline="-25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3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5426765" y="968188"/>
            <a:ext cx="3488635" cy="3146612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0999"/>
            <a:ext cx="4002558" cy="6096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838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আত্মীকরণের এ গতিপথ আবিষ্কারের জন্য ১৯৬১ সালে তিনি নোবেল পুরষ্কার পান।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28600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656" y="990600"/>
            <a:ext cx="5795744" cy="5029200"/>
            <a:chOff x="224056" y="776500"/>
            <a:chExt cx="6038632" cy="5243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6" y="776500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4800" y="5558135"/>
              <a:ext cx="914399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গ্লুকোজ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বা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28390"/>
            <a:ext cx="662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গতিপথে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স্থায়ী পদার্থ কত কার্বন বিশিষ্ট?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9314" r="18751" b="20417"/>
          <a:stretch/>
        </p:blipFill>
        <p:spPr>
          <a:xfrm>
            <a:off x="304800" y="1468391"/>
            <a:ext cx="3891129" cy="529281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619500" y="5163145"/>
            <a:ext cx="5524500" cy="580678"/>
          </a:xfrm>
          <a:prstGeom prst="wedgeRectCallout">
            <a:avLst>
              <a:gd name="adj1" fmla="val 4682"/>
              <a:gd name="adj2" fmla="val -230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কার্বন বিশিষ্ট 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3639"/>
            <a:ext cx="3166533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1" y="3594329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অক্সালো এসিটিক এসিড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corn%20la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170" y="1468391"/>
            <a:ext cx="3728892" cy="3239295"/>
          </a:xfrm>
          <a:prstGeom prst="rect">
            <a:avLst/>
          </a:prstGeom>
          <a:noFill/>
        </p:spPr>
      </p:pic>
      <p:pic>
        <p:nvPicPr>
          <p:cNvPr id="11" name="Picture 16" descr="sugarcane_stal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7" y="1433934"/>
            <a:ext cx="2828924" cy="36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1561" y="56225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উদ্ভিদ, এদের সালোকসংশ্লেষণের হার বেশি কেন?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438" y="61760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এদের পাতার উভয় পৃষ্ঠে সূর্যের আলো পরে তাই।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70" y="5870077"/>
            <a:ext cx="327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M.D Hatch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0092" y="4866953"/>
            <a:ext cx="250397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9" grpId="0" animBg="1"/>
      <p:bldP spid="9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228600"/>
            <a:ext cx="621195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 ক্লোরোফিলের পরিমান কেমন লক্ষ কর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06" y="1851331"/>
            <a:ext cx="4141694" cy="3177869"/>
          </a:xfrm>
          <a:prstGeom prst="rect">
            <a:avLst/>
          </a:prstGeom>
          <a:noFill/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37258" cy="3200400"/>
          </a:xfrm>
          <a:prstGeom prst="rect">
            <a:avLst/>
          </a:prstGeom>
          <a:noFill/>
        </p:spPr>
      </p:pic>
      <p:pic>
        <p:nvPicPr>
          <p:cNvPr id="3" name="Picture 2" descr="C:\Users\PB\Desktop\Bioenergetics\Chloroplast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6096000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1066800"/>
            <a:ext cx="55899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 কেমন হবে, -কেন?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0190" y="533400"/>
            <a:ext cx="39668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৮ 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6840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 ক্লোরোফিল ও আলোর ভূমিকা লিখ।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28600"/>
            <a:ext cx="4637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আলোকবর্ণালিতে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আলো দেখ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590344" cy="5200015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4495800" y="2286000"/>
            <a:ext cx="4428500" cy="28959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33400"/>
            <a:ext cx="52052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আলোতে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 ভাল হয়?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050235" y="33505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792" y="3581400"/>
            <a:ext cx="706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উদ্ভিদ কী?</a:t>
            </a:r>
            <a:r>
              <a:rPr lang="bn-IN" sz="28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ফটোফসফোরাইলেশন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269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ফটোলাইসিস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বিয়োজিত হয়ে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উৎপন্ন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ফটোলাইসিস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কিটো এসিড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৩-ফসফোগ্লিসারিক এসিড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৩- ফসফোগ্লিসারালডিহাইড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ডাইহাইড্রো এসিটোন ফসফেট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733800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6" y="918507"/>
            <a:ext cx="4451951" cy="30337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670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657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9800" y="45720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এর ভূমিকা ব্যাখ্যা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3921503"/>
              </p:ext>
            </p:extLst>
          </p:nvPr>
        </p:nvGraphicFramePr>
        <p:xfrm>
          <a:off x="4433887" y="2590800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457200"/>
            <a:ext cx="7550224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YJ\Desktop\New folder (ma5)\picture-61393-1431283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564904"/>
            <a:ext cx="1008112" cy="864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789040"/>
            <a:ext cx="8568952" cy="2185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markonee1998@gmail.com</a:t>
            </a: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13831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8064896" cy="31927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13524" y="2985017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8091" y="2991767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304" y="4401108"/>
            <a:ext cx="11410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dirty="0" smtClean="0"/>
              <a:t> O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0192" y="4662718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528" y="5433389"/>
            <a:ext cx="8477572" cy="1235971"/>
            <a:chOff x="499360" y="5433389"/>
            <a:chExt cx="7730239" cy="951207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499360" y="5633444"/>
              <a:ext cx="773023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</a:t>
              </a:r>
              <a:r>
                <a:rPr lang="en-US" b="1" dirty="0" smtClean="0"/>
                <a:t>+ 12H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 </a:t>
              </a:r>
              <a:r>
                <a:rPr lang="en-US" sz="4400" b="1" dirty="0" smtClean="0">
                  <a:sym typeface="Symbol" pitchFamily="18" charset="2"/>
                </a:rPr>
                <a:t>=</a:t>
              </a:r>
              <a:r>
                <a:rPr lang="bn-IN" sz="4400" b="1" dirty="0" smtClean="0"/>
                <a:t>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</a:t>
              </a:r>
              <a:r>
                <a:rPr lang="en-US" b="1" dirty="0" smtClean="0"/>
                <a:t>6O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7377" y="5433389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আলো</a:t>
              </a:r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86440" y="598448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ক্লোরোফিল</a:t>
              </a:r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14625" y="878080"/>
            <a:ext cx="42957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প্রক্রিয়ার নাম বলতে পার?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8824" y="319855"/>
            <a:ext cx="62492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20430" y="1435343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6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9374" y="1094380"/>
            <a:ext cx="7863408" cy="4495800"/>
            <a:chOff x="496573" y="865780"/>
            <a:chExt cx="8385809" cy="4495800"/>
          </a:xfrm>
        </p:grpSpPr>
        <p:pic>
          <p:nvPicPr>
            <p:cNvPr id="102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6901"/>
            <a:stretch>
              <a:fillRect/>
            </a:stretch>
          </p:blipFill>
          <p:spPr bwMode="auto">
            <a:xfrm>
              <a:off x="496573" y="865780"/>
              <a:ext cx="8385809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119284" y="4199737"/>
              <a:ext cx="381000" cy="10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7033105" y="1478283"/>
              <a:ext cx="790298" cy="1213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5204006" y="4672648"/>
              <a:ext cx="381000" cy="732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7978" y="438834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সালোকসংশ্লেষণ প্রক্রিয়া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832" y="2348880"/>
            <a:ext cx="837165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ক্লোরোফিলের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28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নির্ভরশীলতার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সালোকসংশ্লেষণ প্রক্রিয়ার শর্করা প্রস্তুতি ব্যাখ্যা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3812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792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একটি দীর্ঘ প্রক্রিয়া, ১৯০৫ সালে ইংরেজ শারীরত্বত্তবিদ ব্ল্যাকম্যান এই প্রক্রিয়াকে দুটি পর্যায়ে ভাগ করেন।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592997"/>
            <a:ext cx="243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8325" y="1592997"/>
            <a:ext cx="28956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8" y="5132724"/>
            <a:ext cx="1930400" cy="1608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2952750"/>
            <a:ext cx="63245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প্রক্রিয়ায়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 এবং রুপান্তরিত শক্তি এই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-র মধ্যে সঞ্চিত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3999" y="4243000"/>
            <a:ext cx="66294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 কার ভূমিকা রয়েছে?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8575" y="4871114"/>
            <a:ext cx="36195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রোপ্লাস্টের ক্লোরোফিল অণু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1143000"/>
            <a:ext cx="1600200" cy="914400"/>
            <a:chOff x="3581400" y="1143000"/>
            <a:chExt cx="1600200" cy="914400"/>
          </a:xfrm>
        </p:grpSpPr>
        <p:sp>
          <p:nvSpPr>
            <p:cNvPr id="11" name="Left-Right Arrow 10"/>
            <p:cNvSpPr/>
            <p:nvPr/>
          </p:nvSpPr>
          <p:spPr>
            <a:xfrm>
              <a:off x="3581400" y="1752600"/>
              <a:ext cx="1600200" cy="3048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43400" y="11430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3107 -0.1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468 -1.48148E-6 L 0.19063 -0.17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1842859" y="310212"/>
            <a:ext cx="7148741" cy="452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1666" y="921579"/>
            <a:ext cx="1659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032" y="2687717"/>
            <a:ext cx="345615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6826242" y="3542421"/>
            <a:ext cx="390525" cy="6140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762"/>
            <a:ext cx="1681316" cy="20574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1602226" y="335043"/>
            <a:ext cx="441653" cy="138468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3942260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00799" y="420387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3058" y="4665137"/>
            <a:ext cx="75797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7180" y="5423399"/>
            <a:ext cx="29266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ফটোফসফোরাইলেশন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407064"/>
            <a:ext cx="43416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835" y="334905"/>
            <a:ext cx="21730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00557" y="1063173"/>
            <a:ext cx="7920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ও ক্লোরোফিলের সহায়তায়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বিয়োজিত হয়ে কী হয়?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712" y="3891953"/>
            <a:ext cx="503664" cy="769441"/>
            <a:chOff x="6249906" y="816935"/>
            <a:chExt cx="503664" cy="769441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366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02" y="4050152"/>
            <a:ext cx="554960" cy="549800"/>
            <a:chOff x="6292052" y="1799087"/>
            <a:chExt cx="554960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5496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28800" y="305846"/>
            <a:ext cx="2819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420300"/>
            <a:ext cx="49710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 প্র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য়ায়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85963" y="398255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2649566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960" y="4070933"/>
            <a:ext cx="708306" cy="549800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3891953"/>
            <a:ext cx="10235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661394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9812" y="1826792"/>
            <a:ext cx="4167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প্রক্রিয়ার পরে কী ঘটে?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9962" y="5786122"/>
            <a:ext cx="438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পর শুরু হয়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3889 -0.2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5844</TotalTime>
  <Words>645</Words>
  <Application>Microsoft Office PowerPoint</Application>
  <PresentationFormat>On-screen Show (4:3)</PresentationFormat>
  <Paragraphs>131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cp</cp:lastModifiedBy>
  <cp:revision>1114</cp:revision>
  <dcterms:created xsi:type="dcterms:W3CDTF">2006-08-16T00:00:00Z</dcterms:created>
  <dcterms:modified xsi:type="dcterms:W3CDTF">2019-11-15T15:44:13Z</dcterms:modified>
</cp:coreProperties>
</file>