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5" r:id="rId2"/>
    <p:sldId id="276" r:id="rId3"/>
    <p:sldId id="258" r:id="rId4"/>
    <p:sldId id="270" r:id="rId5"/>
    <p:sldId id="267" r:id="rId6"/>
    <p:sldId id="268" r:id="rId7"/>
    <p:sldId id="259" r:id="rId8"/>
    <p:sldId id="261" r:id="rId9"/>
    <p:sldId id="260" r:id="rId10"/>
    <p:sldId id="269" r:id="rId11"/>
    <p:sldId id="262" r:id="rId12"/>
    <p:sldId id="263" r:id="rId13"/>
    <p:sldId id="264" r:id="rId14"/>
    <p:sldId id="271" r:id="rId15"/>
    <p:sldId id="265" r:id="rId16"/>
    <p:sldId id="272" r:id="rId17"/>
    <p:sldId id="278" r:id="rId18"/>
    <p:sldId id="279" r:id="rId19"/>
    <p:sldId id="277" r:id="rId20"/>
    <p:sldId id="28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1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022" autoAdjust="0"/>
  </p:normalViewPr>
  <p:slideViewPr>
    <p:cSldViewPr>
      <p:cViewPr varScale="1">
        <p:scale>
          <a:sx n="60" d="100"/>
          <a:sy n="60" d="100"/>
        </p:scale>
        <p:origin x="85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C10B9-7BDC-457E-934D-85984B6A6A3B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EB24C-0B43-4AFA-86E2-5774E4A7DD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81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fontAlgn="auto" latinLnBrk="0" hangingPunct="1"/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পাঠ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সংশ্লিষ্ট বিধায় সফটওয়্যার  এর ছবি দেওয়া হয়েছে কারন  সফটওয়্যার  এর  সাথে পাঠের মিল রয়েছে।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05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পারে-১</a:t>
            </a:r>
            <a:r>
              <a:rPr lang="bn-IN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।</a:t>
            </a:r>
            <a:r>
              <a:rPr lang="bn-BD" sz="1200" b="0" dirty="0" smtClean="0">
                <a:solidFill>
                  <a:schemeClr val="tx1"/>
                </a:solidFill>
              </a:rPr>
              <a:t>অ্যাপ্লিকেশন সফটওয়্যার</a:t>
            </a:r>
            <a:r>
              <a:rPr lang="en-US" sz="1200" b="0" dirty="0" smtClean="0">
                <a:solidFill>
                  <a:schemeClr val="tx1"/>
                </a:solidFill>
              </a:rPr>
              <a:t> </a:t>
            </a:r>
            <a:r>
              <a:rPr lang="bn-BD" sz="1200" b="0" dirty="0" smtClean="0">
                <a:solidFill>
                  <a:schemeClr val="tx1"/>
                </a:solidFill>
              </a:rPr>
              <a:t>এর ব্যবহার </a:t>
            </a:r>
            <a:r>
              <a:rPr lang="bn-IN" sz="1200" b="0" dirty="0" smtClean="0">
                <a:solidFill>
                  <a:schemeClr val="tx1"/>
                </a:solidFill>
              </a:rPr>
              <a:t>লিখ?সম্ভাব্য উত্তর:</a:t>
            </a:r>
            <a:r>
              <a:rPr lang="bn-BD" sz="1400" dirty="0" smtClean="0"/>
              <a:t> </a:t>
            </a:r>
            <a:r>
              <a:rPr lang="bn-BD" sz="1200" dirty="0" smtClean="0"/>
              <a:t>ভি এল সি মিডিয়া প্লেয়ার ব্যবহার করে গান শোনা ও ভিডিও দেখা য়ায়</a:t>
            </a:r>
            <a:r>
              <a:rPr lang="bn-IN" sz="1200" b="0" dirty="0" smtClean="0"/>
              <a:t>,</a:t>
            </a:r>
            <a:r>
              <a:rPr lang="bn-BD" sz="1200" dirty="0" smtClean="0"/>
              <a:t> মযিলা ফায়ারফক্স ব্যবহার করে ইন্টারনেটে ঘুরে বেড়ায়</a:t>
            </a:r>
            <a:r>
              <a:rPr lang="bn-IN" sz="1200" dirty="0" smtClean="0"/>
              <a:t>-</a:t>
            </a:r>
            <a:r>
              <a:rPr lang="bn-IN" sz="1200" b="0" dirty="0" smtClean="0"/>
              <a:t> </a:t>
            </a:r>
            <a:r>
              <a:rPr lang="bn-BD" dirty="0" smtClean="0"/>
              <a:t>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 নিয়ে শিক্ষক আরো আলোচনা করতে পারেন।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6275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পারে-১</a:t>
            </a:r>
            <a:r>
              <a:rPr lang="bn-IN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।</a:t>
            </a:r>
            <a:r>
              <a:rPr lang="bn-BD" sz="1200" b="0" dirty="0" smtClean="0">
                <a:solidFill>
                  <a:schemeClr val="tx1"/>
                </a:solidFill>
              </a:rPr>
              <a:t>অ্যাপ্লিকেশন সফটওয়্যার</a:t>
            </a:r>
            <a:r>
              <a:rPr lang="en-US" sz="1200" b="0" dirty="0" smtClean="0">
                <a:solidFill>
                  <a:schemeClr val="tx1"/>
                </a:solidFill>
              </a:rPr>
              <a:t> </a:t>
            </a:r>
            <a:r>
              <a:rPr lang="bn-BD" sz="1200" b="0" dirty="0" smtClean="0">
                <a:solidFill>
                  <a:schemeClr val="tx1"/>
                </a:solidFill>
              </a:rPr>
              <a:t>এর ব্যবহার </a:t>
            </a:r>
            <a:r>
              <a:rPr lang="bn-IN" sz="1200" b="0" dirty="0" smtClean="0">
                <a:solidFill>
                  <a:schemeClr val="tx1"/>
                </a:solidFill>
              </a:rPr>
              <a:t>লিখ?সম্ভাব্য উত্তর:</a:t>
            </a:r>
            <a:r>
              <a:rPr lang="bn-IN" sz="1200" b="0" baseline="0" dirty="0" smtClean="0">
                <a:solidFill>
                  <a:schemeClr val="tx1"/>
                </a:solidFill>
              </a:rPr>
              <a:t> </a:t>
            </a:r>
            <a:r>
              <a:rPr lang="bn-BD" sz="1200" b="0" dirty="0" smtClean="0"/>
              <a:t>গেম খেলা</a:t>
            </a:r>
            <a:r>
              <a:rPr lang="bn-IN" sz="1200" b="0" dirty="0" smtClean="0"/>
              <a:t>, </a:t>
            </a:r>
            <a:r>
              <a:rPr lang="bn-BD" sz="1200" b="0" dirty="0" smtClean="0"/>
              <a:t>ছবি আঁকা</a:t>
            </a:r>
            <a:r>
              <a:rPr lang="bn-IN" sz="1200" b="0" dirty="0" smtClean="0"/>
              <a:t> </a:t>
            </a:r>
            <a:r>
              <a:rPr lang="bn-BD" dirty="0" smtClean="0"/>
              <a:t>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 নিয়ে শিক্ষক আরো আলোচনা করতে পারেন।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67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পারে-১</a:t>
            </a:r>
            <a:r>
              <a:rPr lang="bn-IN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।</a:t>
            </a:r>
            <a:r>
              <a:rPr lang="bn-BD" sz="1200" b="0" dirty="0" smtClean="0"/>
              <a:t>টিভি</a:t>
            </a:r>
            <a:r>
              <a:rPr lang="bn-IN" sz="1200" b="0" dirty="0" smtClean="0"/>
              <a:t>,</a:t>
            </a:r>
            <a:r>
              <a:rPr lang="bn-BD" sz="1200" b="0" dirty="0" smtClean="0"/>
              <a:t> ক্যামের</a:t>
            </a:r>
            <a:r>
              <a:rPr lang="bn-IN" sz="1200" b="0" dirty="0" smtClean="0"/>
              <a:t>্‌,</a:t>
            </a:r>
            <a:r>
              <a:rPr lang="bn-BD" sz="1200" b="0" dirty="0" smtClean="0"/>
              <a:t>গাড়ি</a:t>
            </a:r>
            <a:r>
              <a:rPr lang="bn-IN" sz="1200" b="0" dirty="0" smtClean="0"/>
              <a:t> </a:t>
            </a:r>
            <a:r>
              <a:rPr lang="bn-BD" sz="1200" b="0" dirty="0" smtClean="0">
                <a:latin typeface="NikoshBAN" pitchFamily="2" charset="0"/>
                <a:cs typeface="NikoshBAN" pitchFamily="2" charset="0"/>
              </a:rPr>
              <a:t>বি</a:t>
            </a:r>
            <a:r>
              <a:rPr lang="bn-BD" sz="1200" b="0" dirty="0" smtClean="0"/>
              <a:t>ক্রয় করলে কি পাওয়া যাবে।</a:t>
            </a:r>
            <a:r>
              <a:rPr lang="bn-IN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?সম্ভাব্য উত্তর:</a:t>
            </a:r>
            <a:r>
              <a:rPr lang="bn-IN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টাকা পাওয়া যায়</a:t>
            </a:r>
            <a:r>
              <a:rPr lang="bn-IN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 নিয়ে শিক্ষক আরো আলোচনা করতে পারেন।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70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পারে-১</a:t>
            </a:r>
            <a:r>
              <a:rPr lang="bn-IN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।</a:t>
            </a:r>
            <a:r>
              <a:rPr lang="bn-BD" sz="1200" b="0" dirty="0" smtClean="0"/>
              <a:t>উনি কে? তোমরা কি জানো উনি কিভাবে ধনী হলেন?  </a:t>
            </a:r>
            <a:r>
              <a:rPr lang="bn-IN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?সম্ভাব্য উত্তর:</a:t>
            </a:r>
            <a:r>
              <a:rPr lang="bn-IN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b="0" dirty="0" smtClean="0"/>
              <a:t>মাইক্রোসফট কোম্পানীর বিভিন্ন সফটওয়্যার</a:t>
            </a:r>
          </a:p>
          <a:p>
            <a:pPr algn="just"/>
            <a:r>
              <a:rPr lang="bn-BD" sz="1200" b="0" dirty="0" smtClean="0"/>
              <a:t> বিক্রি করে </a:t>
            </a:r>
            <a:r>
              <a:rPr lang="bn-BD" sz="1200" b="0" dirty="0" smtClean="0">
                <a:latin typeface="NikoshBAN" pitchFamily="2" charset="0"/>
                <a:cs typeface="NikoshBAN" pitchFamily="2" charset="0"/>
              </a:rPr>
              <a:t> বিশ্বের ধনীদের একজন হয়েছেন।</a:t>
            </a:r>
            <a:r>
              <a:rPr lang="bn-BD" sz="1200" b="0" dirty="0" smtClean="0"/>
              <a:t> </a:t>
            </a:r>
            <a:r>
              <a:rPr lang="bn-IN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 নিয়ে শিক্ষক আরো আলোচনা করতে পারেন।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067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পারে-১</a:t>
            </a:r>
            <a:r>
              <a:rPr lang="bn-IN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।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পারে-১</a:t>
            </a:r>
            <a:r>
              <a:rPr lang="bn-IN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।বিশেষ</a:t>
            </a:r>
            <a:r>
              <a:rPr lang="bn-BD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সফটওয়্যার</a:t>
            </a:r>
            <a:r>
              <a:rPr lang="bn-IN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কেন ব্যবহার করা হয়</a:t>
            </a:r>
            <a:r>
              <a:rPr lang="bn-IN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?সম্ভাব্য উত্তর:</a:t>
            </a:r>
            <a:r>
              <a:rPr lang="bn-BD" sz="1200" dirty="0" smtClean="0"/>
              <a:t>বিভিন্ন সময় বিভিন্ন  সফটওয়্যার ইন্সটল করতে  সময় অপচয় হয়  এবং সিরিয়াল কী ও আকটিভেট করতে অনেক সময় লেগে য়ায় এ সমস্যা থেকে পরিত্রানের উপায় হল  কোনো </a:t>
            </a:r>
            <a:r>
              <a:rPr lang="bn-IN" sz="1200" dirty="0" smtClean="0"/>
              <a:t>বিশেষ </a:t>
            </a:r>
            <a:r>
              <a:rPr lang="bn-BD" sz="1200" dirty="0" smtClean="0"/>
              <a:t>সফটওয়্যার</a:t>
            </a:r>
            <a:r>
              <a:rPr lang="bn-IN" sz="1200" dirty="0" smtClean="0"/>
              <a:t> </a:t>
            </a:r>
            <a:r>
              <a:rPr lang="bn-BD" sz="1200" dirty="0" smtClean="0"/>
              <a:t>এর ব্যবহার করা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।</a:t>
            </a:r>
            <a:r>
              <a:rPr lang="bn-BD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কাস্টমাইজড সফটওয়্যার</a:t>
            </a:r>
            <a:r>
              <a:rPr lang="en-US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তৈর</a:t>
            </a:r>
            <a:r>
              <a:rPr lang="bn-BD" sz="1200" b="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1200" b="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রাখলে সহজেই সি ড্রাইভ ফরমেট করে অল্প সময়ের মধ্যে সব সফটওয়্যার ইন্সটল করা সম্ভব হয়। </a:t>
            </a:r>
            <a:r>
              <a:rPr lang="bn-BD" sz="1200" dirty="0" smtClean="0"/>
              <a:t>।</a:t>
            </a:r>
            <a:r>
              <a:rPr lang="bn-IN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 নিয়ে শিক্ষক আরো আলোচনা করতে পারেন</a:t>
            </a:r>
            <a:endParaRPr lang="en-US" sz="1200" b="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3522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পারে-১</a:t>
            </a:r>
            <a:r>
              <a:rPr lang="bn-IN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।</a:t>
            </a:r>
            <a:r>
              <a:rPr lang="bn-BD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বিশেষ সফটওয়্যার</a:t>
            </a:r>
            <a:r>
              <a:rPr lang="en-US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 নাম কি?</a:t>
            </a:r>
            <a:r>
              <a:rPr lang="bn-IN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সম্ভাব্য উত্তর:</a:t>
            </a:r>
            <a:r>
              <a:rPr lang="bn-BD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কাস্টমাইজড সফটওয়্যার</a:t>
            </a:r>
            <a:r>
              <a:rPr lang="en-US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200" b="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IN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 নিয়ে শিক্ষক আরো আলোচনা করতে পারেন। 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905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যদি ৩০ জন হয় তাহলে তাদেরকে ৫ দলে বিভক্ত করে দলগত কাজ দেওয়া যেতে পারে। প্রত্যেক দল থেকে ভালো প্রশ্ন গুলো নিয়ে একটি সুন্দর হ্যান্ড নোট তৈরি করা যায়। এবং সেটা ব্লাক বোর্ডে লিখে দিবেন।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689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শিক্ষার্থীরা</a:t>
            </a:r>
            <a:r>
              <a:rPr lang="bn-IN" baseline="0" dirty="0" smtClean="0"/>
              <a:t> বাড়ি থেকে কাজ করে আনলে শিক্ষক তা দেখবেন এবং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Microsoft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ওয়ার্ড লেখালেখির কাজের জন্য ব্যবহার করা হয়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bn-BD" sz="1200" dirty="0" smtClean="0"/>
              <a:t> অ্যাডোবি ফটোশপ ছবির জন্য ব্যবহৃত হয়</a:t>
            </a:r>
            <a:r>
              <a:rPr lang="bn-IN" sz="1200" dirty="0" smtClean="0"/>
              <a:t>,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ভি এল সি মিডিয়া প্লেয়ার ব্যবহার করে গান শোনা ও ভিডিও দেখা য়ায়</a:t>
            </a:r>
            <a:r>
              <a:rPr lang="bn-IN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মযিলা ফায়ারফক্স ব্যবহার করে ইন্টারনেটে ঘুরে বেড়ায়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bn-BD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গেম খেলা</a:t>
            </a:r>
            <a:r>
              <a:rPr lang="bn-IN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bn-BD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ছবি আঁকা</a:t>
            </a:r>
            <a:r>
              <a:rPr lang="bn-IN" sz="12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IN" baseline="0" smtClean="0"/>
              <a:t> </a:t>
            </a:r>
            <a:r>
              <a:rPr lang="bn-IN" baseline="0" dirty="0" smtClean="0"/>
              <a:t>এ নিয়ে আরো আলোচনা করা যেতে পারে।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9026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DB06F-9400-4BA2-A09C-48F2C227618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94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 ১।</a:t>
            </a:r>
            <a:r>
              <a:rPr lang="bn-BD" sz="1200" b="1" dirty="0" smtClean="0"/>
              <a:t>চিত্রটিতে </a:t>
            </a:r>
            <a:r>
              <a:rPr lang="bn-BD" sz="1200" b="0" dirty="0" smtClean="0"/>
              <a:t>আমরা কী দেখতে পাচ্ছি?</a:t>
            </a:r>
            <a:r>
              <a:rPr lang="bn-IN" sz="1200" b="0" dirty="0" smtClean="0"/>
              <a:t> স ম্ভাব্য উত্তর:</a:t>
            </a:r>
            <a:r>
              <a:rPr lang="bn-IN" sz="1200" b="0" baseline="0" dirty="0" smtClean="0"/>
              <a:t> কম্পিউটারের সুইচ অন করলেই এটি অন হওয়ার সমস্থ প্রক্রিয়া শুরূ হয়।</a:t>
            </a:r>
            <a:endParaRPr lang="bn-BD" sz="1200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400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fontAlgn="auto" latinLnBrk="0" hangingPunct="1"/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পারে.১।</a:t>
            </a:r>
            <a:r>
              <a:rPr lang="bn-BD" sz="1200" dirty="0" smtClean="0"/>
              <a:t>কম্পিউটারকে কাজের উপযোগী করতে  আমরা কী ব্যবহার করি।</a:t>
            </a:r>
            <a:r>
              <a:rPr lang="bn-IN" sz="1200" dirty="0" smtClean="0"/>
              <a:t>সম্ভাব্য উত্তর:</a:t>
            </a:r>
            <a:r>
              <a:rPr lang="bn-IN" sz="1200" baseline="0" dirty="0" smtClean="0"/>
              <a:t> সফটওয়্যার -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 নিয়ে শিক্ষক আরো আলোচনা করতে পারেন।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23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১। শিক্ষক পাঠ শিরোনাম বোর্ডে লিখে দিবেন।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323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এই স্লাইডটি শিক্ষকের</a:t>
            </a:r>
            <a:r>
              <a:rPr lang="bn-IN" baseline="0" dirty="0" smtClean="0"/>
              <a:t> জন্য, শিক্ষক ইচ্ছা করলে হাইড করে রাখতে পারেন অথবা দেখানো যেতে পারে।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873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fontAlgn="auto" latinLnBrk="0" hangingPunct="1"/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পারে-১। প্যাকেজ সফটঅওয়্যার কাকে বলে?সম্ভাব্য উত্তর: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দেখা যাচ্ছে </a:t>
            </a:r>
            <a:r>
              <a:rPr lang="en-US" sz="1200" dirty="0" smtClean="0"/>
              <a:t>Microsoft Office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2007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এর ফোল্ডার এর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ভিতর আরো অনেকগুলো সফটওয়্যার রয়েছে এই সকল সফটওয়্যার এর সম্মিলিত রুপই হল প্যাকেজ সফটওয়্যার।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 নিয়ে শিক্ষক আরো আলোচনা করতে পারেন।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05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fontAlgn="auto" latinLnBrk="0" hangingPunct="1"/>
            <a:r>
              <a:rPr lang="bn-IN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পারে-১। </a:t>
            </a:r>
            <a:r>
              <a:rPr lang="bn-BD" smtClean="0"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bn-BD" baseline="0" smtClean="0">
                <a:latin typeface="NikoshBAN" pitchFamily="2" charset="0"/>
                <a:cs typeface="NikoshBAN" pitchFamily="2" charset="0"/>
              </a:rPr>
              <a:t> প্রসেসর </a:t>
            </a:r>
            <a:r>
              <a:rPr lang="bn-IN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কাকে বলে?সম্ভাব্য উত্তর:</a:t>
            </a:r>
            <a:r>
              <a:rPr lang="bn-BD" smtClean="0">
                <a:latin typeface="NikoshBAN" pitchFamily="2" charset="0"/>
                <a:cs typeface="NikoshBAN" pitchFamily="2" charset="0"/>
              </a:rPr>
              <a:t>লেখালেখির</a:t>
            </a:r>
            <a:r>
              <a:rPr lang="bn-BD" baseline="0" smtClean="0">
                <a:latin typeface="NikoshBAN" pitchFamily="2" charset="0"/>
                <a:cs typeface="NikoshBAN" pitchFamily="2" charset="0"/>
              </a:rPr>
              <a:t> অ্যাপ্লিকেশন সফটওয়্যার</a:t>
            </a:r>
            <a:r>
              <a:rPr lang="bn-BD" smtClean="0">
                <a:latin typeface="NikoshBAN" pitchFamily="2" charset="0"/>
                <a:cs typeface="NikoshBAN" pitchFamily="2" charset="0"/>
              </a:rPr>
              <a:t>টাকে ওয়ার্ড</a:t>
            </a:r>
            <a:r>
              <a:rPr lang="bn-BD" baseline="0" smtClean="0">
                <a:latin typeface="NikoshBAN" pitchFamily="2" charset="0"/>
                <a:cs typeface="NikoshBAN" pitchFamily="2" charset="0"/>
              </a:rPr>
              <a:t> প্রসেসর বলে।</a:t>
            </a:r>
            <a:r>
              <a:rPr lang="bn-IN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 নিয়ে শিক্ষক আরো আলোচনা করতে পারেন। </a:t>
            </a:r>
            <a:endParaRPr lang="en-US" sz="1200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endParaRPr lang="en-US" sz="1200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636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শিক্ষার্থীদের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একক কাজ দেখার পর 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প্যাকেজ সফটওয়্যার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নিয়ে আলোচনা করতে পারেন।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57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পারে-১</a:t>
            </a:r>
            <a:r>
              <a:rPr lang="bn-IN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।</a:t>
            </a:r>
            <a:r>
              <a:rPr lang="bn-BD" sz="1200" b="0" dirty="0" smtClean="0">
                <a:solidFill>
                  <a:schemeClr val="tx1"/>
                </a:solidFill>
              </a:rPr>
              <a:t>অ্যাপ্লিকেশন সফটওয়্যার</a:t>
            </a:r>
            <a:r>
              <a:rPr lang="en-US" sz="1200" b="0" dirty="0" smtClean="0">
                <a:solidFill>
                  <a:schemeClr val="tx1"/>
                </a:solidFill>
              </a:rPr>
              <a:t> </a:t>
            </a:r>
            <a:r>
              <a:rPr lang="bn-BD" sz="1200" b="0" dirty="0" smtClean="0">
                <a:solidFill>
                  <a:schemeClr val="tx1"/>
                </a:solidFill>
              </a:rPr>
              <a:t>এর ব্যবহার </a:t>
            </a:r>
            <a:r>
              <a:rPr lang="bn-IN" sz="1200" b="0" dirty="0" smtClean="0">
                <a:solidFill>
                  <a:schemeClr val="tx1"/>
                </a:solidFill>
              </a:rPr>
              <a:t>লিখ?সম্ভাব্য উত্তর:</a:t>
            </a:r>
            <a:r>
              <a:rPr lang="bn-IN" sz="1200" b="0" baseline="0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Microsoft </a:t>
            </a:r>
            <a:r>
              <a:rPr lang="bn-BD" dirty="0" smtClean="0"/>
              <a:t>ওয়ার্ড লেখালেখির কাজের জন্য ব্যবহার করা হয়।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 নিয়ে শিক্ষক আরো আলোচনা করতে পারেন।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62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D2F-1777-4FC1-89F9-9BBE7F093BD6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D2F-1777-4FC1-89F9-9BBE7F093BD6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2FD5-9132-4EBC-80D8-015677967C81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CC63-7B67-4464-BDD1-302BB97D8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D2F-1777-4FC1-89F9-9BBE7F093BD6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D2F-1777-4FC1-89F9-9BBE7F093BD6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D2F-1777-4FC1-89F9-9BBE7F093BD6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D2F-1777-4FC1-89F9-9BBE7F093BD6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D2F-1777-4FC1-89F9-9BBE7F093BD6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D2F-1777-4FC1-89F9-9BBE7F093BD6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D2F-1777-4FC1-89F9-9BBE7F093BD6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D2F-1777-4FC1-89F9-9BBE7F093BD6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86D2F-1777-4FC1-89F9-9BBE7F093BD6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gif"/><Relationship Id="rId5" Type="http://schemas.openxmlformats.org/officeDocument/2006/relationships/image" Target="../media/image19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gif"/><Relationship Id="rId5" Type="http://schemas.openxmlformats.org/officeDocument/2006/relationships/image" Target="../media/image23.jpeg"/><Relationship Id="rId4" Type="http://schemas.openxmlformats.org/officeDocument/2006/relationships/image" Target="../media/image2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gif"/><Relationship Id="rId7" Type="http://schemas.openxmlformats.org/officeDocument/2006/relationships/image" Target="../media/image4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gif"/><Relationship Id="rId4" Type="http://schemas.openxmlformats.org/officeDocument/2006/relationships/image" Target="../media/image4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gif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914400"/>
            <a:ext cx="7010400" cy="2215991"/>
          </a:xfrm>
          <a:prstGeom prst="rect">
            <a:avLst/>
          </a:prstGeom>
          <a:noFill/>
          <a:ln>
            <a:solidFill>
              <a:srgbClr val="231E42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13800" b="1" dirty="0" smtClean="0">
                <a:ln w="57150">
                  <a:solidFill>
                    <a:srgbClr val="231E42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C00000"/>
                    </a:gs>
                    <a:gs pos="50000">
                      <a:srgbClr val="002060"/>
                    </a:gs>
                    <a:gs pos="100000">
                      <a:srgbClr val="C0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b="1" dirty="0">
              <a:ln w="57150">
                <a:solidFill>
                  <a:srgbClr val="231E42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C00000"/>
                  </a:gs>
                  <a:gs pos="50000">
                    <a:srgbClr val="002060"/>
                  </a:gs>
                  <a:gs pos="100000">
                    <a:srgbClr val="C00000"/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aplication soft wa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9687" y="3664287"/>
            <a:ext cx="2812713" cy="28127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3657600"/>
            <a:ext cx="2791690" cy="2819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905000" y="152400"/>
            <a:ext cx="4419600" cy="609600"/>
          </a:xfrm>
          <a:prstGeom prst="frame">
            <a:avLst>
              <a:gd name="adj1" fmla="val 6349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chemeClr val="tx1"/>
                </a:solidFill>
              </a:rPr>
              <a:t>অ্যাপ্লিকেশন সফটওয়্যার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bn-BD" sz="2000" b="1" dirty="0" smtClean="0">
                <a:solidFill>
                  <a:schemeClr val="tx1"/>
                </a:solidFill>
              </a:rPr>
              <a:t>এর ব্যবহার  দেখি - 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3808" y="914400"/>
            <a:ext cx="4504792" cy="266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word_Ic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838200"/>
            <a:ext cx="896980" cy="8429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34725" y="1905000"/>
            <a:ext cx="26756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bn-BD" sz="2800" b="1" dirty="0" smtClean="0"/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বাংলাদেশ গড়ার জন্য আমরা কাজ করে যাবো।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  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609003" y="3886200"/>
            <a:ext cx="4391997" cy="2730402"/>
            <a:chOff x="2618403" y="4191000"/>
            <a:chExt cx="3629997" cy="242560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8403" y="4191000"/>
              <a:ext cx="3629997" cy="2425602"/>
            </a:xfrm>
            <a:prstGeom prst="rect">
              <a:avLst/>
            </a:prstGeom>
          </p:spPr>
        </p:pic>
        <p:pic>
          <p:nvPicPr>
            <p:cNvPr id="8" name="Picture 7" descr="Bezier_3_big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11517" y="4343400"/>
              <a:ext cx="3208283" cy="157729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pic>
        <p:nvPicPr>
          <p:cNvPr id="9" name="Picture 8" descr="graphics ico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32843" y="4495861"/>
            <a:ext cx="1105557" cy="10982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" name="Rectangle 19"/>
          <p:cNvSpPr/>
          <p:nvPr/>
        </p:nvSpPr>
        <p:spPr>
          <a:xfrm>
            <a:off x="228600" y="1828800"/>
            <a:ext cx="2667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Microsoft </a:t>
            </a:r>
            <a:r>
              <a:rPr lang="bn-BD" dirty="0" smtClean="0"/>
              <a:t>ওয়ার্ড লেখালেখির কাজের জন্য ব্যবহার করা হয়।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85800" y="5726668"/>
            <a:ext cx="25146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400" dirty="0" smtClean="0"/>
              <a:t>অ্যাডোবি ফটোশপ ছবির জন্য ব্যবহৃত হয়।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/>
          <p:nvPr/>
        </p:nvGrpSpPr>
        <p:grpSpPr>
          <a:xfrm>
            <a:off x="5029200" y="4191000"/>
            <a:ext cx="3200400" cy="2209800"/>
            <a:chOff x="3733800" y="2819400"/>
            <a:chExt cx="4038600" cy="326380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800" y="2819400"/>
              <a:ext cx="4038600" cy="3263802"/>
            </a:xfrm>
            <a:prstGeom prst="rect">
              <a:avLst/>
            </a:prstGeom>
          </p:spPr>
        </p:pic>
        <p:pic>
          <p:nvPicPr>
            <p:cNvPr id="6" name="Picture 5" descr="Woman_with_guitar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34000" y="3193083"/>
              <a:ext cx="1390649" cy="2031224"/>
            </a:xfrm>
            <a:prstGeom prst="rect">
              <a:avLst/>
            </a:prstGeom>
          </p:spPr>
        </p:pic>
      </p:grpSp>
      <p:pic>
        <p:nvPicPr>
          <p:cNvPr id="4" name="Picture 3" descr="vlc-ic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4400" y="4114800"/>
            <a:ext cx="1295400" cy="1295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 descr="goole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71950" y="1371600"/>
            <a:ext cx="4286250" cy="2590800"/>
          </a:xfrm>
          <a:prstGeom prst="rect">
            <a:avLst/>
          </a:prstGeom>
        </p:spPr>
      </p:pic>
      <p:pic>
        <p:nvPicPr>
          <p:cNvPr id="9" name="Picture 8" descr="browser.jpg"/>
          <p:cNvPicPr>
            <a:picLocks noChangeAspect="1"/>
          </p:cNvPicPr>
          <p:nvPr/>
        </p:nvPicPr>
        <p:blipFill>
          <a:blip r:embed="rId7" cstate="print"/>
          <a:srcRect l="34436" r="31323" b="50000"/>
          <a:stretch>
            <a:fillRect/>
          </a:stretch>
        </p:blipFill>
        <p:spPr>
          <a:xfrm>
            <a:off x="894184" y="1676400"/>
            <a:ext cx="1163216" cy="1295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Rectangle 15"/>
          <p:cNvSpPr/>
          <p:nvPr/>
        </p:nvSpPr>
        <p:spPr>
          <a:xfrm>
            <a:off x="457200" y="3048000"/>
            <a:ext cx="28956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000" dirty="0" smtClean="0"/>
              <a:t>মযিলা ফায়ারফক্স ব্যবহার করে ইন্টারনেটে ঘুরে বেড়ায়। </a:t>
            </a:r>
            <a:endParaRPr lang="en-US" sz="2000" dirty="0"/>
          </a:p>
        </p:txBody>
      </p:sp>
      <p:sp>
        <p:nvSpPr>
          <p:cNvPr id="17" name="Rectangle 16"/>
          <p:cNvSpPr/>
          <p:nvPr/>
        </p:nvSpPr>
        <p:spPr>
          <a:xfrm>
            <a:off x="609600" y="5493603"/>
            <a:ext cx="33528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2400" dirty="0" smtClean="0"/>
              <a:t> </a:t>
            </a:r>
            <a:r>
              <a:rPr lang="bn-BD" sz="2000" dirty="0" smtClean="0"/>
              <a:t>ভি এল সি মিডিয়া প্লেয়ার ব্যবহার করে গান শোনা ও ভিডিও দেখা য়ায়। </a:t>
            </a:r>
            <a:endParaRPr lang="en-US" sz="24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286000" y="5029200"/>
            <a:ext cx="2743200" cy="0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057400" y="2514600"/>
            <a:ext cx="2286000" cy="0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ame 20"/>
          <p:cNvSpPr/>
          <p:nvPr/>
        </p:nvSpPr>
        <p:spPr>
          <a:xfrm>
            <a:off x="1905000" y="381000"/>
            <a:ext cx="4953000" cy="609600"/>
          </a:xfrm>
          <a:prstGeom prst="frame">
            <a:avLst>
              <a:gd name="adj1" fmla="val 6349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আরো </a:t>
            </a:r>
            <a:r>
              <a:rPr lang="bn-BD" sz="2000" b="1" dirty="0" smtClean="0">
                <a:solidFill>
                  <a:schemeClr val="tx1"/>
                </a:solidFill>
              </a:rPr>
              <a:t>অ্যাপ্লিকেশন সফটওয়্যার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bn-BD" sz="2000" b="1" dirty="0" smtClean="0">
                <a:solidFill>
                  <a:schemeClr val="tx1"/>
                </a:solidFill>
              </a:rPr>
              <a:t>এর ব্যবহার  দেখি- 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629526" y="914400"/>
            <a:ext cx="4981074" cy="3200400"/>
            <a:chOff x="3629526" y="914400"/>
            <a:chExt cx="4981074" cy="28956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9526" y="914400"/>
              <a:ext cx="4981074" cy="2895600"/>
            </a:xfrm>
            <a:prstGeom prst="rect">
              <a:avLst/>
            </a:prstGeom>
          </p:spPr>
        </p:pic>
        <p:pic>
          <p:nvPicPr>
            <p:cNvPr id="9" name="Picture 8" descr="daba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86200" y="1066800"/>
              <a:ext cx="4495800" cy="1981200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4191000"/>
            <a:ext cx="4167422" cy="22860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8" name="Picture 4" descr="http://img2.wikia.nocookie.net/__cb20140217105242/b__/bloons/images/b/bf/Paint_Windows_7_ico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3962400"/>
            <a:ext cx="1600200" cy="160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 l="4531" t="10053" r="72811" b="85628"/>
          <a:stretch>
            <a:fillRect/>
          </a:stretch>
        </p:blipFill>
        <p:spPr bwMode="auto">
          <a:xfrm>
            <a:off x="228600" y="990600"/>
            <a:ext cx="2269958" cy="10148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13" name="Straight Arrow Connector 12"/>
          <p:cNvCxnSpPr/>
          <p:nvPr/>
        </p:nvCxnSpPr>
        <p:spPr>
          <a:xfrm>
            <a:off x="1981200" y="5029200"/>
            <a:ext cx="2362200" cy="0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514600" y="1447800"/>
            <a:ext cx="1295400" cy="0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828800" y="5334000"/>
            <a:ext cx="17526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b="1" dirty="0" smtClean="0"/>
              <a:t> ছবি আঁকা</a:t>
            </a:r>
            <a:endParaRPr lang="en-US" sz="3200" b="1" dirty="0"/>
          </a:p>
        </p:txBody>
      </p:sp>
      <p:sp>
        <p:nvSpPr>
          <p:cNvPr id="22" name="Rectangle 21"/>
          <p:cNvSpPr/>
          <p:nvPr/>
        </p:nvSpPr>
        <p:spPr>
          <a:xfrm>
            <a:off x="1905000" y="2158425"/>
            <a:ext cx="16002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800" b="1" dirty="0" smtClean="0"/>
              <a:t> গেম খেলা</a:t>
            </a:r>
            <a:endParaRPr lang="en-US" sz="2800" b="1" dirty="0"/>
          </a:p>
        </p:txBody>
      </p:sp>
      <p:sp>
        <p:nvSpPr>
          <p:cNvPr id="11" name="Frame 10"/>
          <p:cNvSpPr/>
          <p:nvPr/>
        </p:nvSpPr>
        <p:spPr>
          <a:xfrm>
            <a:off x="1905000" y="228600"/>
            <a:ext cx="4953000" cy="609600"/>
          </a:xfrm>
          <a:prstGeom prst="frame">
            <a:avLst>
              <a:gd name="adj1" fmla="val 6349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আরো </a:t>
            </a:r>
            <a:r>
              <a:rPr lang="bn-BD" sz="2000" b="1" dirty="0" smtClean="0">
                <a:solidFill>
                  <a:schemeClr val="tx1"/>
                </a:solidFill>
              </a:rPr>
              <a:t>অ্যাপ্লিকেশন সফটওয়্যার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bn-BD" sz="2000" b="1" dirty="0" smtClean="0">
                <a:solidFill>
                  <a:schemeClr val="tx1"/>
                </a:solidFill>
              </a:rPr>
              <a:t>এর ব্যবহার  দেখি- 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pareSiz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57200"/>
            <a:ext cx="2990850" cy="2286000"/>
          </a:xfrm>
          <a:prstGeom prst="rect">
            <a:avLst/>
          </a:prstGeom>
        </p:spPr>
      </p:pic>
      <p:pic>
        <p:nvPicPr>
          <p:cNvPr id="2" name="Picture 1" descr="ca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4200" y="1066800"/>
            <a:ext cx="2133600" cy="1371600"/>
          </a:xfrm>
          <a:prstGeom prst="rect">
            <a:avLst/>
          </a:prstGeom>
        </p:spPr>
      </p:pic>
      <p:pic>
        <p:nvPicPr>
          <p:cNvPr id="4" name="Picture 3" descr="Television-Rules-7.8.jpg"/>
          <p:cNvPicPr>
            <a:picLocks noChangeAspect="1"/>
          </p:cNvPicPr>
          <p:nvPr/>
        </p:nvPicPr>
        <p:blipFill>
          <a:blip r:embed="rId5" cstate="print"/>
          <a:srcRect l="7500" r="3333"/>
          <a:stretch>
            <a:fillRect/>
          </a:stretch>
        </p:blipFill>
        <p:spPr>
          <a:xfrm>
            <a:off x="685800" y="457200"/>
            <a:ext cx="3581400" cy="2438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5000" y="2971800"/>
            <a:ext cx="838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/>
              <a:t>টিভি 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7620000" y="2743200"/>
            <a:ext cx="1447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/>
              <a:t> গাড়ি 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5410200" y="2438400"/>
            <a:ext cx="1447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/>
              <a:t> ক্যামেরা</a:t>
            </a:r>
            <a:endParaRPr 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1905000" y="3429000"/>
            <a:ext cx="54864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b="1" dirty="0" smtClean="0"/>
              <a:t>এ গুলো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বি</a:t>
            </a:r>
            <a:r>
              <a:rPr lang="bn-BD" sz="3200" b="1" dirty="0" smtClean="0"/>
              <a:t>ক্রয় করলে </a:t>
            </a:r>
            <a:r>
              <a:rPr lang="bn-IN" sz="3200" b="1" dirty="0" smtClean="0"/>
              <a:t>কী</a:t>
            </a:r>
            <a:r>
              <a:rPr lang="bn-BD" sz="3200" b="1" dirty="0" smtClean="0"/>
              <a:t> পাওয়া যাবে</a:t>
            </a:r>
            <a:r>
              <a:rPr lang="bn-IN" sz="3200" b="1" dirty="0" smtClean="0"/>
              <a:t>?</a:t>
            </a:r>
            <a:r>
              <a:rPr lang="bn-BD" sz="3200" b="1" dirty="0" smtClean="0"/>
              <a:t> </a:t>
            </a:r>
            <a:endParaRPr lang="en-US" sz="3200" b="1" dirty="0"/>
          </a:p>
        </p:txBody>
      </p:sp>
      <p:pic>
        <p:nvPicPr>
          <p:cNvPr id="9" name="Picture 8" descr="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3322027" y="4236427"/>
            <a:ext cx="2461846" cy="232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illgat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76850" y="1549400"/>
            <a:ext cx="3333750" cy="4445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66800" y="533400"/>
            <a:ext cx="68580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800" b="1" dirty="0" smtClean="0"/>
              <a:t>উনি কে? তোমরা </a:t>
            </a:r>
            <a:r>
              <a:rPr lang="bn-IN" sz="2800" b="1" dirty="0" smtClean="0"/>
              <a:t>কী</a:t>
            </a:r>
            <a:r>
              <a:rPr lang="bn-BD" sz="2800" b="1" dirty="0" smtClean="0"/>
              <a:t> জানো উনি কিভাবে ধনী হলেন?  </a:t>
            </a:r>
            <a:endParaRPr lang="en-US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6477000" y="6172200"/>
            <a:ext cx="1447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/>
              <a:t>বিলগেটস </a:t>
            </a:r>
            <a:endParaRPr lang="en-US" sz="3200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685800" y="1676400"/>
            <a:ext cx="4038600" cy="3733800"/>
            <a:chOff x="2658262" y="1752600"/>
            <a:chExt cx="5046676" cy="3886200"/>
          </a:xfrm>
        </p:grpSpPr>
        <p:grpSp>
          <p:nvGrpSpPr>
            <p:cNvPr id="14" name="Group 32"/>
            <p:cNvGrpSpPr/>
            <p:nvPr/>
          </p:nvGrpSpPr>
          <p:grpSpPr>
            <a:xfrm>
              <a:off x="2658262" y="2819401"/>
              <a:ext cx="5037938" cy="609600"/>
              <a:chOff x="1981200" y="3200400"/>
              <a:chExt cx="5536276" cy="1015515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1981200" y="3200400"/>
                <a:ext cx="5536276" cy="90267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        Microsoft Office Info path 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2007</a:t>
                </a:r>
                <a:r>
                  <a:rPr lang="en-US" sz="1600" dirty="0" smtClean="0"/>
                  <a:t> </a:t>
                </a:r>
                <a:endParaRPr lang="en-US" sz="1600" dirty="0"/>
              </a:p>
            </p:txBody>
          </p:sp>
          <p:pic>
            <p:nvPicPr>
              <p:cNvPr id="34" name="Picture 6" descr="InfoPath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028469" y="3313238"/>
                <a:ext cx="626063" cy="902677"/>
              </a:xfrm>
              <a:prstGeom prst="rect">
                <a:avLst/>
              </a:prstGeom>
            </p:spPr>
          </p:pic>
        </p:grpSp>
        <p:grpSp>
          <p:nvGrpSpPr>
            <p:cNvPr id="15" name="Group 34"/>
            <p:cNvGrpSpPr/>
            <p:nvPr/>
          </p:nvGrpSpPr>
          <p:grpSpPr>
            <a:xfrm>
              <a:off x="2658262" y="1752600"/>
              <a:ext cx="5037938" cy="609599"/>
              <a:chOff x="2312323" y="2145323"/>
              <a:chExt cx="5536276" cy="902677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2312323" y="2145323"/>
                <a:ext cx="5536276" cy="90267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Microsoft Office Access 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2007</a:t>
                </a:r>
                <a:r>
                  <a:rPr lang="en-US" sz="1600" dirty="0" smtClean="0"/>
                  <a:t> </a:t>
                </a:r>
                <a:endParaRPr lang="en-US" sz="1600" dirty="0"/>
              </a:p>
            </p:txBody>
          </p:sp>
          <p:pic>
            <p:nvPicPr>
              <p:cNvPr id="32" name="Picture 31" descr="Microsoft Office Access.png"/>
              <p:cNvPicPr>
                <a:picLocks noChangeAspect="1"/>
              </p:cNvPicPr>
              <p:nvPr/>
            </p:nvPicPr>
            <p:blipFill>
              <a:blip r:embed="rId5" cstate="print"/>
              <a:srcRect l="11323" t="7807" r="5463" b="5463"/>
              <a:stretch>
                <a:fillRect/>
              </a:stretch>
            </p:blipFill>
            <p:spPr>
              <a:xfrm>
                <a:off x="2386140" y="2145323"/>
                <a:ext cx="500849" cy="902677"/>
              </a:xfrm>
              <a:prstGeom prst="rect">
                <a:avLst/>
              </a:prstGeom>
            </p:spPr>
          </p:pic>
        </p:grpSp>
        <p:grpSp>
          <p:nvGrpSpPr>
            <p:cNvPr id="16" name="Group 22"/>
            <p:cNvGrpSpPr/>
            <p:nvPr/>
          </p:nvGrpSpPr>
          <p:grpSpPr>
            <a:xfrm>
              <a:off x="2658262" y="5116285"/>
              <a:ext cx="5037938" cy="522515"/>
              <a:chOff x="1447800" y="5257805"/>
              <a:chExt cx="5325288" cy="805329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1447800" y="5257805"/>
                <a:ext cx="5325288" cy="805329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Microsoft Office 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2007</a:t>
                </a:r>
                <a:r>
                  <a:rPr lang="en-US" sz="1600" dirty="0" smtClean="0"/>
                  <a:t> </a:t>
                </a:r>
                <a:endParaRPr lang="en-US" sz="1600" dirty="0"/>
              </a:p>
            </p:txBody>
          </p:sp>
          <p:pic>
            <p:nvPicPr>
              <p:cNvPr id="30" name="Picture 29" descr="word_Icon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524000" y="5410200"/>
                <a:ext cx="688669" cy="647151"/>
              </a:xfrm>
              <a:prstGeom prst="rect">
                <a:avLst/>
              </a:prstGeom>
            </p:spPr>
          </p:pic>
        </p:grpSp>
        <p:grpSp>
          <p:nvGrpSpPr>
            <p:cNvPr id="17" name="Group 33"/>
            <p:cNvGrpSpPr/>
            <p:nvPr/>
          </p:nvGrpSpPr>
          <p:grpSpPr>
            <a:xfrm>
              <a:off x="2658262" y="2287675"/>
              <a:ext cx="5037938" cy="596201"/>
              <a:chOff x="1905000" y="2590800"/>
              <a:chExt cx="5536276" cy="902677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905000" y="2590800"/>
                <a:ext cx="5536276" cy="90267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Microsoft Office Excel 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2007</a:t>
                </a:r>
                <a:r>
                  <a:rPr lang="en-US" sz="1600" dirty="0" smtClean="0"/>
                  <a:t> </a:t>
                </a:r>
                <a:endParaRPr lang="en-US" sz="1600" dirty="0"/>
              </a:p>
            </p:txBody>
          </p:sp>
          <p:pic>
            <p:nvPicPr>
              <p:cNvPr id="28" name="Picture 27" descr="aplication soft ware.jpg"/>
              <p:cNvPicPr>
                <a:picLocks noChangeAspect="1"/>
              </p:cNvPicPr>
              <p:nvPr/>
            </p:nvPicPr>
            <p:blipFill>
              <a:blip r:embed="rId7" cstate="print"/>
              <a:srcRect l="73237" t="34375" b="34375"/>
              <a:stretch>
                <a:fillRect/>
              </a:stretch>
            </p:blipFill>
            <p:spPr>
              <a:xfrm>
                <a:off x="1905000" y="2743199"/>
                <a:ext cx="676273" cy="594526"/>
              </a:xfrm>
              <a:prstGeom prst="rect">
                <a:avLst/>
              </a:prstGeom>
            </p:spPr>
          </p:pic>
        </p:grpSp>
        <p:grpSp>
          <p:nvGrpSpPr>
            <p:cNvPr id="18" name="Group 23"/>
            <p:cNvGrpSpPr/>
            <p:nvPr/>
          </p:nvGrpSpPr>
          <p:grpSpPr>
            <a:xfrm>
              <a:off x="2667000" y="4582886"/>
              <a:ext cx="5037938" cy="522513"/>
              <a:chOff x="1828800" y="4179578"/>
              <a:chExt cx="6374381" cy="1440134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828800" y="4179578"/>
                <a:ext cx="6374381" cy="144013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   Microsoft Office Power Point </a:t>
                </a:r>
                <a:r>
                  <a:rPr lang="en-US" sz="1400" dirty="0" smtClean="0">
                    <a:latin typeface="Arial" pitchFamily="34" charset="0"/>
                    <a:cs typeface="Arial" pitchFamily="34" charset="0"/>
                  </a:rPr>
                  <a:t>2007</a:t>
                </a:r>
                <a:r>
                  <a:rPr lang="en-US" sz="1400" dirty="0" smtClean="0"/>
                  <a:t> </a:t>
                </a:r>
                <a:endParaRPr lang="en-US" sz="1400" dirty="0"/>
              </a:p>
            </p:txBody>
          </p:sp>
          <p:pic>
            <p:nvPicPr>
              <p:cNvPr id="26" name="Picture 25" descr="aplication soft ware.jpg"/>
              <p:cNvPicPr>
                <a:picLocks noChangeAspect="1"/>
              </p:cNvPicPr>
              <p:nvPr/>
            </p:nvPicPr>
            <p:blipFill>
              <a:blip r:embed="rId7" cstate="print"/>
              <a:srcRect l="73237" b="65625"/>
              <a:stretch>
                <a:fillRect/>
              </a:stretch>
            </p:blipFill>
            <p:spPr>
              <a:xfrm>
                <a:off x="1895185" y="4179578"/>
                <a:ext cx="699000" cy="1363935"/>
              </a:xfrm>
              <a:prstGeom prst="rect">
                <a:avLst/>
              </a:prstGeom>
            </p:spPr>
          </p:pic>
        </p:grpSp>
        <p:grpSp>
          <p:nvGrpSpPr>
            <p:cNvPr id="19" name="Group 26"/>
            <p:cNvGrpSpPr/>
            <p:nvPr/>
          </p:nvGrpSpPr>
          <p:grpSpPr>
            <a:xfrm>
              <a:off x="2658262" y="4025199"/>
              <a:ext cx="5037938" cy="535912"/>
              <a:chOff x="1600200" y="3733800"/>
              <a:chExt cx="5536276" cy="902677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1600200" y="3733800"/>
                <a:ext cx="5536276" cy="90267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Microsoft Office Groove 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2007</a:t>
                </a:r>
                <a:r>
                  <a:rPr lang="en-US" sz="1600" dirty="0" smtClean="0"/>
                  <a:t> </a:t>
                </a:r>
                <a:endParaRPr lang="en-US" sz="1600" dirty="0"/>
              </a:p>
            </p:txBody>
          </p:sp>
          <p:pic>
            <p:nvPicPr>
              <p:cNvPr id="24" name="Picture 23" descr="groove_2007_color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600200" y="3756369"/>
                <a:ext cx="563457" cy="770096"/>
              </a:xfrm>
              <a:prstGeom prst="rect">
                <a:avLst/>
              </a:prstGeom>
            </p:spPr>
          </p:pic>
        </p:grpSp>
        <p:grpSp>
          <p:nvGrpSpPr>
            <p:cNvPr id="20" name="Group 29"/>
            <p:cNvGrpSpPr/>
            <p:nvPr/>
          </p:nvGrpSpPr>
          <p:grpSpPr>
            <a:xfrm>
              <a:off x="2658262" y="3352800"/>
              <a:ext cx="5037938" cy="609599"/>
              <a:chOff x="2372360" y="2678724"/>
              <a:chExt cx="6860539" cy="1131276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2372360" y="2678724"/>
                <a:ext cx="6860539" cy="113127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 Microsoft Office On Note 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2007</a:t>
                </a:r>
                <a:r>
                  <a:rPr lang="en-US" sz="1600" dirty="0" smtClean="0"/>
                  <a:t> </a:t>
                </a:r>
                <a:endParaRPr lang="en-US" sz="1600" dirty="0"/>
              </a:p>
            </p:txBody>
          </p:sp>
          <p:pic>
            <p:nvPicPr>
              <p:cNvPr id="22" name="Picture 21" descr="OneNote-icon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372360" y="2678724"/>
                <a:ext cx="626063" cy="1041493"/>
              </a:xfrm>
              <a:prstGeom prst="rect">
                <a:avLst/>
              </a:prstGeom>
            </p:spPr>
          </p:pic>
        </p:grpSp>
      </p:grpSp>
      <p:sp>
        <p:nvSpPr>
          <p:cNvPr id="35" name="Rectangle 34"/>
          <p:cNvSpPr/>
          <p:nvPr/>
        </p:nvSpPr>
        <p:spPr>
          <a:xfrm>
            <a:off x="457200" y="5715000"/>
            <a:ext cx="44958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2000" b="1" dirty="0" smtClean="0"/>
              <a:t>মাইক্রোসফট কোম্পানীর বিভিন্ন সফটওয়্যার</a:t>
            </a:r>
          </a:p>
          <a:p>
            <a:pPr algn="just"/>
            <a:r>
              <a:rPr lang="bn-BD" sz="2000" b="1" dirty="0" smtClean="0"/>
              <a:t> বিক্রি করে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বিশ্বের ধনীদের একজন হয়েছেন।</a:t>
            </a:r>
            <a:r>
              <a:rPr lang="bn-BD" sz="2000" b="1" dirty="0" smtClean="0"/>
              <a:t> 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indows-7 loa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399" y="685800"/>
            <a:ext cx="2486513" cy="1676400"/>
          </a:xfrm>
          <a:prstGeom prst="rect">
            <a:avLst/>
          </a:prstGeom>
        </p:spPr>
      </p:pic>
      <p:pic>
        <p:nvPicPr>
          <p:cNvPr id="4" name="Picture 3" descr="windows7-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1800" y="2634916"/>
            <a:ext cx="2209800" cy="1860884"/>
          </a:xfrm>
          <a:prstGeom prst="rect">
            <a:avLst/>
          </a:prstGeom>
        </p:spPr>
      </p:pic>
      <p:pic>
        <p:nvPicPr>
          <p:cNvPr id="5" name="Picture 4" descr="windows-is-loading-files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609600"/>
            <a:ext cx="2209801" cy="1676400"/>
          </a:xfrm>
          <a:prstGeom prst="rect">
            <a:avLst/>
          </a:prstGeom>
        </p:spPr>
      </p:pic>
      <p:pic>
        <p:nvPicPr>
          <p:cNvPr id="6" name="Picture 5" descr="activatio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" y="2590800"/>
            <a:ext cx="2164138" cy="1828800"/>
          </a:xfrm>
          <a:prstGeom prst="rect">
            <a:avLst/>
          </a:prstGeom>
        </p:spPr>
      </p:pic>
      <p:pic>
        <p:nvPicPr>
          <p:cNvPr id="7" name="Picture 6" descr="123forWindows-installprocess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67400" y="762000"/>
            <a:ext cx="2503374" cy="1495349"/>
          </a:xfrm>
          <a:prstGeom prst="rect">
            <a:avLst/>
          </a:prstGeom>
        </p:spPr>
      </p:pic>
      <p:pic>
        <p:nvPicPr>
          <p:cNvPr id="8" name="Picture 7" descr="nex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67400" y="2590800"/>
            <a:ext cx="2398498" cy="190499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7200" y="4953000"/>
            <a:ext cx="8153400" cy="1447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/>
              <a:t>বিভিন্ন সময় বিভিন্ন  সফটওয়্যার ইন্সটল করতে  সময় অপচয় হয়  এবং সিরিয়াল কী ও আকটিভেট করতে অনেক সময় লেগে য়ায় এ সমস্যা থেকে পরিত্রানের উপায় হল  কোনো </a:t>
            </a:r>
            <a:r>
              <a:rPr lang="bn-IN" sz="2800" dirty="0" smtClean="0"/>
              <a:t>বিশেষ </a:t>
            </a:r>
            <a:r>
              <a:rPr lang="bn-BD" sz="2800" dirty="0" smtClean="0"/>
              <a:t>সফটওয়্যার</a:t>
            </a:r>
            <a:r>
              <a:rPr lang="bn-IN" sz="2800" dirty="0" smtClean="0"/>
              <a:t> </a:t>
            </a:r>
            <a:r>
              <a:rPr lang="bn-BD" sz="2800" dirty="0" smtClean="0"/>
              <a:t>এর ব্যবহার করা।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905000" y="381000"/>
            <a:ext cx="4953000" cy="609600"/>
          </a:xfrm>
          <a:prstGeom prst="frame">
            <a:avLst>
              <a:gd name="adj1" fmla="val 6349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বলতো এই বিশেষ সফটওয়্যার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 নাম </a:t>
            </a:r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1371600"/>
            <a:ext cx="3581400" cy="35654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Frame 5"/>
          <p:cNvSpPr/>
          <p:nvPr/>
        </p:nvSpPr>
        <p:spPr>
          <a:xfrm>
            <a:off x="1981200" y="5638800"/>
            <a:ext cx="3886200" cy="609600"/>
          </a:xfrm>
          <a:prstGeom prst="frame">
            <a:avLst>
              <a:gd name="adj1" fmla="val 6349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কাস্টমাইজড সফটওয়্যার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2286000" y="381000"/>
            <a:ext cx="3581400" cy="914400"/>
          </a:xfrm>
          <a:prstGeom prst="frame">
            <a:avLst>
              <a:gd name="adj1" fmla="val 6349"/>
            </a:avLst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r>
              <a:rPr lang="bn-BD" sz="5400" b="1" dirty="0" smtClean="0">
                <a:solidFill>
                  <a:schemeClr val="tx1"/>
                </a:solidFill>
              </a:rPr>
              <a:t> 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304800" y="2895600"/>
            <a:ext cx="7924800" cy="1143000"/>
          </a:xfrm>
          <a:prstGeom prst="frame">
            <a:avLst>
              <a:gd name="adj1" fmla="val 6349"/>
            </a:avLst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chemeClr val="tx1"/>
                </a:solidFill>
              </a:rPr>
              <a:t>১।আমাদের বিদ্যালয়ের অফিস সুস্থ পরিচালনার জন্য একটি কাস্টমাইজড সফটওয়্যারের বর্ণনা কর। 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4600" y="685800"/>
            <a:ext cx="4038600" cy="838200"/>
          </a:xfrm>
          <a:prstGeom prst="roundRect">
            <a:avLst/>
          </a:prstGeom>
          <a:solidFill>
            <a:srgbClr val="92D05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TriangleInverted">
              <a:avLst/>
            </a:prstTxWarp>
          </a:bodyPr>
          <a:lstStyle/>
          <a:p>
            <a:pPr algn="ctr"/>
            <a:r>
              <a:rPr lang="bn-BD" sz="4800" dirty="0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solidFill>
                <a:srgbClr val="C0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655874"/>
            <a:ext cx="8763000" cy="1754326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অ্যাপ্লিকেশন সফটওয়্যার এর অপর নাম 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কাস্টমাইজড সফটওয়্যার ব্যবহার করে 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সুবিধা পাবে?</a:t>
            </a:r>
          </a:p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কয়েকটি অ্যাপ্লিকেশন সফটওয়্যারের নাম বল।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90800" y="961028"/>
            <a:ext cx="4876800" cy="1020172"/>
          </a:xfrm>
          <a:prstGeom prst="roundRect">
            <a:avLst/>
          </a:prstGeom>
          <a:solidFill>
            <a:srgbClr val="92D05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TriangleInverted">
              <a:avLst/>
            </a:prstTxWarp>
          </a:bodyPr>
          <a:lstStyle/>
          <a:p>
            <a:pPr algn="ctr"/>
            <a:r>
              <a:rPr lang="bn-IN" sz="4800" dirty="0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dirty="0">
              <a:solidFill>
                <a:srgbClr val="C0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121624"/>
            <a:ext cx="8763000" cy="1200329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কী কী কাজ করার জন্য অ্যাপ্লিকেশন সফটওয়্যার তৈরি করা সম্ভব তার একটা তালিকা করে আনবে।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lay 1"/>
          <p:cNvSpPr/>
          <p:nvPr/>
        </p:nvSpPr>
        <p:spPr>
          <a:xfrm rot="16200000">
            <a:off x="-248067" y="2153067"/>
            <a:ext cx="4952999" cy="3542463"/>
          </a:xfrm>
          <a:prstGeom prst="flowChartDelay">
            <a:avLst/>
          </a:prstGeom>
          <a:ln w="130175" cmpd="tri">
            <a:solidFill>
              <a:srgbClr val="00B050">
                <a:alpha val="90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Delay 2"/>
          <p:cNvSpPr/>
          <p:nvPr/>
        </p:nvSpPr>
        <p:spPr>
          <a:xfrm rot="16200000">
            <a:off x="4019133" y="2153069"/>
            <a:ext cx="4952999" cy="3542463"/>
          </a:xfrm>
          <a:prstGeom prst="flowChartDelay">
            <a:avLst/>
          </a:prstGeom>
          <a:ln w="130175" cmpd="tri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44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 </a:t>
            </a:r>
            <a:endParaRPr kumimoji="0" lang="en-US" sz="4400" b="1" i="0" u="none" strike="noStrike" kern="120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4038601"/>
            <a:ext cx="38862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SutonnyMJ" pitchFamily="2" charset="0"/>
                <a:cs typeface="SutonnyMJ" pitchFamily="2" charset="0"/>
              </a:rPr>
              <a:t>‡</a:t>
            </a:r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SutonnyMJ" pitchFamily="2" charset="0"/>
                <a:cs typeface="SutonnyMJ" pitchFamily="2" charset="0"/>
              </a:rPr>
              <a:t>gv</a:t>
            </a:r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SutonnyMJ" pitchFamily="2" charset="0"/>
                <a:cs typeface="SutonnyMJ" pitchFamily="2" charset="0"/>
              </a:rPr>
              <a:t>: </a:t>
            </a:r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SutonnyMJ" pitchFamily="2" charset="0"/>
                <a:cs typeface="SutonnyMJ" pitchFamily="2" charset="0"/>
              </a:rPr>
              <a:t>gvneye</a:t>
            </a:r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SutonnyMJ" pitchFamily="2" charset="0"/>
                <a:cs typeface="SutonnyMJ" pitchFamily="2" charset="0"/>
              </a:rPr>
              <a:t>Avj</a:t>
            </a:r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SutonnyMJ" pitchFamily="2" charset="0"/>
                <a:cs typeface="SutonnyMJ" pitchFamily="2" charset="0"/>
              </a:rPr>
              <a:t>nvmvb</a:t>
            </a:r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SutonnyMJ" pitchFamily="2" charset="0"/>
                <a:cs typeface="SutonnyMJ" pitchFamily="2" charset="0"/>
              </a:rPr>
              <a:t>wgqvRx</a:t>
            </a:r>
            <a:endParaRPr lang="en-US" sz="2400" dirty="0" smtClean="0">
              <a:ln>
                <a:solidFill>
                  <a:schemeClr val="tx1"/>
                </a:solidFill>
                <a:prstDash val="solid"/>
              </a:ln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SutonnyMJ" pitchFamily="2" charset="0"/>
                <a:cs typeface="SutonnyMJ" pitchFamily="2" charset="0"/>
              </a:rPr>
              <a:t>gvjxMvuI</a:t>
            </a:r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SutonnyMJ" pitchFamily="2" charset="0"/>
                <a:cs typeface="SutonnyMJ" pitchFamily="2" charset="0"/>
              </a:rPr>
              <a:t>Av`k</a:t>
            </a:r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SutonnyMJ" pitchFamily="2" charset="0"/>
                <a:cs typeface="SutonnyMJ" pitchFamily="2" charset="0"/>
              </a:rPr>
              <a:t>© D”P we`¨</a:t>
            </a:r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SutonnyMJ" pitchFamily="2" charset="0"/>
                <a:cs typeface="SutonnyMJ" pitchFamily="2" charset="0"/>
              </a:rPr>
              <a:t>vjq</a:t>
            </a:r>
            <a:endParaRPr lang="bn-BD" sz="2400" dirty="0" smtClean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মোবাইল </a:t>
            </a:r>
            <a:r>
              <a:rPr lang="bn-BD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নং-</a:t>
            </a:r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01947929458</a:t>
            </a:r>
            <a:endParaRPr lang="bn-BD" sz="2400" dirty="0" smtClean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sohelmiagi@gmail.com</a:t>
            </a:r>
            <a:endParaRPr lang="en-US" sz="2400" dirty="0" smtClean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4077831"/>
            <a:ext cx="342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বিষয়: তথ্য ও যোগাযোগ প্রযুক্তি</a:t>
            </a: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শ্রেণি  : ষষ্ঠ </a:t>
            </a: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অধ্যায় : দ্বিতীয় অধ্যায়</a:t>
            </a: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পাঠ : ৮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অ্যাপ্লিকেশন সফটওয়্যার)</a:t>
            </a: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সময়   : ৫০ মিনিট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419600" y="1752600"/>
            <a:ext cx="0" cy="4419600"/>
          </a:xfrm>
          <a:prstGeom prst="line">
            <a:avLst/>
          </a:prstGeom>
          <a:ln w="66675" cmpd="tri">
            <a:solidFill>
              <a:schemeClr val="accent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72000" y="2667000"/>
            <a:ext cx="0" cy="2895600"/>
          </a:xfrm>
          <a:prstGeom prst="line">
            <a:avLst/>
          </a:prstGeom>
          <a:ln w="60325" cmpd="tri"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67200" y="2667000"/>
            <a:ext cx="0" cy="2895600"/>
          </a:xfrm>
          <a:prstGeom prst="line">
            <a:avLst/>
          </a:prstGeom>
          <a:ln w="73025" cmpd="tri"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" t="6619" r="9269" b="4374"/>
          <a:stretch/>
        </p:blipFill>
        <p:spPr>
          <a:xfrm>
            <a:off x="5638800" y="2111517"/>
            <a:ext cx="1600200" cy="19270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76400"/>
            <a:ext cx="2057400" cy="2057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2" descr="C:\Users\SMART\Desktop\munni\Bappea23201102171297919606_goodby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447800"/>
            <a:ext cx="5981700" cy="50460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1600200" y="335340"/>
            <a:ext cx="6096000" cy="156966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ধন্যবাদ</a:t>
            </a:r>
            <a:endParaRPr lang="en-US" sz="96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 o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1404835"/>
            <a:ext cx="5029200" cy="39377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33600" y="381000"/>
            <a:ext cx="4648200" cy="838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/>
              <a:t>চিত্রটিতে আমরা কী দেখতে পাচ্ছি?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14400" y="282714"/>
            <a:ext cx="7540387" cy="64633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প্রক্রিয়াটি ম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 সহকারে লক্ষ্য ক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rcRect b="28158"/>
          <a:stretch>
            <a:fillRect/>
          </a:stretch>
        </p:blipFill>
        <p:spPr>
          <a:xfrm>
            <a:off x="3581400" y="1752600"/>
            <a:ext cx="5258590" cy="29718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28600" y="5867400"/>
            <a:ext cx="87630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তাহলে বলো কম্পিউটারকে কাজের উপযোগী করতে  আমরা কী ব্যবহার করি।</a:t>
            </a:r>
            <a:endParaRPr lang="en-US" sz="2800" dirty="0"/>
          </a:p>
        </p:txBody>
      </p:sp>
      <p:pic>
        <p:nvPicPr>
          <p:cNvPr id="32" name="Picture 31" descr="AnimatedTyping.gif~c20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52398" y="1523999"/>
            <a:ext cx="3124201" cy="3124201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2438400"/>
            <a:ext cx="2743200" cy="167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648200" y="3025914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/>
              <a:t>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বাংলাদেশ আমাদের 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মাতৃভূমি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676870"/>
            <a:ext cx="3759471" cy="923330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soft" dir="t">
              <a:rot lat="0" lon="0" rev="15600000"/>
            </a:lightRig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5400" b="1" dirty="0" smtClean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endParaRPr lang="en-US" sz="5400" b="1" cap="none" spc="0" dirty="0">
              <a:ln/>
              <a:solidFill>
                <a:srgbClr val="FFC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362201"/>
            <a:ext cx="6553199" cy="1219200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  <a:softEdge rad="635000"/>
          </a:effectLst>
          <a:scene3d>
            <a:camera prst="perspectiveRelaxedModerately"/>
            <a:lightRig rig="threePt" dir="t"/>
          </a:scene3d>
        </p:spPr>
        <p:txBody>
          <a:bodyPr wrap="square" rtlCol="0">
            <a:prstTxWarp prst="textPlain">
              <a:avLst>
                <a:gd name="adj" fmla="val 52215"/>
              </a:avLst>
            </a:prstTxWarp>
            <a:spAutoFit/>
          </a:bodyPr>
          <a:lstStyle/>
          <a:p>
            <a:pPr algn="just"/>
            <a:r>
              <a:rPr lang="bn-BD" sz="5400" dirty="0" smtClean="0"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অ্যাপ্লিকেশান </a:t>
            </a:r>
            <a:r>
              <a:rPr lang="bn-IN" sz="5400" dirty="0" smtClean="0"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endParaRPr lang="bn-IN" sz="5400" b="1" dirty="0">
              <a:ln>
                <a:solidFill>
                  <a:srgbClr val="FF0000"/>
                </a:solidFill>
              </a:ln>
              <a:solidFill>
                <a:srgbClr val="002060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57799"/>
            <a:ext cx="3346993" cy="1323439"/>
          </a:xfrm>
          <a:prstGeom prst="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bn-IN" sz="8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2060"/>
                    </a:gs>
                    <a:gs pos="50000">
                      <a:schemeClr val="accent6">
                        <a:lumMod val="75000"/>
                      </a:schemeClr>
                    </a:gs>
                    <a:gs pos="100000">
                      <a:srgbClr val="C00000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gradFill>
                <a:gsLst>
                  <a:gs pos="0">
                    <a:srgbClr val="002060"/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rgbClr val="C00000"/>
                  </a:gs>
                </a:gsLst>
                <a:path path="circle">
                  <a:fillToRect l="50000" t="50000" r="50000" b="50000"/>
                </a:path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140803"/>
            <a:ext cx="5486400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4876800"/>
            <a:ext cx="8915400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কাস্টমাইজড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রের প্রয়োজনীয়তা ব্যাখ্যা করতে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4114800"/>
            <a:ext cx="90678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সফটওয়্যা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রের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 করতে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239869"/>
            <a:ext cx="84582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অ্যাপ্লিকেশন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সম্পর্কে বর্ণনা করতে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47800" y="849923"/>
            <a:ext cx="6248400" cy="902677"/>
            <a:chOff x="1848365" y="457200"/>
            <a:chExt cx="4114800" cy="838200"/>
          </a:xfrm>
        </p:grpSpPr>
        <p:sp>
          <p:nvSpPr>
            <p:cNvPr id="5" name="Rectangle 4"/>
            <p:cNvSpPr/>
            <p:nvPr/>
          </p:nvSpPr>
          <p:spPr>
            <a:xfrm>
              <a:off x="1848365" y="457200"/>
              <a:ext cx="4114800" cy="838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/>
                <a:t>        Microsoft Office </a:t>
              </a:r>
              <a:r>
                <a:rPr lang="en-US" sz="3600" dirty="0" smtClean="0">
                  <a:latin typeface="Arial" pitchFamily="34" charset="0"/>
                  <a:cs typeface="Arial" pitchFamily="34" charset="0"/>
                </a:rPr>
                <a:t>2007</a:t>
              </a:r>
              <a:r>
                <a:rPr lang="en-US" sz="3600" dirty="0" smtClean="0"/>
                <a:t> </a:t>
              </a:r>
              <a:endParaRPr lang="en-US" sz="3600" dirty="0"/>
            </a:p>
          </p:txBody>
        </p:sp>
        <p:pic>
          <p:nvPicPr>
            <p:cNvPr id="3" name="Picture 2" descr="animated-computer-image-0002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60445" y="517070"/>
              <a:ext cx="598715" cy="70757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</p:grpSp>
      <p:grpSp>
        <p:nvGrpSpPr>
          <p:cNvPr id="36" name="Group 35"/>
          <p:cNvGrpSpPr/>
          <p:nvPr/>
        </p:nvGrpSpPr>
        <p:grpSpPr>
          <a:xfrm>
            <a:off x="2658262" y="1752600"/>
            <a:ext cx="5046676" cy="3886200"/>
            <a:chOff x="2658262" y="1752600"/>
            <a:chExt cx="5046676" cy="3886200"/>
          </a:xfrm>
        </p:grpSpPr>
        <p:grpSp>
          <p:nvGrpSpPr>
            <p:cNvPr id="33" name="Group 32"/>
            <p:cNvGrpSpPr/>
            <p:nvPr/>
          </p:nvGrpSpPr>
          <p:grpSpPr>
            <a:xfrm>
              <a:off x="2658262" y="2819401"/>
              <a:ext cx="5037938" cy="609600"/>
              <a:chOff x="1981200" y="3200400"/>
              <a:chExt cx="5536276" cy="101551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981200" y="3200400"/>
                <a:ext cx="5536276" cy="90267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        Microsoft Office Info path 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2007</a:t>
                </a:r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  <p:pic>
            <p:nvPicPr>
              <p:cNvPr id="7" name="Picture 6" descr="InfoPath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028469" y="3313238"/>
                <a:ext cx="626063" cy="902677"/>
              </a:xfrm>
              <a:prstGeom prst="rect">
                <a:avLst/>
              </a:prstGeom>
            </p:spPr>
          </p:pic>
        </p:grpSp>
        <p:grpSp>
          <p:nvGrpSpPr>
            <p:cNvPr id="35" name="Group 34"/>
            <p:cNvGrpSpPr/>
            <p:nvPr/>
          </p:nvGrpSpPr>
          <p:grpSpPr>
            <a:xfrm>
              <a:off x="2658262" y="1752600"/>
              <a:ext cx="5037938" cy="609599"/>
              <a:chOff x="2312323" y="2145323"/>
              <a:chExt cx="5536276" cy="902677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2312323" y="2145323"/>
                <a:ext cx="5536276" cy="90267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Microsoft Office Access 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2007</a:t>
                </a:r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  <p:pic>
            <p:nvPicPr>
              <p:cNvPr id="10" name="Picture 9" descr="Microsoft Office Access.png"/>
              <p:cNvPicPr>
                <a:picLocks noChangeAspect="1"/>
              </p:cNvPicPr>
              <p:nvPr/>
            </p:nvPicPr>
            <p:blipFill>
              <a:blip r:embed="rId5" cstate="print"/>
              <a:srcRect l="11323" t="7807" r="5463" b="5463"/>
              <a:stretch>
                <a:fillRect/>
              </a:stretch>
            </p:blipFill>
            <p:spPr>
              <a:xfrm>
                <a:off x="2386140" y="2145323"/>
                <a:ext cx="500849" cy="902677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2658262" y="5116285"/>
              <a:ext cx="5037938" cy="522515"/>
              <a:chOff x="1447800" y="5257805"/>
              <a:chExt cx="5325288" cy="805329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1447800" y="5257805"/>
                <a:ext cx="5325288" cy="805329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Microsoft Office 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2007</a:t>
                </a:r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  <p:pic>
            <p:nvPicPr>
              <p:cNvPr id="12" name="Picture 11" descr="word_Icon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524000" y="5410200"/>
                <a:ext cx="688669" cy="647151"/>
              </a:xfrm>
              <a:prstGeom prst="rect">
                <a:avLst/>
              </a:prstGeom>
            </p:spPr>
          </p:pic>
        </p:grpSp>
        <p:grpSp>
          <p:nvGrpSpPr>
            <p:cNvPr id="34" name="Group 33"/>
            <p:cNvGrpSpPr/>
            <p:nvPr/>
          </p:nvGrpSpPr>
          <p:grpSpPr>
            <a:xfrm>
              <a:off x="2658262" y="2287675"/>
              <a:ext cx="5037938" cy="596201"/>
              <a:chOff x="1905000" y="2590800"/>
              <a:chExt cx="5536276" cy="902677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905000" y="2590800"/>
                <a:ext cx="5536276" cy="90267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Microsoft Office Excel 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2007</a:t>
                </a:r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  <p:pic>
            <p:nvPicPr>
              <p:cNvPr id="13" name="Picture 12" descr="aplication soft ware.jpg"/>
              <p:cNvPicPr>
                <a:picLocks noChangeAspect="1"/>
              </p:cNvPicPr>
              <p:nvPr/>
            </p:nvPicPr>
            <p:blipFill>
              <a:blip r:embed="rId7" cstate="print"/>
              <a:srcRect l="73237" t="34375" b="34375"/>
              <a:stretch>
                <a:fillRect/>
              </a:stretch>
            </p:blipFill>
            <p:spPr>
              <a:xfrm>
                <a:off x="1905000" y="2743199"/>
                <a:ext cx="676273" cy="594526"/>
              </a:xfrm>
              <a:prstGeom prst="rect">
                <a:avLst/>
              </a:prstGeom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2667000" y="4582886"/>
              <a:ext cx="5037938" cy="522513"/>
              <a:chOff x="1828800" y="4179578"/>
              <a:chExt cx="6374381" cy="1440134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828800" y="4179578"/>
                <a:ext cx="6374381" cy="144013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  Microsoft Office Power Point 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2007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  <p:pic>
            <p:nvPicPr>
              <p:cNvPr id="15" name="Picture 14" descr="aplication soft ware.jpg"/>
              <p:cNvPicPr>
                <a:picLocks noChangeAspect="1"/>
              </p:cNvPicPr>
              <p:nvPr/>
            </p:nvPicPr>
            <p:blipFill>
              <a:blip r:embed="rId7" cstate="print"/>
              <a:srcRect l="73237" b="65625"/>
              <a:stretch>
                <a:fillRect/>
              </a:stretch>
            </p:blipFill>
            <p:spPr>
              <a:xfrm>
                <a:off x="1895185" y="4179578"/>
                <a:ext cx="699000" cy="1363935"/>
              </a:xfrm>
              <a:prstGeom prst="rect">
                <a:avLst/>
              </a:prstGeom>
            </p:spPr>
          </p:pic>
        </p:grpSp>
        <p:grpSp>
          <p:nvGrpSpPr>
            <p:cNvPr id="27" name="Group 26"/>
            <p:cNvGrpSpPr/>
            <p:nvPr/>
          </p:nvGrpSpPr>
          <p:grpSpPr>
            <a:xfrm>
              <a:off x="2658262" y="4025199"/>
              <a:ext cx="5037938" cy="535912"/>
              <a:chOff x="1600200" y="3733800"/>
              <a:chExt cx="5536276" cy="902677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600200" y="3733800"/>
                <a:ext cx="5536276" cy="90267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Microsoft Office Groove 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2007</a:t>
                </a:r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  <p:pic>
            <p:nvPicPr>
              <p:cNvPr id="29" name="Picture 28" descr="groove_2007_color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600200" y="3756369"/>
                <a:ext cx="563457" cy="770096"/>
              </a:xfrm>
              <a:prstGeom prst="rect">
                <a:avLst/>
              </a:prstGeom>
            </p:spPr>
          </p:pic>
        </p:grpSp>
        <p:grpSp>
          <p:nvGrpSpPr>
            <p:cNvPr id="30" name="Group 29"/>
            <p:cNvGrpSpPr/>
            <p:nvPr/>
          </p:nvGrpSpPr>
          <p:grpSpPr>
            <a:xfrm>
              <a:off x="2658262" y="3352800"/>
              <a:ext cx="5037938" cy="609599"/>
              <a:chOff x="2372360" y="2678724"/>
              <a:chExt cx="6860539" cy="1131276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2372360" y="2678724"/>
                <a:ext cx="6860539" cy="113127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 Microsoft Office On Note 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2007</a:t>
                </a:r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  <p:pic>
            <p:nvPicPr>
              <p:cNvPr id="32" name="Picture 31" descr="OneNote-icon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372360" y="2678724"/>
                <a:ext cx="626063" cy="1041493"/>
              </a:xfrm>
              <a:prstGeom prst="rect">
                <a:avLst/>
              </a:prstGeom>
            </p:spPr>
          </p:pic>
        </p:grpSp>
      </p:grpSp>
      <p:sp>
        <p:nvSpPr>
          <p:cNvPr id="37" name="Rectangle 36"/>
          <p:cNvSpPr/>
          <p:nvPr/>
        </p:nvSpPr>
        <p:spPr>
          <a:xfrm>
            <a:off x="3048000" y="228600"/>
            <a:ext cx="32766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/>
              <a:t>আমরা কী দেখতে পাচ্ছি?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52400" y="1752600"/>
            <a:ext cx="2362200" cy="5216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Microsoft Office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2007 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এর ফোল্ডার এ  ক্লিক করি। 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747897"/>
            <a:ext cx="7621222" cy="45005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word_Ic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5932" y="228600"/>
            <a:ext cx="1160868" cy="10908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5000" y="1307068"/>
            <a:ext cx="4333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ওয়ার্ড আইকোনে ক্লিক করি?ডকুমেন্টের ভিতর কার্সার নিই।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324" y="3505200"/>
            <a:ext cx="3784476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152400"/>
            <a:ext cx="2895600" cy="1138773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০২ মিঃ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62000" y="1828800"/>
            <a:ext cx="7162800" cy="685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প্যাকেজ সফটওয়্যার কাকে বলে?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8200" y="2971800"/>
            <a:ext cx="7772400" cy="175260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800" dirty="0" smtClean="0"/>
              <a:t> </a:t>
            </a:r>
            <a:r>
              <a:rPr lang="en-US" sz="2800" dirty="0" smtClean="0"/>
              <a:t>Microsoft Office 2007 </a:t>
            </a:r>
            <a:r>
              <a:rPr lang="bn-BD" sz="2800" dirty="0" smtClean="0"/>
              <a:t>এর ফোল্ডার এর ভিতর আরো অনেকগুলো সফটওয়্যার রয়েছে এই সকল সফটওয়্যার এর সম্মিলিত রুপই হল প্যাকেজ সফটওয়্যার। </a:t>
            </a:r>
            <a:endParaRPr lang="en-US" sz="2800" dirty="0" smtClean="0"/>
          </a:p>
          <a:p>
            <a:pPr algn="just"/>
            <a:endParaRPr lang="en-US" sz="1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19200" y="5257800"/>
            <a:ext cx="60960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উত্তরের জন্য ক্লিক করি।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ikoshBan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1053</Words>
  <Application>Microsoft Office PowerPoint</Application>
  <PresentationFormat>On-screen Show (4:3)</PresentationFormat>
  <Paragraphs>113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NikoshBAN</vt:lpstr>
      <vt:lpstr>SutonnyMJ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MAHBUB</cp:lastModifiedBy>
  <cp:revision>87</cp:revision>
  <dcterms:created xsi:type="dcterms:W3CDTF">2015-04-13T14:05:12Z</dcterms:created>
  <dcterms:modified xsi:type="dcterms:W3CDTF">2019-11-15T02:10:15Z</dcterms:modified>
</cp:coreProperties>
</file>