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3" r:id="rId3"/>
    <p:sldId id="258" r:id="rId4"/>
    <p:sldId id="259" r:id="rId5"/>
    <p:sldId id="261" r:id="rId6"/>
    <p:sldId id="262" r:id="rId7"/>
    <p:sldId id="264" r:id="rId8"/>
    <p:sldId id="266" r:id="rId9"/>
    <p:sldId id="265" r:id="rId10"/>
    <p:sldId id="267" r:id="rId11"/>
    <p:sldId id="279" r:id="rId12"/>
    <p:sldId id="268" r:id="rId13"/>
    <p:sldId id="269" r:id="rId14"/>
    <p:sldId id="270" r:id="rId15"/>
    <p:sldId id="272" r:id="rId16"/>
    <p:sldId id="271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D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212DC-9195-4B06-967B-A02780BFCC1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A5026-FBFE-4D6A-9E88-B10FD08BD0B0}">
      <dgm:prSet phldrT="[Text]"/>
      <dgm:spPr>
        <a:solidFill>
          <a:schemeClr val="bg1">
            <a:lumMod val="8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D940AA-9FDC-4130-A0E2-F0B329F20418}" type="parTrans" cxnId="{7DC338A2-14EC-428D-9633-F6360010242E}">
      <dgm:prSet/>
      <dgm:spPr/>
      <dgm:t>
        <a:bodyPr/>
        <a:lstStyle/>
        <a:p>
          <a:endParaRPr lang="en-US"/>
        </a:p>
      </dgm:t>
    </dgm:pt>
    <dgm:pt modelId="{C2B59A40-B5E6-42FF-B904-F9EACE040AE7}" type="sibTrans" cxnId="{7DC338A2-14EC-428D-9633-F6360010242E}">
      <dgm:prSet/>
      <dgm:spPr/>
      <dgm:t>
        <a:bodyPr/>
        <a:lstStyle/>
        <a:p>
          <a:endParaRPr lang="en-US"/>
        </a:p>
      </dgm:t>
    </dgm:pt>
    <dgm:pt modelId="{086745CC-CBE6-461D-9B86-68CF5B710C07}">
      <dgm:prSet phldrT="[Text]"/>
      <dgm:spPr>
        <a:solidFill>
          <a:schemeClr val="accent1">
            <a:lumMod val="20000"/>
            <a:lumOff val="80000"/>
          </a:schemeClr>
        </a:solidFill>
        <a:ln w="38100">
          <a:solidFill>
            <a:srgbClr val="43D860"/>
          </a:solidFill>
        </a:ln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 বিভাগ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2ED39E-568C-4AD6-B034-9983AA876C50}" type="parTrans" cxnId="{2CD6E103-7FFB-4E67-868F-5CF787131D94}">
      <dgm:prSet/>
      <dgm:spPr/>
      <dgm:t>
        <a:bodyPr/>
        <a:lstStyle/>
        <a:p>
          <a:endParaRPr lang="en-US"/>
        </a:p>
      </dgm:t>
    </dgm:pt>
    <dgm:pt modelId="{2F1DAD72-B9F9-4969-B04F-F15F28AE4622}" type="sibTrans" cxnId="{2CD6E103-7FFB-4E67-868F-5CF787131D94}">
      <dgm:prSet/>
      <dgm:spPr/>
      <dgm:t>
        <a:bodyPr/>
        <a:lstStyle/>
        <a:p>
          <a:endParaRPr lang="en-US"/>
        </a:p>
      </dgm:t>
    </dgm:pt>
    <dgm:pt modelId="{C6F64B48-B9E6-4737-B179-BEC5B27C7284}">
      <dgm:prSet phldrT="[Text]"/>
      <dgm:spPr>
        <a:solidFill>
          <a:schemeClr val="accent4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 বিভাগ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45BAF5-CBDE-44E2-BD5F-28D3BB7DAB5E}" type="parTrans" cxnId="{74076039-58CA-4ADE-A5F9-5C48B1C85CC7}">
      <dgm:prSet/>
      <dgm:spPr/>
      <dgm:t>
        <a:bodyPr/>
        <a:lstStyle/>
        <a:p>
          <a:endParaRPr lang="en-US"/>
        </a:p>
      </dgm:t>
    </dgm:pt>
    <dgm:pt modelId="{582D6EB8-F6A1-414E-B922-BC3890A5B21E}" type="sibTrans" cxnId="{74076039-58CA-4ADE-A5F9-5C48B1C85CC7}">
      <dgm:prSet/>
      <dgm:spPr/>
      <dgm:t>
        <a:bodyPr/>
        <a:lstStyle/>
        <a:p>
          <a:endParaRPr lang="en-US"/>
        </a:p>
      </dgm:t>
    </dgm:pt>
    <dgm:pt modelId="{B2EA810F-471E-4832-A581-DAEB0BC9230C}">
      <dgm:prSet phldrT="[Text]"/>
      <dgm:spPr>
        <a:solidFill>
          <a:schemeClr val="accent6">
            <a:lumMod val="40000"/>
            <a:lumOff val="6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বিচার বিভাগ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16DD9-27C6-46FB-BA20-16CB5609D6AC}" type="parTrans" cxnId="{06C058DA-8291-416D-8584-0677CD8CC02F}">
      <dgm:prSet/>
      <dgm:spPr/>
      <dgm:t>
        <a:bodyPr/>
        <a:lstStyle/>
        <a:p>
          <a:endParaRPr lang="en-US"/>
        </a:p>
      </dgm:t>
    </dgm:pt>
    <dgm:pt modelId="{BBEB2EAC-973D-4EF2-A982-D4150B14D1A6}" type="sibTrans" cxnId="{06C058DA-8291-416D-8584-0677CD8CC02F}">
      <dgm:prSet/>
      <dgm:spPr/>
      <dgm:t>
        <a:bodyPr/>
        <a:lstStyle/>
        <a:p>
          <a:endParaRPr lang="en-US"/>
        </a:p>
      </dgm:t>
    </dgm:pt>
    <dgm:pt modelId="{A55D8F0A-1BC4-4AAD-84F7-96EBBAAD3FBD}" type="pres">
      <dgm:prSet presAssocID="{CD0212DC-9195-4B06-967B-A02780BFCC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6BB6F0D-E13F-4D46-B6D0-B3C253AA61F8}" type="pres">
      <dgm:prSet presAssocID="{CCEA5026-FBFE-4D6A-9E88-B10FD08BD0B0}" presName="singleCycle" presStyleCnt="0"/>
      <dgm:spPr/>
    </dgm:pt>
    <dgm:pt modelId="{5A6257A2-8918-432E-B98B-A320CFDBFA54}" type="pres">
      <dgm:prSet presAssocID="{CCEA5026-FBFE-4D6A-9E88-B10FD08BD0B0}" presName="singleCenter" presStyleLbl="node1" presStyleIdx="0" presStyleCnt="4" custScaleX="112645" custScaleY="59566" custLinFactNeighborY="-8039">
        <dgm:presLayoutVars>
          <dgm:chMax val="7"/>
          <dgm:chPref val="7"/>
        </dgm:presLayoutVars>
      </dgm:prSet>
      <dgm:spPr/>
    </dgm:pt>
    <dgm:pt modelId="{9F391C69-B4D9-47EB-8B81-07F15CE03C03}" type="pres">
      <dgm:prSet presAssocID="{762ED39E-568C-4AD6-B034-9983AA876C50}" presName="Name56" presStyleLbl="parChTrans1D2" presStyleIdx="0" presStyleCnt="3"/>
      <dgm:spPr/>
    </dgm:pt>
    <dgm:pt modelId="{FC44F974-7827-41FC-B612-B04B9B51479E}" type="pres">
      <dgm:prSet presAssocID="{086745CC-CBE6-461D-9B86-68CF5B710C07}" presName="text0" presStyleLbl="node1" presStyleIdx="1" presStyleCnt="4" custScaleX="283161" custScaleY="97945">
        <dgm:presLayoutVars>
          <dgm:bulletEnabled val="1"/>
        </dgm:presLayoutVars>
      </dgm:prSet>
      <dgm:spPr/>
    </dgm:pt>
    <dgm:pt modelId="{01D1A863-5BE0-4F58-99B2-CAB85507B6A6}" type="pres">
      <dgm:prSet presAssocID="{6F45BAF5-CBDE-44E2-BD5F-28D3BB7DAB5E}" presName="Name56" presStyleLbl="parChTrans1D2" presStyleIdx="1" presStyleCnt="3"/>
      <dgm:spPr/>
    </dgm:pt>
    <dgm:pt modelId="{E70CCBA8-0373-4E4B-BE03-0CDA416D3029}" type="pres">
      <dgm:prSet presAssocID="{C6F64B48-B9E6-4737-B179-BEC5B27C7284}" presName="text0" presStyleLbl="node1" presStyleIdx="2" presStyleCnt="4" custScaleX="315972" custScaleY="131089">
        <dgm:presLayoutVars>
          <dgm:bulletEnabled val="1"/>
        </dgm:presLayoutVars>
      </dgm:prSet>
      <dgm:spPr/>
    </dgm:pt>
    <dgm:pt modelId="{31671CFA-7276-43DE-99C1-1C3774BB50B3}" type="pres">
      <dgm:prSet presAssocID="{C4716DD9-27C6-46FB-BA20-16CB5609D6AC}" presName="Name56" presStyleLbl="parChTrans1D2" presStyleIdx="2" presStyleCnt="3"/>
      <dgm:spPr/>
    </dgm:pt>
    <dgm:pt modelId="{92BEE806-A412-4ADE-9A0C-FB300EED0247}" type="pres">
      <dgm:prSet presAssocID="{B2EA810F-471E-4832-A581-DAEB0BC9230C}" presName="text0" presStyleLbl="node1" presStyleIdx="3" presStyleCnt="4" custScaleX="317568" custScaleY="139795">
        <dgm:presLayoutVars>
          <dgm:bulletEnabled val="1"/>
        </dgm:presLayoutVars>
      </dgm:prSet>
      <dgm:spPr/>
    </dgm:pt>
  </dgm:ptLst>
  <dgm:cxnLst>
    <dgm:cxn modelId="{2CD6E103-7FFB-4E67-868F-5CF787131D94}" srcId="{CCEA5026-FBFE-4D6A-9E88-B10FD08BD0B0}" destId="{086745CC-CBE6-461D-9B86-68CF5B710C07}" srcOrd="0" destOrd="0" parTransId="{762ED39E-568C-4AD6-B034-9983AA876C50}" sibTransId="{2F1DAD72-B9F9-4969-B04F-F15F28AE4622}"/>
    <dgm:cxn modelId="{828EFC03-BD71-49A4-9CFD-240C819BC132}" type="presOf" srcId="{CD0212DC-9195-4B06-967B-A02780BFCC11}" destId="{A55D8F0A-1BC4-4AAD-84F7-96EBBAAD3FBD}" srcOrd="0" destOrd="0" presId="urn:microsoft.com/office/officeart/2008/layout/RadialCluster"/>
    <dgm:cxn modelId="{5620C823-AAF5-4DF2-BFD9-B751BA350DFC}" type="presOf" srcId="{762ED39E-568C-4AD6-B034-9983AA876C50}" destId="{9F391C69-B4D9-47EB-8B81-07F15CE03C03}" srcOrd="0" destOrd="0" presId="urn:microsoft.com/office/officeart/2008/layout/RadialCluster"/>
    <dgm:cxn modelId="{AD04D02F-4160-4855-AF04-F94EF326BEB5}" type="presOf" srcId="{C4716DD9-27C6-46FB-BA20-16CB5609D6AC}" destId="{31671CFA-7276-43DE-99C1-1C3774BB50B3}" srcOrd="0" destOrd="0" presId="urn:microsoft.com/office/officeart/2008/layout/RadialCluster"/>
    <dgm:cxn modelId="{A22ACD33-A520-4D44-BA09-195DDCC892AF}" type="presOf" srcId="{6F45BAF5-CBDE-44E2-BD5F-28D3BB7DAB5E}" destId="{01D1A863-5BE0-4F58-99B2-CAB85507B6A6}" srcOrd="0" destOrd="0" presId="urn:microsoft.com/office/officeart/2008/layout/RadialCluster"/>
    <dgm:cxn modelId="{74076039-58CA-4ADE-A5F9-5C48B1C85CC7}" srcId="{CCEA5026-FBFE-4D6A-9E88-B10FD08BD0B0}" destId="{C6F64B48-B9E6-4737-B179-BEC5B27C7284}" srcOrd="1" destOrd="0" parTransId="{6F45BAF5-CBDE-44E2-BD5F-28D3BB7DAB5E}" sibTransId="{582D6EB8-F6A1-414E-B922-BC3890A5B21E}"/>
    <dgm:cxn modelId="{D9FB6B7B-4237-40F4-BA8F-BC6B2DCC7B74}" type="presOf" srcId="{086745CC-CBE6-461D-9B86-68CF5B710C07}" destId="{FC44F974-7827-41FC-B612-B04B9B51479E}" srcOrd="0" destOrd="0" presId="urn:microsoft.com/office/officeart/2008/layout/RadialCluster"/>
    <dgm:cxn modelId="{4157538B-B602-4C5C-90DE-53665EFFB78D}" type="presOf" srcId="{C6F64B48-B9E6-4737-B179-BEC5B27C7284}" destId="{E70CCBA8-0373-4E4B-BE03-0CDA416D3029}" srcOrd="0" destOrd="0" presId="urn:microsoft.com/office/officeart/2008/layout/RadialCluster"/>
    <dgm:cxn modelId="{86A22592-5700-4AB8-8DD5-A062A4439931}" type="presOf" srcId="{CCEA5026-FBFE-4D6A-9E88-B10FD08BD0B0}" destId="{5A6257A2-8918-432E-B98B-A320CFDBFA54}" srcOrd="0" destOrd="0" presId="urn:microsoft.com/office/officeart/2008/layout/RadialCluster"/>
    <dgm:cxn modelId="{7DC338A2-14EC-428D-9633-F6360010242E}" srcId="{CD0212DC-9195-4B06-967B-A02780BFCC11}" destId="{CCEA5026-FBFE-4D6A-9E88-B10FD08BD0B0}" srcOrd="0" destOrd="0" parTransId="{4ED940AA-9FDC-4130-A0E2-F0B329F20418}" sibTransId="{C2B59A40-B5E6-42FF-B904-F9EACE040AE7}"/>
    <dgm:cxn modelId="{FA96BCBD-BBB8-4F20-AD04-78564A8C0A59}" type="presOf" srcId="{B2EA810F-471E-4832-A581-DAEB0BC9230C}" destId="{92BEE806-A412-4ADE-9A0C-FB300EED0247}" srcOrd="0" destOrd="0" presId="urn:microsoft.com/office/officeart/2008/layout/RadialCluster"/>
    <dgm:cxn modelId="{06C058DA-8291-416D-8584-0677CD8CC02F}" srcId="{CCEA5026-FBFE-4D6A-9E88-B10FD08BD0B0}" destId="{B2EA810F-471E-4832-A581-DAEB0BC9230C}" srcOrd="2" destOrd="0" parTransId="{C4716DD9-27C6-46FB-BA20-16CB5609D6AC}" sibTransId="{BBEB2EAC-973D-4EF2-A982-D4150B14D1A6}"/>
    <dgm:cxn modelId="{3463F74B-7BF8-40FA-B52B-464186F9150C}" type="presParOf" srcId="{A55D8F0A-1BC4-4AAD-84F7-96EBBAAD3FBD}" destId="{06BB6F0D-E13F-4D46-B6D0-B3C253AA61F8}" srcOrd="0" destOrd="0" presId="urn:microsoft.com/office/officeart/2008/layout/RadialCluster"/>
    <dgm:cxn modelId="{95017DEE-67D0-49A2-8667-371D5AF9BA84}" type="presParOf" srcId="{06BB6F0D-E13F-4D46-B6D0-B3C253AA61F8}" destId="{5A6257A2-8918-432E-B98B-A320CFDBFA54}" srcOrd="0" destOrd="0" presId="urn:microsoft.com/office/officeart/2008/layout/RadialCluster"/>
    <dgm:cxn modelId="{0038CC47-8699-4929-A417-496AF121F6F3}" type="presParOf" srcId="{06BB6F0D-E13F-4D46-B6D0-B3C253AA61F8}" destId="{9F391C69-B4D9-47EB-8B81-07F15CE03C03}" srcOrd="1" destOrd="0" presId="urn:microsoft.com/office/officeart/2008/layout/RadialCluster"/>
    <dgm:cxn modelId="{3D030514-B730-476A-92B8-DFEF9005E605}" type="presParOf" srcId="{06BB6F0D-E13F-4D46-B6D0-B3C253AA61F8}" destId="{FC44F974-7827-41FC-B612-B04B9B51479E}" srcOrd="2" destOrd="0" presId="urn:microsoft.com/office/officeart/2008/layout/RadialCluster"/>
    <dgm:cxn modelId="{48323001-25C6-48ED-828A-D30F9D84A9C2}" type="presParOf" srcId="{06BB6F0D-E13F-4D46-B6D0-B3C253AA61F8}" destId="{01D1A863-5BE0-4F58-99B2-CAB85507B6A6}" srcOrd="3" destOrd="0" presId="urn:microsoft.com/office/officeart/2008/layout/RadialCluster"/>
    <dgm:cxn modelId="{BA159311-3D8B-42C6-8B05-E1A64BD14FDF}" type="presParOf" srcId="{06BB6F0D-E13F-4D46-B6D0-B3C253AA61F8}" destId="{E70CCBA8-0373-4E4B-BE03-0CDA416D3029}" srcOrd="4" destOrd="0" presId="urn:microsoft.com/office/officeart/2008/layout/RadialCluster"/>
    <dgm:cxn modelId="{77114B22-DC49-4AB2-BB93-5A96355E6DB6}" type="presParOf" srcId="{06BB6F0D-E13F-4D46-B6D0-B3C253AA61F8}" destId="{31671CFA-7276-43DE-99C1-1C3774BB50B3}" srcOrd="5" destOrd="0" presId="urn:microsoft.com/office/officeart/2008/layout/RadialCluster"/>
    <dgm:cxn modelId="{D0DF9419-A901-4216-B5C0-9973EB75B380}" type="presParOf" srcId="{06BB6F0D-E13F-4D46-B6D0-B3C253AA61F8}" destId="{92BEE806-A412-4ADE-9A0C-FB300EED024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257A2-8918-432E-B98B-A320CFDBFA54}">
      <dsp:nvSpPr>
        <dsp:cNvPr id="0" name=""/>
        <dsp:cNvSpPr/>
      </dsp:nvSpPr>
      <dsp:spPr>
        <a:xfrm>
          <a:off x="3219465" y="1933013"/>
          <a:ext cx="1516514" cy="801923"/>
        </a:xfrm>
        <a:prstGeom prst="round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58612" y="1972160"/>
        <a:ext cx="1438220" cy="723629"/>
      </dsp:txXfrm>
    </dsp:sp>
    <dsp:sp modelId="{9F391C69-B4D9-47EB-8B81-07F15CE03C03}">
      <dsp:nvSpPr>
        <dsp:cNvPr id="0" name=""/>
        <dsp:cNvSpPr/>
      </dsp:nvSpPr>
      <dsp:spPr>
        <a:xfrm rot="16200000">
          <a:off x="3531107" y="1486398"/>
          <a:ext cx="8932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2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4F974-7827-41FC-B612-B04B9B51479E}">
      <dsp:nvSpPr>
        <dsp:cNvPr id="0" name=""/>
        <dsp:cNvSpPr/>
      </dsp:nvSpPr>
      <dsp:spPr>
        <a:xfrm>
          <a:off x="2700657" y="156314"/>
          <a:ext cx="2554129" cy="88346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43D8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 বিভাগ</a:t>
          </a:r>
          <a:endParaRPr lang="en-US" sz="35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3784" y="199441"/>
        <a:ext cx="2467875" cy="797215"/>
      </dsp:txXfrm>
    </dsp:sp>
    <dsp:sp modelId="{01D1A863-5BE0-4F58-99B2-CAB85507B6A6}">
      <dsp:nvSpPr>
        <dsp:cNvPr id="0" name=""/>
        <dsp:cNvSpPr/>
      </dsp:nvSpPr>
      <dsp:spPr>
        <a:xfrm rot="2240624">
          <a:off x="4439924" y="2922260"/>
          <a:ext cx="617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6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CCBA8-0373-4E4B-BE03-0CDA416D3029}">
      <dsp:nvSpPr>
        <dsp:cNvPr id="0" name=""/>
        <dsp:cNvSpPr/>
      </dsp:nvSpPr>
      <dsp:spPr>
        <a:xfrm>
          <a:off x="4344052" y="3109583"/>
          <a:ext cx="2850087" cy="118243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 বিভাগ</a:t>
          </a:r>
          <a:endParaRPr lang="en-US" sz="35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01773" y="3167304"/>
        <a:ext cx="2734645" cy="1066988"/>
      </dsp:txXfrm>
    </dsp:sp>
    <dsp:sp modelId="{31671CFA-7276-43DE-99C1-1C3774BB50B3}">
      <dsp:nvSpPr>
        <dsp:cNvPr id="0" name=""/>
        <dsp:cNvSpPr/>
      </dsp:nvSpPr>
      <dsp:spPr>
        <a:xfrm rot="8559376">
          <a:off x="2955994" y="2902628"/>
          <a:ext cx="5528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8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EE806-A412-4ADE-9A0C-FB300EED0247}">
      <dsp:nvSpPr>
        <dsp:cNvPr id="0" name=""/>
        <dsp:cNvSpPr/>
      </dsp:nvSpPr>
      <dsp:spPr>
        <a:xfrm>
          <a:off x="754107" y="3070319"/>
          <a:ext cx="2864483" cy="126095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বিচার বিভাগ</a:t>
          </a:r>
          <a:endParaRPr lang="en-US" sz="35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5662" y="3131874"/>
        <a:ext cx="2741373" cy="113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FA58-A49C-49FD-A783-438D878957F6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E3D62-F32A-4636-B2B4-DD6B939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3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E3D62-F32A-4636-B2B4-DD6B93948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9A27-A1A3-437D-93BB-91FE1122E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62689-8153-4113-A9C4-33870B9C8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334FF-E0C4-4A67-A440-11A4E2B7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9839A-9787-4EC4-A052-4891D05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CF26F-F024-40A3-960A-EE082C30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2F94-F591-4101-80A7-2848A48B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3F0EA-F466-48A2-8380-12495304A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8E1F0-8B52-475F-B12D-642EB116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30AAF-1EE7-40C3-881D-1DF12ED3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4FD1-2981-47DA-94A3-35EE4F41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6E7AA-759E-44B5-8420-D3F737EC8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2F3FA-1BE1-4988-BDFB-F8FBFEECB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4E182-A1FF-4651-BB92-8BF5E30F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4443-86A6-43C0-A0D2-2023D14B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3160-2D46-48BA-B604-4B331637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FACE-61B8-4966-9565-B73BFDAF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ECC2-0F85-4ADE-8BF3-EC63D9042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5F31-E7DB-4BBC-B56F-5F360619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AC80-57F3-4157-9B75-27B9C952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A0030-40E4-4245-B6EE-B45DD90E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1D3D-A602-4966-B70E-AA484939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1B9E9-4331-434A-A7C1-05CBE9A36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B5775-A718-469C-8039-B74A31FB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F657-6DF5-4980-BE43-6D54A697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72FEE-0BA8-4958-86A6-E56A986C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A3E8-F5AA-444B-93FC-1E5BBABF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9DA21-25AB-4DD0-BC38-0F27DDA6A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A17B6-F70C-4E74-AC47-859C379A9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81DC-6DFB-486F-8875-B1035CA3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6ED84-F5FD-48A6-AFD6-8A2A2737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AFE8A-60FA-483F-9411-B539F74C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ED0E-D2DB-4B2B-9B47-F2DABF75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8A88A-763E-4081-B926-77FD85A90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26F04-1432-4CA6-AFE1-BB6DF3392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7509-47C2-4ABC-9CF5-8DD0BBE73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111B2-23DF-427F-B628-4497893E6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82579-6FA5-4561-B58C-EB99371A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032D1-0DC6-4312-B73A-ACB950AD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E5111-EE89-46F9-A14F-4D867254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0201-422A-4560-8637-1887A0D8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7586F-B847-4867-B6A8-520C118B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238C2-3AD8-445D-9FC3-B5778BA1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8B59D-6D69-4687-9065-7FE7A6D7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9D4559-638F-435D-B8E7-067CA0DD9ECB}"/>
              </a:ext>
            </a:extLst>
          </p:cNvPr>
          <p:cNvSpPr/>
          <p:nvPr userDrawn="1"/>
        </p:nvSpPr>
        <p:spPr>
          <a:xfrm>
            <a:off x="39757" y="0"/>
            <a:ext cx="12152243" cy="6858000"/>
          </a:xfrm>
          <a:prstGeom prst="rect">
            <a:avLst/>
          </a:prstGeom>
          <a:noFill/>
          <a:ln w="7620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FAAA4-8B46-4716-AF1B-50D50D78164D}"/>
              </a:ext>
            </a:extLst>
          </p:cNvPr>
          <p:cNvSpPr/>
          <p:nvPr userDrawn="1"/>
        </p:nvSpPr>
        <p:spPr>
          <a:xfrm>
            <a:off x="132521" y="59635"/>
            <a:ext cx="11966713" cy="6712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8F2BB-75E2-4080-9C5C-1B25E1FD7E8E}"/>
              </a:ext>
            </a:extLst>
          </p:cNvPr>
          <p:cNvSpPr/>
          <p:nvPr userDrawn="1"/>
        </p:nvSpPr>
        <p:spPr>
          <a:xfrm>
            <a:off x="198783" y="159027"/>
            <a:ext cx="11834192" cy="6533319"/>
          </a:xfrm>
          <a:prstGeom prst="rect">
            <a:avLst/>
          </a:prstGeom>
          <a:noFill/>
          <a:ln w="7620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1132-6DC5-4A11-983E-DBBC1940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31BE-1178-447B-AF69-642638969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5E0BC-231C-4DA9-8F19-CA0BDBE02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22BDA-206D-4822-88BF-8AC12345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046E6-3C42-45D5-85ED-A5C458FB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FD4A1-3654-482D-B5B0-96B2DC6E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1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35CC-5903-4150-A082-72F68EB2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97AB6-3271-46FA-8225-5E314FA2A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46543-5275-41B5-A5E1-878506D79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0095C-7310-4D92-A410-11D7BBB2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76557-3689-42B7-B2C8-AF727FC8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95D88-7A3E-4FA7-B466-27E74A2D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6A3F4-46A2-479B-B07E-4B6E74BF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04C58-A74F-4C19-8509-467D319F2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7DFE3-3666-4EBB-86F2-AD12F2284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F5700-4E7C-472D-958B-22CA0C9062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4F670-116D-42B3-A3C5-08C3FD588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AFFE5-00B5-4A8B-8989-0F115B7C2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DF64-1C5C-4CD2-8800-7E48E4B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64A01B-2EFB-44D7-AD3C-D53D14464A22}"/>
              </a:ext>
            </a:extLst>
          </p:cNvPr>
          <p:cNvSpPr/>
          <p:nvPr/>
        </p:nvSpPr>
        <p:spPr>
          <a:xfrm>
            <a:off x="39757" y="0"/>
            <a:ext cx="12152243" cy="6858000"/>
          </a:xfrm>
          <a:prstGeom prst="rect">
            <a:avLst/>
          </a:prstGeom>
          <a:noFill/>
          <a:ln w="7620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48992-CBFC-4AA1-86B3-752CFA876B55}"/>
              </a:ext>
            </a:extLst>
          </p:cNvPr>
          <p:cNvSpPr/>
          <p:nvPr/>
        </p:nvSpPr>
        <p:spPr>
          <a:xfrm>
            <a:off x="132521" y="59635"/>
            <a:ext cx="11966713" cy="6712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4E04F-4610-4A59-9092-97D74D6044B3}"/>
              </a:ext>
            </a:extLst>
          </p:cNvPr>
          <p:cNvSpPr/>
          <p:nvPr/>
        </p:nvSpPr>
        <p:spPr>
          <a:xfrm>
            <a:off x="198783" y="159027"/>
            <a:ext cx="11834192" cy="6533319"/>
          </a:xfrm>
          <a:prstGeom prst="rect">
            <a:avLst/>
          </a:prstGeom>
          <a:noFill/>
          <a:ln w="7620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সম্পর্কিত ছবি">
            <a:extLst>
              <a:ext uri="{FF2B5EF4-FFF2-40B4-BE49-F238E27FC236}">
                <a16:creationId xmlns:a16="http://schemas.microsoft.com/office/drawing/2014/main" id="{C656929E-70C6-4823-A706-0E73CBC7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68" y="1553559"/>
            <a:ext cx="7662464" cy="495988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DA8406-96A9-4369-B2B7-0849DF81A95C}"/>
              </a:ext>
            </a:extLst>
          </p:cNvPr>
          <p:cNvSpPr/>
          <p:nvPr/>
        </p:nvSpPr>
        <p:spPr>
          <a:xfrm>
            <a:off x="1914938" y="344557"/>
            <a:ext cx="8362123" cy="1159306"/>
          </a:xfrm>
          <a:prstGeom prst="rect">
            <a:avLst/>
          </a:prstGeom>
          <a:solidFill>
            <a:srgbClr val="43D86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ক্লাশে সকলকে স্বাগত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5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6A9EFD4-522A-4DA7-851D-4154D2AFBFF7}"/>
              </a:ext>
            </a:extLst>
          </p:cNvPr>
          <p:cNvSpPr txBox="1"/>
          <p:nvPr/>
        </p:nvSpPr>
        <p:spPr>
          <a:xfrm>
            <a:off x="3500746" y="417091"/>
            <a:ext cx="541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C1E6D7-444F-48FD-8B5B-0C3BF6C6B495}"/>
              </a:ext>
            </a:extLst>
          </p:cNvPr>
          <p:cNvGrpSpPr/>
          <p:nvPr/>
        </p:nvGrpSpPr>
        <p:grpSpPr>
          <a:xfrm>
            <a:off x="4500047" y="1939016"/>
            <a:ext cx="2877303" cy="2979967"/>
            <a:chOff x="401804" y="633836"/>
            <a:chExt cx="3989179" cy="249686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2C0C84-7356-432B-8B2D-1AFEBDCE2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804" y="633836"/>
              <a:ext cx="3606086" cy="20414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0A62BF-DD5B-4897-8BD5-404C3B7F2489}"/>
                </a:ext>
              </a:extLst>
            </p:cNvPr>
            <p:cNvSpPr txBox="1"/>
            <p:nvPr/>
          </p:nvSpPr>
          <p:spPr>
            <a:xfrm>
              <a:off x="1551084" y="2640724"/>
              <a:ext cx="2839899" cy="489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জনসমষ্টি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369D3-5D97-4F45-A52B-A90A772F6036}"/>
              </a:ext>
            </a:extLst>
          </p:cNvPr>
          <p:cNvGrpSpPr/>
          <p:nvPr/>
        </p:nvGrpSpPr>
        <p:grpSpPr>
          <a:xfrm>
            <a:off x="4500047" y="1987820"/>
            <a:ext cx="3491102" cy="2988978"/>
            <a:chOff x="5889603" y="-718432"/>
            <a:chExt cx="4429952" cy="298897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6C1099-5086-4FD2-B771-557CF29F2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9603" y="-718432"/>
              <a:ext cx="3300461" cy="237646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27A28D-29E0-4585-B751-7B90B19F2ABF}"/>
                </a:ext>
              </a:extLst>
            </p:cNvPr>
            <p:cNvSpPr txBox="1"/>
            <p:nvPr/>
          </p:nvSpPr>
          <p:spPr>
            <a:xfrm>
              <a:off x="7019094" y="1685771"/>
              <a:ext cx="3300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F210E4-0085-41EC-8934-F278566439B4}"/>
              </a:ext>
            </a:extLst>
          </p:cNvPr>
          <p:cNvGrpSpPr/>
          <p:nvPr/>
        </p:nvGrpSpPr>
        <p:grpSpPr>
          <a:xfrm>
            <a:off x="4494723" y="1948372"/>
            <a:ext cx="2785176" cy="3029382"/>
            <a:chOff x="588026" y="3628782"/>
            <a:chExt cx="3832758" cy="255288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EC86AA9-D206-4B29-9161-05E5F1C72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026" y="3628782"/>
              <a:ext cx="3579290" cy="200821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CDF5BC-145E-4CC9-AAAA-7B69649BA872}"/>
                </a:ext>
              </a:extLst>
            </p:cNvPr>
            <p:cNvSpPr txBox="1"/>
            <p:nvPr/>
          </p:nvSpPr>
          <p:spPr>
            <a:xfrm>
              <a:off x="1812938" y="5636996"/>
              <a:ext cx="2607846" cy="54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ভূখন্ড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E96CF8-93CF-4729-BB58-D288B4FBD9D9}"/>
              </a:ext>
            </a:extLst>
          </p:cNvPr>
          <p:cNvGrpSpPr/>
          <p:nvPr/>
        </p:nvGrpSpPr>
        <p:grpSpPr>
          <a:xfrm>
            <a:off x="4500048" y="1979757"/>
            <a:ext cx="2877302" cy="2997041"/>
            <a:chOff x="7477256" y="3545637"/>
            <a:chExt cx="3851887" cy="314709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B995DC-7451-41FE-9065-EFC2C4D5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7256" y="3545637"/>
              <a:ext cx="3481980" cy="25187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DF6576-8A94-4C4D-B7C4-77D1203B77E1}"/>
                </a:ext>
              </a:extLst>
            </p:cNvPr>
            <p:cNvSpPr txBox="1"/>
            <p:nvPr/>
          </p:nvSpPr>
          <p:spPr>
            <a:xfrm>
              <a:off x="8586982" y="6078676"/>
              <a:ext cx="2742161" cy="61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সার্বভৌমত্ব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9AFC05C-6A17-4ADE-B800-FAC23119C0E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80FEFB"/>
              </a:clrFrom>
              <a:clrTo>
                <a:srgbClr val="80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17" y="1035577"/>
            <a:ext cx="3457166" cy="47868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0070EE0-1455-4DA5-8520-972CE72A0B64}"/>
              </a:ext>
            </a:extLst>
          </p:cNvPr>
          <p:cNvSpPr txBox="1"/>
          <p:nvPr/>
        </p:nvSpPr>
        <p:spPr>
          <a:xfrm>
            <a:off x="12105565" y="5868538"/>
            <a:ext cx="9535236" cy="59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জনসমষ্টি, ভূখন্ড, সরকার ও সার্বভৌমত্ব এই চারটি উপাদান নিয়ে রাষ্ট্র গঠিত।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4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8854 -0.197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990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31471 0.22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1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4375 -0.184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92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34049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117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1.78007 0.00972 " pathEditMode="relative" rAng="0" ptsTypes="AA">
                                      <p:cBhvr>
                                        <p:cTn id="34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1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1B99BC-6CB8-4FA0-AABF-3B9E6A5F62A4}"/>
              </a:ext>
            </a:extLst>
          </p:cNvPr>
          <p:cNvGrpSpPr/>
          <p:nvPr/>
        </p:nvGrpSpPr>
        <p:grpSpPr>
          <a:xfrm>
            <a:off x="4234070" y="293604"/>
            <a:ext cx="3452192" cy="1593576"/>
            <a:chOff x="4333461" y="2292627"/>
            <a:chExt cx="3723861" cy="16267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76C839-6B07-4324-B337-F789CABC5DD5}"/>
                </a:ext>
              </a:extLst>
            </p:cNvPr>
            <p:cNvSpPr/>
            <p:nvPr/>
          </p:nvSpPr>
          <p:spPr>
            <a:xfrm>
              <a:off x="4426227" y="2388703"/>
              <a:ext cx="3564835" cy="1454427"/>
            </a:xfrm>
            <a:prstGeom prst="rect">
              <a:avLst/>
            </a:prstGeom>
            <a:noFill/>
            <a:ln w="57150">
              <a:solidFill>
                <a:srgbClr val="43D8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047101-62DB-477D-9503-4C7A059A201B}"/>
                </a:ext>
              </a:extLst>
            </p:cNvPr>
            <p:cNvSpPr/>
            <p:nvPr/>
          </p:nvSpPr>
          <p:spPr>
            <a:xfrm>
              <a:off x="4359967" y="2358887"/>
              <a:ext cx="3657599" cy="1524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9B7DA9-84B1-4EE0-806A-13F263C56B5F}"/>
                </a:ext>
              </a:extLst>
            </p:cNvPr>
            <p:cNvSpPr/>
            <p:nvPr/>
          </p:nvSpPr>
          <p:spPr>
            <a:xfrm>
              <a:off x="4333461" y="2292627"/>
              <a:ext cx="3723861" cy="1626704"/>
            </a:xfrm>
            <a:prstGeom prst="rect">
              <a:avLst/>
            </a:prstGeom>
            <a:noFill/>
            <a:ln w="57150">
              <a:solidFill>
                <a:srgbClr val="43D8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717FE37-44E7-44EB-B06F-5C16EB2BE63A}"/>
              </a:ext>
            </a:extLst>
          </p:cNvPr>
          <p:cNvSpPr/>
          <p:nvPr/>
        </p:nvSpPr>
        <p:spPr>
          <a:xfrm>
            <a:off x="1463040" y="4680616"/>
            <a:ext cx="10100603" cy="1593576"/>
          </a:xfrm>
          <a:prstGeom prst="rect">
            <a:avLst/>
          </a:prstGeom>
          <a:noFill/>
          <a:ln w="3810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রাষ্ট্রের উপাদান কয়টি ও কী কী?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4AA29-FE45-4B68-B8AC-B99CC51B0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884" y="2077373"/>
            <a:ext cx="2884231" cy="2177310"/>
          </a:xfrm>
          <a:prstGeom prst="ellipse">
            <a:avLst/>
          </a:prstGeom>
          <a:ln>
            <a:solidFill>
              <a:srgbClr val="43D8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7215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BCD4CF4-532D-45BE-96F3-889127548546}"/>
              </a:ext>
            </a:extLst>
          </p:cNvPr>
          <p:cNvSpPr/>
          <p:nvPr/>
        </p:nvSpPr>
        <p:spPr>
          <a:xfrm>
            <a:off x="3731295" y="394191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48960-10D8-413C-BB71-DF47CDD5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742" y="861884"/>
            <a:ext cx="6851826" cy="440637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D585C0-E037-4E9F-9806-997581F8C522}"/>
              </a:ext>
            </a:extLst>
          </p:cNvPr>
          <p:cNvSpPr txBox="1"/>
          <p:nvPr/>
        </p:nvSpPr>
        <p:spPr>
          <a:xfrm>
            <a:off x="5249438" y="5268258"/>
            <a:ext cx="148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3ECC0-518A-42FE-95E6-E5D303AC7FD5}"/>
              </a:ext>
            </a:extLst>
          </p:cNvPr>
          <p:cNvSpPr txBox="1"/>
          <p:nvPr/>
        </p:nvSpPr>
        <p:spPr>
          <a:xfrm>
            <a:off x="11945257" y="5891671"/>
            <a:ext cx="12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প্রথম উপাদান হলো জনসমষ্টি।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জনসমষ্টি বলতে রাজনৈতিকভাবে সংগঠিত জনগনকে বোঝায়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7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1.93684 0.01898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4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0C5A1-B6B9-4C37-99A8-A9DAF3106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5" y="902326"/>
            <a:ext cx="4648427" cy="404430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 descr="মোনাকো  মানচিত্র এর ছবির ফলাফল">
            <a:extLst>
              <a:ext uri="{FF2B5EF4-FFF2-40B4-BE49-F238E27FC236}">
                <a16:creationId xmlns:a16="http://schemas.microsoft.com/office/drawing/2014/main" id="{A7523916-9E09-42F8-85FF-86EC7D59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45" y="878942"/>
            <a:ext cx="4648427" cy="39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D51A49-7E47-4245-9CA3-5B7BF86A5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02" y="902326"/>
            <a:ext cx="4648427" cy="40676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2" name="Picture 4" descr="ভারতের  মানচিত্র এর ছবির ফলাফল">
            <a:extLst>
              <a:ext uri="{FF2B5EF4-FFF2-40B4-BE49-F238E27FC236}">
                <a16:creationId xmlns:a16="http://schemas.microsoft.com/office/drawing/2014/main" id="{C326B995-A29B-4DCA-9F4E-FF0D9B2D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1" y="902326"/>
            <a:ext cx="4648427" cy="40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BE77BE36-1EB5-491A-A207-12A67D7E0A88}"/>
              </a:ext>
            </a:extLst>
          </p:cNvPr>
          <p:cNvSpPr/>
          <p:nvPr/>
        </p:nvSpPr>
        <p:spPr>
          <a:xfrm>
            <a:off x="3719921" y="210870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পারছ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F3FC4-134E-4A90-9783-1B0684FD7C93}"/>
              </a:ext>
            </a:extLst>
          </p:cNvPr>
          <p:cNvSpPr txBox="1"/>
          <p:nvPr/>
        </p:nvSpPr>
        <p:spPr>
          <a:xfrm>
            <a:off x="12264572" y="5732014"/>
            <a:ext cx="1619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গঠনের জন্য জনসমষ্টি একান্ত অপরিহার্য। জনসমষ্টি ঐক্যবদ্ধ হওয়ার ইচ্ছা এবং পারস্পরিক সম্পর্ক হতে রাষ্ট্রের উদ্ভব হয়েছে।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A06E5-B345-4D3C-9730-EB3223B79C66}"/>
              </a:ext>
            </a:extLst>
          </p:cNvPr>
          <p:cNvSpPr txBox="1"/>
          <p:nvPr/>
        </p:nvSpPr>
        <p:spPr>
          <a:xfrm>
            <a:off x="12264572" y="6184058"/>
            <a:ext cx="2059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গঠনের জন্য জনসংখ্যা কত হবে তার কোনো ধরাবাঁধা নিয়ম নেই। রাজনৈতিকভাবে রাষ্ট্রের জনসংখ্যা কয়েক কোটি হতে পারে। আবার কয়েক হাজারো হতে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D9135-0E16-42D5-A904-8F822B743FF5}"/>
              </a:ext>
            </a:extLst>
          </p:cNvPr>
          <p:cNvSpPr txBox="1"/>
          <p:nvPr/>
        </p:nvSpPr>
        <p:spPr>
          <a:xfrm>
            <a:off x="478971" y="5160350"/>
            <a:ext cx="11538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গণচীণ ও ভারতের জনসংখ্যা একশ কোটির উপরে। অন্যদিকে স্যানম্যারিনো ও মোনাকো এ দুটি ক্ষুদ্র রাষ্ট্রের জনসংখ্যা যথাক্রমে ৩৩২২৫ ও ৩৮ হাজার।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2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46055 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46184 0.012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60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2.70833E-6 -2.96296E-6 L -2.57956 0.0206 " pathEditMode="relative" rAng="0" ptsTypes="AA">
                                      <p:cBhvr>
                                        <p:cTn id="41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84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10AA4FB-F871-4850-BA30-E8241C35E53C}"/>
              </a:ext>
            </a:extLst>
          </p:cNvPr>
          <p:cNvSpPr/>
          <p:nvPr/>
        </p:nvSpPr>
        <p:spPr>
          <a:xfrm>
            <a:off x="3719920" y="385453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516EE0-FF67-4D3A-B05F-454EFA461B5F}"/>
              </a:ext>
            </a:extLst>
          </p:cNvPr>
          <p:cNvGrpSpPr/>
          <p:nvPr/>
        </p:nvGrpSpPr>
        <p:grpSpPr>
          <a:xfrm>
            <a:off x="2547580" y="969886"/>
            <a:ext cx="7096836" cy="5007137"/>
            <a:chOff x="2547580" y="969886"/>
            <a:chExt cx="7096836" cy="50071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85E477-0D69-492B-8B51-A2919B4A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7580" y="969886"/>
              <a:ext cx="7096836" cy="4354291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6703951-D278-434E-A3FA-E1CEDD5A364A}"/>
                </a:ext>
              </a:extLst>
            </p:cNvPr>
            <p:cNvSpPr/>
            <p:nvPr/>
          </p:nvSpPr>
          <p:spPr>
            <a:xfrm>
              <a:off x="4858283" y="5413088"/>
              <a:ext cx="2172590" cy="56393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ভূখন্ড</a:t>
              </a:r>
              <a:endPara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C717AF-3206-4C00-946C-753A72A08D2F}"/>
              </a:ext>
            </a:extLst>
          </p:cNvPr>
          <p:cNvSpPr txBox="1"/>
          <p:nvPr/>
        </p:nvSpPr>
        <p:spPr>
          <a:xfrm>
            <a:off x="12264575" y="5891671"/>
            <a:ext cx="1348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রাষ্ট্রই একটি নিদিষ্ট ভৌগলিক সীমারেখা দ্বারা পরিবেষ্টিত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81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2.04309 0.01482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16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জাপানের মানচিত্র এর ছবির ফলাফল">
            <a:extLst>
              <a:ext uri="{FF2B5EF4-FFF2-40B4-BE49-F238E27FC236}">
                <a16:creationId xmlns:a16="http://schemas.microsoft.com/office/drawing/2014/main" id="{C74FEECC-397B-43BA-97C4-7ACF4189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17" y="423048"/>
            <a:ext cx="3108303" cy="26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সম্পর্কিত ছবি">
            <a:extLst>
              <a:ext uri="{FF2B5EF4-FFF2-40B4-BE49-F238E27FC236}">
                <a16:creationId xmlns:a16="http://schemas.microsoft.com/office/drawing/2014/main" id="{C1A0F583-DA8C-4A6F-BD84-562B7ABD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3" y="423047"/>
            <a:ext cx="3336704" cy="26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মালয়েশিয়া মানচিত্র এর ছবির ফলাফল">
            <a:extLst>
              <a:ext uri="{FF2B5EF4-FFF2-40B4-BE49-F238E27FC236}">
                <a16:creationId xmlns:a16="http://schemas.microsoft.com/office/drawing/2014/main" id="{5C9B051C-3D53-4103-B10D-738C45E9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84" y="423048"/>
            <a:ext cx="3108303" cy="26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সম্পর্কিত ছবি">
            <a:extLst>
              <a:ext uri="{FF2B5EF4-FFF2-40B4-BE49-F238E27FC236}">
                <a16:creationId xmlns:a16="http://schemas.microsoft.com/office/drawing/2014/main" id="{7D6E65AD-0D55-4884-8B0A-FCD8FF7C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4" y="3616414"/>
            <a:ext cx="3336703" cy="26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F8304E-8130-4541-B291-5BDDCE4F700B}"/>
              </a:ext>
            </a:extLst>
          </p:cNvPr>
          <p:cNvSpPr/>
          <p:nvPr/>
        </p:nvSpPr>
        <p:spPr>
          <a:xfrm>
            <a:off x="4209143" y="3616414"/>
            <a:ext cx="7542443" cy="2818538"/>
          </a:xfrm>
          <a:prstGeom prst="rect">
            <a:avLst/>
          </a:prstGeom>
          <a:noFill/>
          <a:ln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ভ১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মহান স্বাধীনতা যুদ্ধের মাধ্যমে বাংলাদেশ ভূখন্ডটি পৃথিবীর মানচিত্রে সার্বভৌম ও স্বাধীন রাষ্ট্র হিসেবে স্থান পায়। অনেক সময় রাষ্ট্রের নিদিষ্ট ভূখন্ড বেশ কয়েকটি দ্বীপের সমষ্টিও হতে পারে, যেমন-জাপান, মালয়েশিয়া, ইন্দোনেশিয়া প্রভৃতি।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D69A6-0721-46BD-AD69-8DDF68413D59}"/>
              </a:ext>
            </a:extLst>
          </p:cNvPr>
          <p:cNvSpPr txBox="1"/>
          <p:nvPr/>
        </p:nvSpPr>
        <p:spPr>
          <a:xfrm>
            <a:off x="12264576" y="6007783"/>
            <a:ext cx="1018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উপরিভাগকে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রাষ্ট্র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37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2.0431 0.0148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161" y="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3767A1D8-CA52-4011-BCBC-291B834CF95C}"/>
              </a:ext>
            </a:extLst>
          </p:cNvPr>
          <p:cNvSpPr/>
          <p:nvPr/>
        </p:nvSpPr>
        <p:spPr>
          <a:xfrm>
            <a:off x="3719921" y="410117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2F3CBD22-3C5A-48CF-B049-7385D6987BC9}"/>
              </a:ext>
            </a:extLst>
          </p:cNvPr>
          <p:cNvSpPr/>
          <p:nvPr/>
        </p:nvSpPr>
        <p:spPr>
          <a:xfrm>
            <a:off x="11872697" y="5805706"/>
            <a:ext cx="15922170" cy="98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মাঝি ছাড়া যেমন নৌকা নির্দিষ্ট স্থানে পৌঁছায় না তেমনি সরকার ছাড়া দেশ চলে না।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96879D-9359-416C-A8E0-DDE2D8C341F9}"/>
              </a:ext>
            </a:extLst>
          </p:cNvPr>
          <p:cNvGrpSpPr/>
          <p:nvPr/>
        </p:nvGrpSpPr>
        <p:grpSpPr>
          <a:xfrm>
            <a:off x="2625272" y="977901"/>
            <a:ext cx="6881585" cy="4960539"/>
            <a:chOff x="2625272" y="977901"/>
            <a:chExt cx="6881585" cy="49605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F8FFBE-B714-426D-8754-7F4592484DA7}"/>
                </a:ext>
              </a:extLst>
            </p:cNvPr>
            <p:cNvGrpSpPr/>
            <p:nvPr/>
          </p:nvGrpSpPr>
          <p:grpSpPr>
            <a:xfrm>
              <a:off x="2625272" y="977901"/>
              <a:ext cx="6881585" cy="4392385"/>
              <a:chOff x="2160749" y="377398"/>
              <a:chExt cx="8139112" cy="6040744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2FBBC0-C211-48B4-BEDA-84F411D1D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0749" y="377398"/>
                <a:ext cx="8139112" cy="6040744"/>
              </a:xfrm>
              <a:prstGeom prst="round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5120AE8-3F59-4042-AD49-83EEB229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024684" y="2821879"/>
                <a:ext cx="1676275" cy="1475618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112500"/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B35608-B109-4B2F-8963-45F9D3B45057}"/>
                </a:ext>
              </a:extLst>
            </p:cNvPr>
            <p:cNvSpPr/>
            <p:nvPr/>
          </p:nvSpPr>
          <p:spPr>
            <a:xfrm>
              <a:off x="5521684" y="5353665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210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2.28633 -0.0294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3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AEA7EF-9114-4049-959E-7009FD91C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052278"/>
              </p:ext>
            </p:extLst>
          </p:nvPr>
        </p:nvGraphicFramePr>
        <p:xfrm>
          <a:off x="2391507" y="1575582"/>
          <a:ext cx="7948247" cy="448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642A329-3A95-4B34-B992-48BA52730D63}"/>
              </a:ext>
            </a:extLst>
          </p:cNvPr>
          <p:cNvSpPr/>
          <p:nvPr/>
        </p:nvSpPr>
        <p:spPr>
          <a:xfrm>
            <a:off x="2929107" y="385453"/>
            <a:ext cx="6333786" cy="10072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পরিচালনার ৩টি বিভাগ থাকে যথা:</a:t>
            </a:r>
            <a:endParaRPr lang="en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A9299BEC-F9CA-41C3-B5CF-F6943857BC8E}"/>
              </a:ext>
            </a:extLst>
          </p:cNvPr>
          <p:cNvSpPr/>
          <p:nvPr/>
        </p:nvSpPr>
        <p:spPr>
          <a:xfrm>
            <a:off x="11872697" y="5805706"/>
            <a:ext cx="6168560" cy="98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তিন বিভাগের সমন্বয়ে সরকার গঠিত হয়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8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257A2-8918-432E-B98B-A320CFDBF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A6257A2-8918-432E-B98B-A320CFDBF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A6257A2-8918-432E-B98B-A320CFDBF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A6257A2-8918-432E-B98B-A320CFDBF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391C69-B4D9-47EB-8B81-07F15CE03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9F391C69-B4D9-47EB-8B81-07F15CE03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9F391C69-B4D9-47EB-8B81-07F15CE03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9F391C69-B4D9-47EB-8B81-07F15CE03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4F974-7827-41FC-B612-B04B9B51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FC44F974-7827-41FC-B612-B04B9B514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FC44F974-7827-41FC-B612-B04B9B51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FC44F974-7827-41FC-B612-B04B9B51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1A863-5BE0-4F58-99B2-CAB85507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01D1A863-5BE0-4F58-99B2-CAB85507B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01D1A863-5BE0-4F58-99B2-CAB85507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01D1A863-5BE0-4F58-99B2-CAB85507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0CCBA8-0373-4E4B-BE03-0CDA416D3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E70CCBA8-0373-4E4B-BE03-0CDA416D3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70CCBA8-0373-4E4B-BE03-0CDA416D3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E70CCBA8-0373-4E4B-BE03-0CDA416D3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671CFA-7276-43DE-99C1-1C3774BB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31671CFA-7276-43DE-99C1-1C3774BB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1671CFA-7276-43DE-99C1-1C3774BB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31671CFA-7276-43DE-99C1-1C3774BB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EE806-A412-4ADE-9A0C-FB300EED0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92BEE806-A412-4ADE-9A0C-FB300EED0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92BEE806-A412-4ADE-9A0C-FB300EED0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2BEE806-A412-4ADE-9A0C-FB300EED0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2.28633 -0.0294 " pathEditMode="relative" rAng="0" ptsTypes="AA">
                                      <p:cBhvr>
                                        <p:cTn id="41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3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DA60CE-79A8-41C8-AC03-1D1C65667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876" y="2162377"/>
            <a:ext cx="1870243" cy="197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FB56078-51C6-4EFD-A11D-1E59515E8F00}"/>
              </a:ext>
            </a:extLst>
          </p:cNvPr>
          <p:cNvSpPr/>
          <p:nvPr/>
        </p:nvSpPr>
        <p:spPr>
          <a:xfrm>
            <a:off x="3719919" y="511462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2FC12DD-2CBB-4AE5-90D1-65712965BC2C}"/>
              </a:ext>
            </a:extLst>
          </p:cNvPr>
          <p:cNvSpPr/>
          <p:nvPr/>
        </p:nvSpPr>
        <p:spPr>
          <a:xfrm>
            <a:off x="920909" y="5612226"/>
            <a:ext cx="10350178" cy="98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রাষ্ট্র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সুষ্ঠভাবে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58695B-32A7-48E9-812D-7E1020A473EF}"/>
              </a:ext>
            </a:extLst>
          </p:cNvPr>
          <p:cNvGrpSpPr/>
          <p:nvPr/>
        </p:nvGrpSpPr>
        <p:grpSpPr>
          <a:xfrm>
            <a:off x="9036829" y="483706"/>
            <a:ext cx="2352402" cy="1801046"/>
            <a:chOff x="9036829" y="440164"/>
            <a:chExt cx="2352402" cy="1801046"/>
          </a:xfrm>
        </p:grpSpPr>
        <p:sp>
          <p:nvSpPr>
            <p:cNvPr id="6" name="Oval Callout 1">
              <a:extLst>
                <a:ext uri="{FF2B5EF4-FFF2-40B4-BE49-F238E27FC236}">
                  <a16:creationId xmlns:a16="http://schemas.microsoft.com/office/drawing/2014/main" id="{BC4A0A9E-1499-4F81-87D4-7225B9376CB8}"/>
                </a:ext>
              </a:extLst>
            </p:cNvPr>
            <p:cNvSpPr/>
            <p:nvPr/>
          </p:nvSpPr>
          <p:spPr>
            <a:xfrm rot="2229102">
              <a:off x="9036829" y="474393"/>
              <a:ext cx="2352402" cy="1756853"/>
            </a:xfrm>
            <a:prstGeom prst="wedgeEllipseCallout">
              <a:avLst>
                <a:gd name="adj1" fmla="val -72107"/>
                <a:gd name="adj2" fmla="val 179822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C8CF37-8C7B-46F3-BEE7-1C36420C2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43270">
              <a:off x="9076373" y="440164"/>
              <a:ext cx="2267798" cy="18010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A9ED81-2BA4-44CB-8DBA-BADF68834BC4}"/>
              </a:ext>
            </a:extLst>
          </p:cNvPr>
          <p:cNvGrpSpPr/>
          <p:nvPr/>
        </p:nvGrpSpPr>
        <p:grpSpPr>
          <a:xfrm>
            <a:off x="9469813" y="3230654"/>
            <a:ext cx="1771888" cy="2352402"/>
            <a:chOff x="9469813" y="3230654"/>
            <a:chExt cx="1771888" cy="2352402"/>
          </a:xfrm>
        </p:grpSpPr>
        <p:sp>
          <p:nvSpPr>
            <p:cNvPr id="9" name="Oval Callout 18">
              <a:extLst>
                <a:ext uri="{FF2B5EF4-FFF2-40B4-BE49-F238E27FC236}">
                  <a16:creationId xmlns:a16="http://schemas.microsoft.com/office/drawing/2014/main" id="{E004A559-0159-4E1C-BF66-04CA68CFD125}"/>
                </a:ext>
              </a:extLst>
            </p:cNvPr>
            <p:cNvSpPr/>
            <p:nvPr/>
          </p:nvSpPr>
          <p:spPr>
            <a:xfrm rot="4319738">
              <a:off x="9187074" y="3528428"/>
              <a:ext cx="2352402" cy="1756853"/>
            </a:xfrm>
            <a:prstGeom prst="wedgeEllipseCallout">
              <a:avLst>
                <a:gd name="adj1" fmla="val -72107"/>
                <a:gd name="adj2" fmla="val 179822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CE0758-7A5A-4085-9897-CC8C9C5FA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895899">
              <a:off x="9207209" y="3586896"/>
              <a:ext cx="2258550" cy="173334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786B31-EAB5-4EC9-97B0-7529CF2C4630}"/>
              </a:ext>
            </a:extLst>
          </p:cNvPr>
          <p:cNvGrpSpPr/>
          <p:nvPr/>
        </p:nvGrpSpPr>
        <p:grpSpPr>
          <a:xfrm>
            <a:off x="967876" y="3237674"/>
            <a:ext cx="1756853" cy="2352402"/>
            <a:chOff x="967876" y="3237674"/>
            <a:chExt cx="1756853" cy="2352402"/>
          </a:xfrm>
        </p:grpSpPr>
        <p:sp>
          <p:nvSpPr>
            <p:cNvPr id="12" name="Oval Callout 23">
              <a:extLst>
                <a:ext uri="{FF2B5EF4-FFF2-40B4-BE49-F238E27FC236}">
                  <a16:creationId xmlns:a16="http://schemas.microsoft.com/office/drawing/2014/main" id="{C1161F6C-9AE5-4679-8560-431E66BCE9BC}"/>
                </a:ext>
              </a:extLst>
            </p:cNvPr>
            <p:cNvSpPr/>
            <p:nvPr/>
          </p:nvSpPr>
          <p:spPr>
            <a:xfrm rot="13772694">
              <a:off x="670102" y="3535448"/>
              <a:ext cx="2352402" cy="1756853"/>
            </a:xfrm>
            <a:prstGeom prst="wedgeEllipseCallout">
              <a:avLst>
                <a:gd name="adj1" fmla="val -72107"/>
                <a:gd name="adj2" fmla="val 179822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5248EA-5131-4B4D-A47E-216A53B87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04009">
              <a:off x="981550" y="3253113"/>
              <a:ext cx="1733412" cy="22745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26E06C-A702-4277-A1DB-DE7E8B78545E}"/>
              </a:ext>
            </a:extLst>
          </p:cNvPr>
          <p:cNvGrpSpPr/>
          <p:nvPr/>
        </p:nvGrpSpPr>
        <p:grpSpPr>
          <a:xfrm>
            <a:off x="897524" y="538404"/>
            <a:ext cx="1758483" cy="2373039"/>
            <a:chOff x="897524" y="538404"/>
            <a:chExt cx="1758483" cy="2373039"/>
          </a:xfrm>
        </p:grpSpPr>
        <p:sp>
          <p:nvSpPr>
            <p:cNvPr id="15" name="Oval Callout 27">
              <a:extLst>
                <a:ext uri="{FF2B5EF4-FFF2-40B4-BE49-F238E27FC236}">
                  <a16:creationId xmlns:a16="http://schemas.microsoft.com/office/drawing/2014/main" id="{EA5FC757-6C79-478B-B7B5-F5FEAE620462}"/>
                </a:ext>
              </a:extLst>
            </p:cNvPr>
            <p:cNvSpPr/>
            <p:nvPr/>
          </p:nvSpPr>
          <p:spPr>
            <a:xfrm rot="15538997">
              <a:off x="599750" y="856815"/>
              <a:ext cx="2352402" cy="1756853"/>
            </a:xfrm>
            <a:prstGeom prst="wedgeEllipseCallout">
              <a:avLst>
                <a:gd name="adj1" fmla="val -72107"/>
                <a:gd name="adj2" fmla="val 179822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3FAF00-1FCB-44E5-9B8D-EC63488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08667">
              <a:off x="609659" y="855867"/>
              <a:ext cx="2363811" cy="17288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255978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92A06C-87EA-41A8-AB94-1558813B94F9}"/>
              </a:ext>
            </a:extLst>
          </p:cNvPr>
          <p:cNvGrpSpPr/>
          <p:nvPr/>
        </p:nvGrpSpPr>
        <p:grpSpPr>
          <a:xfrm>
            <a:off x="7690254" y="3004805"/>
            <a:ext cx="2253846" cy="2629657"/>
            <a:chOff x="8623093" y="3376183"/>
            <a:chExt cx="3297444" cy="31593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8DE095-F518-4622-9C73-575A22BF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9721" y="3376183"/>
              <a:ext cx="3140816" cy="31593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282622-0B3D-4A1D-A482-C8E46085D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3093" y="3619783"/>
              <a:ext cx="1949739" cy="1905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2324CF1-F71C-4584-B740-977EACDDDF26}"/>
              </a:ext>
            </a:extLst>
          </p:cNvPr>
          <p:cNvGrpSpPr/>
          <p:nvPr/>
        </p:nvGrpSpPr>
        <p:grpSpPr>
          <a:xfrm>
            <a:off x="2294565" y="914400"/>
            <a:ext cx="1985986" cy="2710602"/>
            <a:chOff x="729039" y="864723"/>
            <a:chExt cx="2905557" cy="32565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41EA78-2E40-4FBA-B7E0-32AA9FDE7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039" y="864723"/>
              <a:ext cx="2905557" cy="3256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2FEC41-2113-4469-B62E-F32715389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238" y="1491661"/>
              <a:ext cx="1361525" cy="1735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8ABC70F-BAA3-4F2D-B556-F95CCC5F3D12}"/>
              </a:ext>
            </a:extLst>
          </p:cNvPr>
          <p:cNvGrpSpPr/>
          <p:nvPr/>
        </p:nvGrpSpPr>
        <p:grpSpPr>
          <a:xfrm>
            <a:off x="7166974" y="914400"/>
            <a:ext cx="2147693" cy="2323208"/>
            <a:chOff x="7857519" y="864723"/>
            <a:chExt cx="3142138" cy="27911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226375-A5AD-436B-B5BD-56CB1117D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9352" y="864723"/>
              <a:ext cx="2820305" cy="27911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E5FE45-1EAF-4636-8D92-60810675B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57519" y="1064165"/>
              <a:ext cx="1192399" cy="1735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9A3916-D1A4-4380-AF2A-A05213B08FD9}"/>
              </a:ext>
            </a:extLst>
          </p:cNvPr>
          <p:cNvGrpSpPr/>
          <p:nvPr/>
        </p:nvGrpSpPr>
        <p:grpSpPr>
          <a:xfrm>
            <a:off x="4508003" y="1538993"/>
            <a:ext cx="3182251" cy="3998540"/>
            <a:chOff x="6002788" y="535803"/>
            <a:chExt cx="6352981" cy="71993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0247B5-0C1F-4AF4-A499-283913169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2788" y="535803"/>
              <a:ext cx="6352981" cy="71993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818F52-E37D-4C46-A3A6-4B3D22CBD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2380456"/>
              <a:ext cx="3200400" cy="23542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FCD7C1-7F2C-4660-94DF-70F3770C5E9E}"/>
              </a:ext>
            </a:extLst>
          </p:cNvPr>
          <p:cNvGrpSpPr/>
          <p:nvPr/>
        </p:nvGrpSpPr>
        <p:grpSpPr>
          <a:xfrm>
            <a:off x="3948223" y="1578882"/>
            <a:ext cx="566292" cy="720845"/>
            <a:chOff x="3318007" y="3088965"/>
            <a:chExt cx="828503" cy="866039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275E95B-74C2-4072-B9F6-C6277C198257}"/>
                </a:ext>
              </a:extLst>
            </p:cNvPr>
            <p:cNvSpPr/>
            <p:nvPr/>
          </p:nvSpPr>
          <p:spPr>
            <a:xfrm>
              <a:off x="3581358" y="3612599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67AF155-7F0F-4675-91FE-C1FDEBFF084C}"/>
                </a:ext>
              </a:extLst>
            </p:cNvPr>
            <p:cNvSpPr/>
            <p:nvPr/>
          </p:nvSpPr>
          <p:spPr>
            <a:xfrm>
              <a:off x="3815370" y="3522702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0AF506BB-6892-4529-B4BF-EFCCC8539660}"/>
                </a:ext>
              </a:extLst>
            </p:cNvPr>
            <p:cNvSpPr/>
            <p:nvPr/>
          </p:nvSpPr>
          <p:spPr>
            <a:xfrm>
              <a:off x="3977462" y="3375296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28445598-C305-4909-8877-3642206BCF77}"/>
                </a:ext>
              </a:extLst>
            </p:cNvPr>
            <p:cNvSpPr/>
            <p:nvPr/>
          </p:nvSpPr>
          <p:spPr>
            <a:xfrm>
              <a:off x="3765835" y="3254838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2BD0601D-AFDA-44F8-AFAC-9F47CF7C16EE}"/>
                </a:ext>
              </a:extLst>
            </p:cNvPr>
            <p:cNvSpPr/>
            <p:nvPr/>
          </p:nvSpPr>
          <p:spPr>
            <a:xfrm>
              <a:off x="3568915" y="3181135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44DA2BD0-72FD-4698-8189-05D6C721D890}"/>
                </a:ext>
              </a:extLst>
            </p:cNvPr>
            <p:cNvSpPr/>
            <p:nvPr/>
          </p:nvSpPr>
          <p:spPr>
            <a:xfrm>
              <a:off x="3318007" y="3088965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80B1CD24-E09F-4C0D-BB5C-37E7DE229E04}"/>
                </a:ext>
              </a:extLst>
            </p:cNvPr>
            <p:cNvSpPr/>
            <p:nvPr/>
          </p:nvSpPr>
          <p:spPr>
            <a:xfrm>
              <a:off x="3400277" y="3760843"/>
              <a:ext cx="169048" cy="194161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F6F7053-A0D4-4250-930F-8D66A4B25FC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505" y="4747645"/>
            <a:ext cx="719902" cy="943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3C5A8C-A972-4429-B50F-870E8F97991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7500" y="3852793"/>
            <a:ext cx="684531" cy="1140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41AB16-0DF0-4C0D-9C10-1FC4FFE1935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747" y="3871105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ED2BA3-DDCD-490E-8345-1B2D1AB50DF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326" y="2991770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7E829A-D743-42BB-A92C-E5CCE27EFB8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340" y="2101512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2E6AB0-C4E9-4FFF-92D9-1011247B0F4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68" y="1341040"/>
            <a:ext cx="684321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4FE064-5F57-4AE1-9A33-2E04F69361D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27154" y="3186672"/>
            <a:ext cx="684531" cy="1140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F7CD4C-0114-473C-A526-3E9C51F544E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78556" y="2122084"/>
            <a:ext cx="493138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55DAE2-A959-4B97-86F9-A045F8426AC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1050" y="2097865"/>
            <a:ext cx="493138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384CE1-D9A1-4719-B08A-20519773A15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54260" y="2097865"/>
            <a:ext cx="493138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9018C1-663E-4A39-9087-4F1B6228003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04165" y="2169388"/>
            <a:ext cx="493138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DD9C63-FA29-4745-8519-B8EC289209F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0564" flipH="1">
            <a:off x="6258412" y="3954385"/>
            <a:ext cx="493138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7097A6A-4F22-4056-80F7-C8DA4806B26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0564" flipH="1">
            <a:off x="5575673" y="4346542"/>
            <a:ext cx="493138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F72A49-D08E-49C2-BF47-072E8EF3E2C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12145" y="1526289"/>
            <a:ext cx="493138" cy="83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Rounded Rectangle 77">
            <a:extLst>
              <a:ext uri="{FF2B5EF4-FFF2-40B4-BE49-F238E27FC236}">
                <a16:creationId xmlns:a16="http://schemas.microsoft.com/office/drawing/2014/main" id="{F3ACBB15-A453-43A3-8C15-BBFE20ACF1BC}"/>
              </a:ext>
            </a:extLst>
          </p:cNvPr>
          <p:cNvSpPr/>
          <p:nvPr/>
        </p:nvSpPr>
        <p:spPr>
          <a:xfrm>
            <a:off x="3723050" y="399631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78">
            <a:extLst>
              <a:ext uri="{FF2B5EF4-FFF2-40B4-BE49-F238E27FC236}">
                <a16:creationId xmlns:a16="http://schemas.microsoft.com/office/drawing/2014/main" id="{CA0419DB-4E02-48D9-AAE3-BF5D5DE4DB4B}"/>
              </a:ext>
            </a:extLst>
          </p:cNvPr>
          <p:cNvSpPr/>
          <p:nvPr/>
        </p:nvSpPr>
        <p:spPr>
          <a:xfrm>
            <a:off x="407105" y="5231158"/>
            <a:ext cx="11367890" cy="1544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সার্বভৌম শব্দ দ্বারা চরম ও চূড়ান্ত ক্ষমতাকে বোঝায়। সার্বভৌম প্রতিষ্ঠার মাধ্যমে রাষ্ট্রের গঠন পূর্ণতা পায়।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0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D828AF-E04B-48C0-B314-E6DA9081EB36}"/>
              </a:ext>
            </a:extLst>
          </p:cNvPr>
          <p:cNvSpPr/>
          <p:nvPr/>
        </p:nvSpPr>
        <p:spPr>
          <a:xfrm>
            <a:off x="4386470" y="265043"/>
            <a:ext cx="3419060" cy="1179445"/>
          </a:xfrm>
          <a:prstGeom prst="rect">
            <a:avLst/>
          </a:prstGeom>
          <a:solidFill>
            <a:schemeClr val="bg1"/>
          </a:solidFill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EAE07-A34E-4ECA-AC43-630A6899EB8B}"/>
              </a:ext>
            </a:extLst>
          </p:cNvPr>
          <p:cNvSpPr/>
          <p:nvPr/>
        </p:nvSpPr>
        <p:spPr>
          <a:xfrm>
            <a:off x="357809" y="1616762"/>
            <a:ext cx="5433391" cy="4558751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দ্বিমুখী উচ্চ বিদ্যালয়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48D43-A4A2-49CD-A562-EA76515B0068}"/>
              </a:ext>
            </a:extLst>
          </p:cNvPr>
          <p:cNvSpPr/>
          <p:nvPr/>
        </p:nvSpPr>
        <p:spPr>
          <a:xfrm>
            <a:off x="6586333" y="1616763"/>
            <a:ext cx="5340624" cy="4558750"/>
          </a:xfrm>
          <a:prstGeom prst="rect">
            <a:avLst/>
          </a:prstGeom>
          <a:solidFill>
            <a:schemeClr val="bg1"/>
          </a:solidFill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নবম-দশম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:বাংলাদেশ ও বিশ্বপরিচয়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মিনিট।</a:t>
            </a:r>
          </a:p>
          <a:p>
            <a:pPr algn="ctr"/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649B51-7AD6-43B3-A5E6-A54C4EC5048E}"/>
              </a:ext>
            </a:extLst>
          </p:cNvPr>
          <p:cNvCxnSpPr/>
          <p:nvPr/>
        </p:nvCxnSpPr>
        <p:spPr>
          <a:xfrm>
            <a:off x="6135756" y="1616762"/>
            <a:ext cx="0" cy="455875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268F4D-E861-4F25-A113-EC313CA14F2D}"/>
              </a:ext>
            </a:extLst>
          </p:cNvPr>
          <p:cNvCxnSpPr/>
          <p:nvPr/>
        </p:nvCxnSpPr>
        <p:spPr>
          <a:xfrm>
            <a:off x="6361044" y="1842052"/>
            <a:ext cx="0" cy="4108174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5607A-03AF-434E-9963-265D4FCB2678}"/>
              </a:ext>
            </a:extLst>
          </p:cNvPr>
          <p:cNvCxnSpPr/>
          <p:nvPr/>
        </p:nvCxnSpPr>
        <p:spPr>
          <a:xfrm>
            <a:off x="5943600" y="1842052"/>
            <a:ext cx="0" cy="4108174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02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F9F60-BBC4-4DD4-999D-838A5BCFB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082" y="937424"/>
            <a:ext cx="6631830" cy="468894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FC555F5-23F9-4F0E-861D-4B03599A9979}"/>
              </a:ext>
            </a:extLst>
          </p:cNvPr>
          <p:cNvSpPr/>
          <p:nvPr/>
        </p:nvSpPr>
        <p:spPr>
          <a:xfrm>
            <a:off x="3719921" y="331471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96AB51C-E453-49A4-8BAC-DCDDBDC75521}"/>
              </a:ext>
            </a:extLst>
          </p:cNvPr>
          <p:cNvSpPr/>
          <p:nvPr/>
        </p:nvSpPr>
        <p:spPr>
          <a:xfrm>
            <a:off x="2885204" y="5872334"/>
            <a:ext cx="6421587" cy="5884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197F4-3252-41FE-9FC2-C29AEC834064}"/>
              </a:ext>
            </a:extLst>
          </p:cNvPr>
          <p:cNvGrpSpPr/>
          <p:nvPr/>
        </p:nvGrpSpPr>
        <p:grpSpPr>
          <a:xfrm>
            <a:off x="2617772" y="1293659"/>
            <a:ext cx="2287748" cy="2564130"/>
            <a:chOff x="729039" y="864723"/>
            <a:chExt cx="2905557" cy="32565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EAAE33-AE30-47C6-ADC5-FF9E526BE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039" y="864723"/>
              <a:ext cx="2905557" cy="3256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1B405D-B971-49D8-A8AA-2EDA502A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238" y="1491661"/>
              <a:ext cx="1361525" cy="1735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45DA00A-19B6-40E7-B0A2-396DCAE634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226" y="1543912"/>
            <a:ext cx="3665780" cy="3782472"/>
          </a:xfrm>
          <a:prstGeom prst="rect">
            <a:avLst/>
          </a:prstGeom>
        </p:spPr>
      </p:pic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B84C0C8C-3A73-4425-AAB5-4CA7B3D4C4BF}"/>
              </a:ext>
            </a:extLst>
          </p:cNvPr>
          <p:cNvSpPr/>
          <p:nvPr/>
        </p:nvSpPr>
        <p:spPr>
          <a:xfrm>
            <a:off x="1313365" y="5502831"/>
            <a:ext cx="10068848" cy="5486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রাষ্ট্র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6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848BF2-DB78-476E-AFD9-B6738EB1726E}"/>
              </a:ext>
            </a:extLst>
          </p:cNvPr>
          <p:cNvGrpSpPr/>
          <p:nvPr/>
        </p:nvGrpSpPr>
        <p:grpSpPr>
          <a:xfrm>
            <a:off x="4234070" y="293604"/>
            <a:ext cx="3452192" cy="1593576"/>
            <a:chOff x="4333461" y="2292627"/>
            <a:chExt cx="3723861" cy="16267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670B4A-009E-4EFF-9465-F88939584B40}"/>
                </a:ext>
              </a:extLst>
            </p:cNvPr>
            <p:cNvSpPr/>
            <p:nvPr/>
          </p:nvSpPr>
          <p:spPr>
            <a:xfrm>
              <a:off x="4426227" y="2388703"/>
              <a:ext cx="3564835" cy="1454427"/>
            </a:xfrm>
            <a:prstGeom prst="rect">
              <a:avLst/>
            </a:prstGeom>
            <a:noFill/>
            <a:ln w="57150">
              <a:solidFill>
                <a:srgbClr val="43D8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49FB4-1962-460B-A1CD-158E31E8FEED}"/>
                </a:ext>
              </a:extLst>
            </p:cNvPr>
            <p:cNvSpPr/>
            <p:nvPr/>
          </p:nvSpPr>
          <p:spPr>
            <a:xfrm>
              <a:off x="4359967" y="2358887"/>
              <a:ext cx="3657599" cy="1524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29196-4E00-4C56-822C-CD2DA8BE9EE0}"/>
                </a:ext>
              </a:extLst>
            </p:cNvPr>
            <p:cNvSpPr/>
            <p:nvPr/>
          </p:nvSpPr>
          <p:spPr>
            <a:xfrm>
              <a:off x="4333461" y="2292627"/>
              <a:ext cx="3723861" cy="1626704"/>
            </a:xfrm>
            <a:prstGeom prst="rect">
              <a:avLst/>
            </a:prstGeom>
            <a:noFill/>
            <a:ln w="57150">
              <a:solidFill>
                <a:srgbClr val="43D8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CB4AB10-B9AC-450D-B686-7E30CA0AF8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283" y="2047605"/>
            <a:ext cx="2789434" cy="2465164"/>
          </a:xfrm>
          <a:prstGeom prst="ellipse">
            <a:avLst/>
          </a:prstGeom>
          <a:ln w="63500" cap="rnd">
            <a:solidFill>
              <a:srgbClr val="43D8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304CE8-6C1E-4EEB-AF53-4554896EDC7D}"/>
              </a:ext>
            </a:extLst>
          </p:cNvPr>
          <p:cNvSpPr/>
          <p:nvPr/>
        </p:nvSpPr>
        <p:spPr>
          <a:xfrm>
            <a:off x="787791" y="4839286"/>
            <a:ext cx="11015003" cy="1593576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স্বাধীন দেশের অভ্যন্তরীণ বিষয়ে অন্যদেশের হস্তক্ষেপ বিধিসম্মত নয় কেন? মতামত খাতায় লিখ।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382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96024B-FB07-4C49-ABF4-6B591FB14818}"/>
              </a:ext>
            </a:extLst>
          </p:cNvPr>
          <p:cNvSpPr/>
          <p:nvPr/>
        </p:nvSpPr>
        <p:spPr>
          <a:xfrm>
            <a:off x="4923692" y="365760"/>
            <a:ext cx="3221502" cy="1322363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6D2DE-9E25-44A3-84D5-8ED4A49D8412}"/>
              </a:ext>
            </a:extLst>
          </p:cNvPr>
          <p:cNvSpPr/>
          <p:nvPr/>
        </p:nvSpPr>
        <p:spPr>
          <a:xfrm>
            <a:off x="1123070" y="2067951"/>
            <a:ext cx="10370235" cy="4290646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রাষ্ট্রের সবচেয়ে গুরুত্বপূর্ণ উপাদান কোনটি?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গঠনের মুখ্য উপাদান কোনটি?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উপাদান গঠনের মাধ্যমে রাষ্ট্রের গঠন পূর্ণতা পায়?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ক্ষমতা কার কর্তৃক পরিচালিত হয়?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6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3CE69-7317-4428-AACF-C8EA6355DE0A}"/>
              </a:ext>
            </a:extLst>
          </p:cNvPr>
          <p:cNvSpPr/>
          <p:nvPr/>
        </p:nvSpPr>
        <p:spPr>
          <a:xfrm>
            <a:off x="4923692" y="365760"/>
            <a:ext cx="3221502" cy="1322363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FFCEFB-F8A5-4C57-8D0E-2ED0F89E6237}"/>
              </a:ext>
            </a:extLst>
          </p:cNvPr>
          <p:cNvSpPr/>
          <p:nvPr/>
        </p:nvSpPr>
        <p:spPr>
          <a:xfrm>
            <a:off x="998805" y="4783016"/>
            <a:ext cx="10635175" cy="1470073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ঢাকাকে কী রাষ্ট্র বলা যাবে? রাষ্ট্রের উপাদানের আলোকে তোমার মতামত খাতায় লিখে আনবে।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বাড়ি এর ছবির ফলাফল">
            <a:extLst>
              <a:ext uri="{FF2B5EF4-FFF2-40B4-BE49-F238E27FC236}">
                <a16:creationId xmlns:a16="http://schemas.microsoft.com/office/drawing/2014/main" id="{46B2C905-3DC6-4311-8517-756AA586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426" y="1807698"/>
            <a:ext cx="2889768" cy="2435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34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বাংলাদেশের প্রাকৃতিক দৃশ্য gif animated এর ছবির ফলাফল">
            <a:extLst>
              <a:ext uri="{FF2B5EF4-FFF2-40B4-BE49-F238E27FC236}">
                <a16:creationId xmlns:a16="http://schemas.microsoft.com/office/drawing/2014/main" id="{6CB1AB88-C957-4F63-A585-BB0E1E6D35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66" y="1910861"/>
            <a:ext cx="5222468" cy="4039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690F07-F148-439C-A6E3-4A3D10B00989}"/>
              </a:ext>
            </a:extLst>
          </p:cNvPr>
          <p:cNvSpPr/>
          <p:nvPr/>
        </p:nvSpPr>
        <p:spPr>
          <a:xfrm>
            <a:off x="2672861" y="393895"/>
            <a:ext cx="7399607" cy="1322363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ধন্যবাদ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3BE9D-0E5D-4520-A265-587F994FE6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941" y="522816"/>
            <a:ext cx="5268325" cy="5288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CFAADA-B4FC-433B-ACA1-3B85C84F454A}"/>
              </a:ext>
            </a:extLst>
          </p:cNvPr>
          <p:cNvSpPr txBox="1"/>
          <p:nvPr/>
        </p:nvSpPr>
        <p:spPr>
          <a:xfrm>
            <a:off x="4264792" y="5522248"/>
            <a:ext cx="44848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94223-F230-456E-908F-D0A7B29EDBA8}"/>
              </a:ext>
            </a:extLst>
          </p:cNvPr>
          <p:cNvSpPr txBox="1"/>
          <p:nvPr/>
        </p:nvSpPr>
        <p:spPr>
          <a:xfrm>
            <a:off x="4264792" y="5512819"/>
            <a:ext cx="44848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ের মানচিত্র।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6D22A-8C71-48D2-BB5C-2A42F5E10AAD}"/>
              </a:ext>
            </a:extLst>
          </p:cNvPr>
          <p:cNvSpPr txBox="1"/>
          <p:nvPr/>
        </p:nvSpPr>
        <p:spPr>
          <a:xfrm>
            <a:off x="3620125" y="5448052"/>
            <a:ext cx="6019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শকে আমরা কী বলি?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D5D3F-0108-46C3-9A71-C373A058044E}"/>
              </a:ext>
            </a:extLst>
          </p:cNvPr>
          <p:cNvSpPr txBox="1"/>
          <p:nvPr/>
        </p:nvSpPr>
        <p:spPr>
          <a:xfrm>
            <a:off x="4810659" y="5489865"/>
            <a:ext cx="3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দেশ বা রাষ্ট্র।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43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E6D56-182B-4C56-9244-A8BAC65AEC5E}"/>
              </a:ext>
            </a:extLst>
          </p:cNvPr>
          <p:cNvSpPr/>
          <p:nvPr/>
        </p:nvSpPr>
        <p:spPr>
          <a:xfrm>
            <a:off x="609601" y="549963"/>
            <a:ext cx="3684105" cy="1470992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লাল সবুজের এর দৃশ্য এর ছবির ফলাফল">
            <a:extLst>
              <a:ext uri="{FF2B5EF4-FFF2-40B4-BE49-F238E27FC236}">
                <a16:creationId xmlns:a16="http://schemas.microsoft.com/office/drawing/2014/main" id="{508AA13B-8682-4FFE-BCB2-668EB9B6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79" y="1967948"/>
            <a:ext cx="3321878" cy="2491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5DA106-A456-4F5A-9FDA-2351EA2C7495}"/>
              </a:ext>
            </a:extLst>
          </p:cNvPr>
          <p:cNvSpPr/>
          <p:nvPr/>
        </p:nvSpPr>
        <p:spPr>
          <a:xfrm>
            <a:off x="6904383" y="4386469"/>
            <a:ext cx="4716118" cy="2027585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ধারণা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1607FB-6A2A-4045-8FC0-E80311D67BB6}"/>
              </a:ext>
            </a:extLst>
          </p:cNvPr>
          <p:cNvSpPr/>
          <p:nvPr/>
        </p:nvSpPr>
        <p:spPr>
          <a:xfrm>
            <a:off x="4200939" y="298172"/>
            <a:ext cx="3564835" cy="1358350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66D02-3C41-4A50-9721-451F816B5E81}"/>
              </a:ext>
            </a:extLst>
          </p:cNvPr>
          <p:cNvSpPr/>
          <p:nvPr/>
        </p:nvSpPr>
        <p:spPr>
          <a:xfrm>
            <a:off x="463826" y="1762538"/>
            <a:ext cx="11370365" cy="4797289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</a:t>
            </a:r>
          </a:p>
          <a:p>
            <a:endParaRPr lang="bn-IN" sz="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সম্পর্কে বিভিন্ন রাষ্ট্রবিজ্ঞানীর সংজ্ঞা লিখতে পারবে;</a:t>
            </a:r>
          </a:p>
          <a:p>
            <a:pPr algn="ctr"/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 কয়টি ও কী কী তা বলতে পারবে;</a:t>
            </a:r>
          </a:p>
          <a:p>
            <a:pPr algn="ctr"/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 সমূহ ব্যাখ্যা করতে পারবে।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1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পরিবার এর ছবির ফলাফল">
            <a:extLst>
              <a:ext uri="{FF2B5EF4-FFF2-40B4-BE49-F238E27FC236}">
                <a16:creationId xmlns:a16="http://schemas.microsoft.com/office/drawing/2014/main" id="{E5E90E9D-0D73-4341-A867-4E51CB71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66" y="954793"/>
            <a:ext cx="3483738" cy="2556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43D8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পরিবার এর ছবির ফলাফল">
            <a:extLst>
              <a:ext uri="{FF2B5EF4-FFF2-40B4-BE49-F238E27FC236}">
                <a16:creationId xmlns:a16="http://schemas.microsoft.com/office/drawing/2014/main" id="{23A5B9FC-EF34-41BE-84AD-A3242AE8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3" y="954793"/>
            <a:ext cx="3311459" cy="2430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43D8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গ্রাম এর ছবির ফলাফল">
            <a:extLst>
              <a:ext uri="{FF2B5EF4-FFF2-40B4-BE49-F238E27FC236}">
                <a16:creationId xmlns:a16="http://schemas.microsoft.com/office/drawing/2014/main" id="{6E983428-E90D-4B0C-B1BB-9099EB03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62" y="954793"/>
            <a:ext cx="3311459" cy="2430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43D8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গ্রাম এর ছবির ফলাফল">
            <a:extLst>
              <a:ext uri="{FF2B5EF4-FFF2-40B4-BE49-F238E27FC236}">
                <a16:creationId xmlns:a16="http://schemas.microsoft.com/office/drawing/2014/main" id="{305A8E42-872E-44AE-BAEF-71DA221E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3" y="3854993"/>
            <a:ext cx="3401157" cy="2556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43D8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0D1947-180F-4FE5-8531-64FF5A75F85B}"/>
              </a:ext>
            </a:extLst>
          </p:cNvPr>
          <p:cNvSpPr/>
          <p:nvPr/>
        </p:nvSpPr>
        <p:spPr>
          <a:xfrm>
            <a:off x="1467927" y="-3965"/>
            <a:ext cx="9269401" cy="112772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আমরা কী কী দেখতে পাচ্ছি?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A745434A-3BF9-48F9-B9AE-CF6856163823}"/>
              </a:ext>
            </a:extLst>
          </p:cNvPr>
          <p:cNvSpPr/>
          <p:nvPr/>
        </p:nvSpPr>
        <p:spPr>
          <a:xfrm>
            <a:off x="4691270" y="4002157"/>
            <a:ext cx="6917634" cy="2430338"/>
          </a:xfrm>
          <a:prstGeom prst="snip2DiagRect">
            <a:avLst/>
          </a:prstGeom>
          <a:noFill/>
          <a:ln w="28575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অ্যারিস্টটলের মতে, ‘স্বয়ংসম্পূর্ণ জীবনের জন্য কতিপয় পরিবার ও গ্রামের সমন্বয়ে গঠিত সংগঠনই রাষ্ট্র।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52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B46B858A-BA8B-48E3-9685-56BA316DADEB}"/>
              </a:ext>
            </a:extLst>
          </p:cNvPr>
          <p:cNvSpPr/>
          <p:nvPr/>
        </p:nvSpPr>
        <p:spPr>
          <a:xfrm>
            <a:off x="3719922" y="339416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পারছ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B2265F7C-DE37-4F85-8CE6-B6BA86F8B7E9}"/>
              </a:ext>
            </a:extLst>
          </p:cNvPr>
          <p:cNvSpPr/>
          <p:nvPr/>
        </p:nvSpPr>
        <p:spPr>
          <a:xfrm flipH="1">
            <a:off x="8472077" y="2031289"/>
            <a:ext cx="2064001" cy="102386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15">
            <a:extLst>
              <a:ext uri="{FF2B5EF4-FFF2-40B4-BE49-F238E27FC236}">
                <a16:creationId xmlns:a16="http://schemas.microsoft.com/office/drawing/2014/main" id="{FB2E87B4-82FB-40D0-96FE-DEA708B0D953}"/>
              </a:ext>
            </a:extLst>
          </p:cNvPr>
          <p:cNvSpPr/>
          <p:nvPr/>
        </p:nvSpPr>
        <p:spPr>
          <a:xfrm flipH="1">
            <a:off x="8472077" y="4722389"/>
            <a:ext cx="2179149" cy="105705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জাতি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17">
            <a:extLst>
              <a:ext uri="{FF2B5EF4-FFF2-40B4-BE49-F238E27FC236}">
                <a16:creationId xmlns:a16="http://schemas.microsoft.com/office/drawing/2014/main" id="{4861BBAF-4BEC-4BDB-9CEF-B24026A7FD1F}"/>
              </a:ext>
            </a:extLst>
          </p:cNvPr>
          <p:cNvSpPr/>
          <p:nvPr/>
        </p:nvSpPr>
        <p:spPr>
          <a:xfrm flipH="1">
            <a:off x="1505901" y="1095628"/>
            <a:ext cx="1931942" cy="99628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8">
            <a:extLst>
              <a:ext uri="{FF2B5EF4-FFF2-40B4-BE49-F238E27FC236}">
                <a16:creationId xmlns:a16="http://schemas.microsoft.com/office/drawing/2014/main" id="{0C14618E-0ADB-464C-8C1F-3E6D5FF9D998}"/>
              </a:ext>
            </a:extLst>
          </p:cNvPr>
          <p:cNvSpPr/>
          <p:nvPr/>
        </p:nvSpPr>
        <p:spPr>
          <a:xfrm flipH="1">
            <a:off x="1666956" y="3537836"/>
            <a:ext cx="2052966" cy="99628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8D27A-22AE-473F-A86A-8072E39605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807" y="810185"/>
            <a:ext cx="3592303" cy="2442208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097-CBD4-4738-A549-B9281A90E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46" y="3626211"/>
            <a:ext cx="3646223" cy="242160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6664A5-DAC2-4F5A-97E5-5A1160C22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90" y="699401"/>
            <a:ext cx="3540059" cy="2375913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1480F-97FA-45D5-A72C-5747757E9C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90" y="3288799"/>
            <a:ext cx="3528731" cy="249064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3111F833-9FE0-4FFC-B813-6A0C86458968}"/>
              </a:ext>
            </a:extLst>
          </p:cNvPr>
          <p:cNvSpPr/>
          <p:nvPr/>
        </p:nvSpPr>
        <p:spPr>
          <a:xfrm>
            <a:off x="4124153" y="810184"/>
            <a:ext cx="3840403" cy="570839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43D8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 গার্নার রাষ্ট্রের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 সুস্পষ্ট ও পূর্ণাঙ্গ সংঙ্গা দিয়েছেন। তিনি বলেন , ‘রাষ্ট্র হলো বহু সংখ্যক ব্যক্তি নিয়ে গঠিত  এমন এক জনসমাজ, যারা নিদিষ্ট ভূ-খন্ডে স্থায়ীভাবে বসবাস করে, যা বহির্শক্তির নিয়ন্ত্রণ হতে মুক্ত এবং যাদের একটি সুসংগঠিত সরকার আছে, যে সরকারের প্রতি ঐ সমাজ স্বভাবতই অনুগত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04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092 L 0.24584 0.000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-0.01436 L 0.20925 -0.014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5 -3.33333E-6 L -0.22175 -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25 -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6EB4B5B-DF8E-4F43-9EC5-8580488DDCBC}"/>
              </a:ext>
            </a:extLst>
          </p:cNvPr>
          <p:cNvSpPr/>
          <p:nvPr/>
        </p:nvSpPr>
        <p:spPr>
          <a:xfrm>
            <a:off x="4102059" y="432837"/>
            <a:ext cx="475215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করঃ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1E796-4058-42B9-B564-8610B7CAAD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36" y="848633"/>
            <a:ext cx="4642741" cy="322416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1AB156-6888-4AF4-95C1-BC2285BA3B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509" y="921717"/>
            <a:ext cx="4551319" cy="3100866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EAA957-134D-45F7-8E5A-D81162320E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62" y="863437"/>
            <a:ext cx="4642741" cy="321742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1D6E7D-FCB7-4792-8366-3A65470EAD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509" y="863437"/>
            <a:ext cx="4752155" cy="314106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42649F-4517-4FF5-A4D4-1CAA07EB4F55}"/>
              </a:ext>
            </a:extLst>
          </p:cNvPr>
          <p:cNvSpPr/>
          <p:nvPr/>
        </p:nvSpPr>
        <p:spPr>
          <a:xfrm>
            <a:off x="569843" y="4320209"/>
            <a:ext cx="11264348" cy="2203422"/>
          </a:xfrm>
          <a:prstGeom prst="rect">
            <a:avLst/>
          </a:prstGeom>
          <a:noFill/>
          <a:ln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বলতে পারি, রাষ্ট্র হলো একটি ভূখন্ডভিত্তিক সমাজ বিশেষ, যার সংগঠিত সরকার ও জনসমষ্টি রয়েছে এবং যার নিজস্ব ভৌগোলিক এলাকার মধ্যে অন্যান্য সকল প্রতিষ্ঠানের ওপর সার্বভৌম ক্ষমতা প্রতিষ্ঠিত আছে।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48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948AD5-4BFD-4D9B-AC78-55A259C16ABE}"/>
              </a:ext>
            </a:extLst>
          </p:cNvPr>
          <p:cNvGrpSpPr/>
          <p:nvPr/>
        </p:nvGrpSpPr>
        <p:grpSpPr>
          <a:xfrm>
            <a:off x="4234070" y="293604"/>
            <a:ext cx="3452192" cy="1593576"/>
            <a:chOff x="4333461" y="2292627"/>
            <a:chExt cx="3723861" cy="16267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0A4E81-7FEC-42F0-9759-A1196DF0A69B}"/>
                </a:ext>
              </a:extLst>
            </p:cNvPr>
            <p:cNvSpPr/>
            <p:nvPr/>
          </p:nvSpPr>
          <p:spPr>
            <a:xfrm>
              <a:off x="4426227" y="2388703"/>
              <a:ext cx="3564835" cy="1454427"/>
            </a:xfrm>
            <a:prstGeom prst="rect">
              <a:avLst/>
            </a:prstGeom>
            <a:noFill/>
            <a:ln w="57150">
              <a:solidFill>
                <a:srgbClr val="43D8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A8E8C7-E294-472D-9180-D429A6029EF0}"/>
                </a:ext>
              </a:extLst>
            </p:cNvPr>
            <p:cNvSpPr/>
            <p:nvPr/>
          </p:nvSpPr>
          <p:spPr>
            <a:xfrm>
              <a:off x="4359967" y="2358887"/>
              <a:ext cx="3657599" cy="1524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CCBEC0-8262-4F7D-84AC-0801A55FE5E8}"/>
                </a:ext>
              </a:extLst>
            </p:cNvPr>
            <p:cNvSpPr/>
            <p:nvPr/>
          </p:nvSpPr>
          <p:spPr>
            <a:xfrm>
              <a:off x="4333461" y="2292627"/>
              <a:ext cx="3723861" cy="1626704"/>
            </a:xfrm>
            <a:prstGeom prst="rect">
              <a:avLst/>
            </a:prstGeom>
            <a:noFill/>
            <a:ln w="57150">
              <a:solidFill>
                <a:srgbClr val="43D8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3539D1-38A4-4103-B48C-755113C084D4}"/>
              </a:ext>
            </a:extLst>
          </p:cNvPr>
          <p:cNvSpPr/>
          <p:nvPr/>
        </p:nvSpPr>
        <p:spPr>
          <a:xfrm>
            <a:off x="450574" y="4717774"/>
            <a:ext cx="11403496" cy="1775792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রাষ্ট্রের সবচেয়ে সুস্পষ্ট ও পূর্ণাঙ্গ সংঙ্গা কে দিয়েছেন? সংঙ্গাটি খাতায় লিখ।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FBEFC1-46F2-427B-B468-33E11A8BE1C8}"/>
              </a:ext>
            </a:extLst>
          </p:cNvPr>
          <p:cNvSpPr/>
          <p:nvPr/>
        </p:nvSpPr>
        <p:spPr>
          <a:xfrm>
            <a:off x="9501809" y="364434"/>
            <a:ext cx="2352261" cy="1146314"/>
          </a:xfrm>
          <a:prstGeom prst="rect">
            <a:avLst/>
          </a:prstGeom>
          <a:noFill/>
          <a:ln w="57150">
            <a:solidFill>
              <a:srgbClr val="43D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৪ মিনিট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90EDAD-12FD-477C-BE7D-1DE973DFA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67" y="2140226"/>
            <a:ext cx="2894570" cy="2248894"/>
          </a:xfrm>
          <a:prstGeom prst="ellipse">
            <a:avLst/>
          </a:prstGeom>
          <a:ln w="63500" cap="rnd">
            <a:solidFill>
              <a:srgbClr val="43D8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373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644</Words>
  <Application>Microsoft Office PowerPoint</Application>
  <PresentationFormat>Widescreen</PresentationFormat>
  <Paragraphs>86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30</cp:revision>
  <dcterms:created xsi:type="dcterms:W3CDTF">2019-11-16T15:12:14Z</dcterms:created>
  <dcterms:modified xsi:type="dcterms:W3CDTF">2019-11-17T15:50:56Z</dcterms:modified>
</cp:coreProperties>
</file>