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5FDA"/>
    <a:srgbClr val="CC0099"/>
    <a:srgbClr val="080808"/>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DFC19-508B-4A81-8D47-856D6D290560}" type="datetimeFigureOut">
              <a:rPr lang="en-US" smtClean="0"/>
              <a:t>11/17/2019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3578C-2A16-4505-A356-08D7F45AB660}" type="slidenum">
              <a:rPr lang="en-US" smtClean="0"/>
              <a:t>‹#›</a:t>
            </a:fld>
            <a:endParaRPr lang="en-US"/>
          </a:p>
        </p:txBody>
      </p:sp>
    </p:spTree>
    <p:extLst>
      <p:ext uri="{BB962C8B-B14F-4D97-AF65-F5344CB8AC3E}">
        <p14:creationId xmlns:p14="http://schemas.microsoft.com/office/powerpoint/2010/main" val="25278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মহিলাটি</a:t>
            </a:r>
            <a:r>
              <a:rPr lang="bn-IN" baseline="0" dirty="0" smtClean="0"/>
              <a:t> কি করছে? </a:t>
            </a:r>
            <a:r>
              <a:rPr lang="bn-IN" baseline="0" smtClean="0"/>
              <a:t>কি ধরনের কাপড় তৈরী করছে?</a:t>
            </a:r>
            <a:endParaRPr lang="en-US" dirty="0"/>
          </a:p>
        </p:txBody>
      </p:sp>
      <p:sp>
        <p:nvSpPr>
          <p:cNvPr id="4" name="Slide Number Placeholder 3"/>
          <p:cNvSpPr>
            <a:spLocks noGrp="1"/>
          </p:cNvSpPr>
          <p:nvPr>
            <p:ph type="sldNum" sz="quarter" idx="10"/>
          </p:nvPr>
        </p:nvSpPr>
        <p:spPr/>
        <p:txBody>
          <a:bodyPr/>
          <a:lstStyle/>
          <a:p>
            <a:fld id="{0F53578C-2A16-4505-A356-08D7F45AB660}" type="slidenum">
              <a:rPr lang="en-US" smtClean="0"/>
              <a:t>12</a:t>
            </a:fld>
            <a:endParaRPr lang="en-US"/>
          </a:p>
        </p:txBody>
      </p:sp>
    </p:spTree>
    <p:extLst>
      <p:ext uri="{BB962C8B-B14F-4D97-AF65-F5344CB8AC3E}">
        <p14:creationId xmlns:p14="http://schemas.microsoft.com/office/powerpoint/2010/main" val="86762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86FFF0-2B5D-497C-89A4-802D80AC0980}"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56130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6FFF0-2B5D-497C-89A4-802D80AC0980}"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43201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6FFF0-2B5D-497C-89A4-802D80AC0980}"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289069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6FFF0-2B5D-497C-89A4-802D80AC0980}"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54043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86FFF0-2B5D-497C-89A4-802D80AC0980}" type="datetimeFigureOut">
              <a:rPr lang="en-US" smtClean="0"/>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100794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86FFF0-2B5D-497C-89A4-802D80AC0980}"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356805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86FFF0-2B5D-497C-89A4-802D80AC0980}" type="datetimeFigureOut">
              <a:rPr lang="en-US" smtClean="0"/>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1501729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86FFF0-2B5D-497C-89A4-802D80AC0980}" type="datetimeFigureOut">
              <a:rPr lang="en-US" smtClean="0"/>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355341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6FFF0-2B5D-497C-89A4-802D80AC0980}" type="datetimeFigureOut">
              <a:rPr lang="en-US" smtClean="0"/>
              <a:t>11/17/2019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399234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6FFF0-2B5D-497C-89A4-802D80AC0980}"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265878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6FFF0-2B5D-497C-89A4-802D80AC0980}" type="datetimeFigureOut">
              <a:rPr lang="en-US" smtClean="0"/>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E8235-5E3E-4E1E-BD27-6120889772DC}" type="slidenum">
              <a:rPr lang="en-US" smtClean="0"/>
              <a:t>‹#›</a:t>
            </a:fld>
            <a:endParaRPr lang="en-US"/>
          </a:p>
        </p:txBody>
      </p:sp>
    </p:spTree>
    <p:extLst>
      <p:ext uri="{BB962C8B-B14F-4D97-AF65-F5344CB8AC3E}">
        <p14:creationId xmlns:p14="http://schemas.microsoft.com/office/powerpoint/2010/main" val="80827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6FFF0-2B5D-497C-89A4-802D80AC0980}" type="datetimeFigureOut">
              <a:rPr lang="en-US" smtClean="0"/>
              <a:t>11/17/2019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E8235-5E3E-4E1E-BD27-6120889772DC}" type="slidenum">
              <a:rPr lang="en-US" smtClean="0"/>
              <a:t>‹#›</a:t>
            </a:fld>
            <a:endParaRPr lang="en-US"/>
          </a:p>
        </p:txBody>
      </p:sp>
    </p:spTree>
    <p:extLst>
      <p:ext uri="{BB962C8B-B14F-4D97-AF65-F5344CB8AC3E}">
        <p14:creationId xmlns:p14="http://schemas.microsoft.com/office/powerpoint/2010/main" val="57338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7.gi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4.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oleObject" Target="../embeddings/oleObject1.bin"/><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02873" y="1148628"/>
            <a:ext cx="7694280" cy="4517881"/>
            <a:chOff x="2202873" y="1148628"/>
            <a:chExt cx="7694280" cy="451788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873" y="1148628"/>
              <a:ext cx="7694280" cy="4517881"/>
            </a:xfrm>
            <a:prstGeom prst="rect">
              <a:avLst/>
            </a:prstGeom>
          </p:spPr>
        </p:pic>
        <p:sp>
          <p:nvSpPr>
            <p:cNvPr id="5" name="Rounded Rectangle 4"/>
            <p:cNvSpPr/>
            <p:nvPr/>
          </p:nvSpPr>
          <p:spPr>
            <a:xfrm>
              <a:off x="7841672" y="4987636"/>
              <a:ext cx="2027771" cy="5126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737" y="3671455"/>
            <a:ext cx="3328416" cy="1995054"/>
          </a:xfrm>
          <a:prstGeom prst="rect">
            <a:avLst/>
          </a:prstGeom>
          <a:ln>
            <a:noFill/>
          </a:ln>
          <a:effectLst>
            <a:softEdge rad="112500"/>
          </a:effectLst>
        </p:spPr>
      </p:pic>
      <p:sp>
        <p:nvSpPr>
          <p:cNvPr id="12" name="Rectangle 11"/>
          <p:cNvSpPr/>
          <p:nvPr/>
        </p:nvSpPr>
        <p:spPr>
          <a:xfrm>
            <a:off x="5001490" y="1027037"/>
            <a:ext cx="2493818" cy="1200329"/>
          </a:xfrm>
          <a:prstGeom prst="rect">
            <a:avLst/>
          </a:prstGeom>
          <a:noFill/>
        </p:spPr>
        <p:txBody>
          <a:bodyPr wrap="square" lIns="91440" tIns="45720" rIns="91440" bIns="45720">
            <a:spAutoFit/>
          </a:bodyPr>
          <a:lstStyle/>
          <a:p>
            <a:pPr algn="ctr"/>
            <a:r>
              <a:rPr lang="en-US" sz="7200" b="0" cap="none" spc="0" dirty="0" err="1" smtClean="0">
                <a:ln w="0"/>
                <a:solidFill>
                  <a:srgbClr val="00B0F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স্বাগতম</a:t>
            </a:r>
            <a:endParaRPr lang="en-US" sz="7200" b="0" cap="none" spc="0" dirty="0">
              <a:ln w="0"/>
              <a:solidFill>
                <a:srgbClr val="00B0F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0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sp>
        <p:nvSpPr>
          <p:cNvPr id="3" name="TextBox 2"/>
          <p:cNvSpPr txBox="1"/>
          <p:nvPr/>
        </p:nvSpPr>
        <p:spPr>
          <a:xfrm>
            <a:off x="3254951" y="683189"/>
            <a:ext cx="5875194" cy="954107"/>
          </a:xfrm>
          <a:prstGeom prst="rect">
            <a:avLst/>
          </a:prstGeom>
          <a:solidFill>
            <a:schemeClr val="tx1"/>
          </a:solidFill>
        </p:spPr>
        <p:txBody>
          <a:bodyPr wrap="square" rtlCol="0">
            <a:spAutoFit/>
          </a:bodyPr>
          <a:lstStyle/>
          <a:p>
            <a:r>
              <a:rPr lang="bn-IN" sz="2800" dirty="0" smtClean="0">
                <a:solidFill>
                  <a:schemeClr val="bg1"/>
                </a:solidFill>
                <a:latin typeface="NikoshBAN" panose="02000000000000000000" pitchFamily="2" charset="0"/>
                <a:cs typeface="NikoshBAN" panose="02000000000000000000" pitchFamily="2" charset="0"/>
              </a:rPr>
              <a:t>বাংলাদেশে </a:t>
            </a:r>
            <a:r>
              <a:rPr lang="bn-IN" sz="2800" smtClean="0">
                <a:solidFill>
                  <a:schemeClr val="bg1"/>
                </a:solidFill>
                <a:latin typeface="NikoshBAN" panose="02000000000000000000" pitchFamily="2" charset="0"/>
                <a:cs typeface="NikoshBAN" panose="02000000000000000000" pitchFamily="2" charset="0"/>
              </a:rPr>
              <a:t>বসবাসকারী চাকমা </a:t>
            </a:r>
            <a:r>
              <a:rPr lang="bn-IN" sz="2800" dirty="0" smtClean="0">
                <a:solidFill>
                  <a:schemeClr val="bg1"/>
                </a:solidFill>
                <a:latin typeface="NikoshBAN" panose="02000000000000000000" pitchFamily="2" charset="0"/>
                <a:cs typeface="NikoshBAN" panose="02000000000000000000" pitchFamily="2" charset="0"/>
              </a:rPr>
              <a:t>নৃগোষ্ঠীর জীবনধারা :	            ‘অর্থনৈতিক জীবন’</a:t>
            </a:r>
            <a:endParaRPr lang="en-US" sz="2800"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746537"/>
            <a:ext cx="4144728" cy="2756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2255" y="1760393"/>
            <a:ext cx="4160802" cy="2756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2693247" y="4639681"/>
            <a:ext cx="6865361" cy="135688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বাংলাদেশের</a:t>
            </a:r>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চাকমাদের জীবিকার প্রধান উপায় হচ্ছে কৃষিকাজ। যে পদ্ধতিতে তারা চাষ করে তাকে বলা হয় ‘জুম’। তবে বর্তমান সময়ে তারা হালচাষেও অভ্যস্ত হয়েছে</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77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sp>
        <p:nvSpPr>
          <p:cNvPr id="3" name="TextBox 2"/>
          <p:cNvSpPr txBox="1"/>
          <p:nvPr/>
        </p:nvSpPr>
        <p:spPr>
          <a:xfrm>
            <a:off x="3117269" y="617454"/>
            <a:ext cx="6109857" cy="954107"/>
          </a:xfrm>
          <a:prstGeom prst="rect">
            <a:avLst/>
          </a:prstGeom>
          <a:solidFill>
            <a:schemeClr val="bg1"/>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বাংলাদেশে বসবাসকারী চাকমা নৃগোষ্ঠীর জীবনধারা :	            ‘ধর্মীয় জীবন’</a:t>
            </a:r>
            <a:endParaRPr lang="en-US" sz="2800" dirty="0">
              <a:latin typeface="NikoshBAN" panose="02000000000000000000" pitchFamily="2" charset="0"/>
              <a:cs typeface="NikoshBAN" panose="02000000000000000000" pitchFamily="2" charset="0"/>
            </a:endParaRPr>
          </a:p>
        </p:txBody>
      </p:sp>
      <p:grpSp>
        <p:nvGrpSpPr>
          <p:cNvPr id="6" name="Group 5"/>
          <p:cNvGrpSpPr/>
          <p:nvPr/>
        </p:nvGrpSpPr>
        <p:grpSpPr>
          <a:xfrm>
            <a:off x="1828800" y="1728348"/>
            <a:ext cx="8686800" cy="4558882"/>
            <a:chOff x="1828800" y="1728348"/>
            <a:chExt cx="8686800" cy="4558882"/>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728348"/>
              <a:ext cx="5389418" cy="3429000"/>
            </a:xfrm>
            <a:prstGeom prst="rect">
              <a:avLst/>
            </a:prstGeom>
          </p:spPr>
        </p:pic>
        <p:sp>
          <p:nvSpPr>
            <p:cNvPr id="5" name="Rounded Rectangle 4"/>
            <p:cNvSpPr/>
            <p:nvPr/>
          </p:nvSpPr>
          <p:spPr>
            <a:xfrm>
              <a:off x="1828800" y="5212768"/>
              <a:ext cx="8686800" cy="1074462"/>
            </a:xfrm>
            <a:prstGeom prst="round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bg1"/>
                  </a:solidFill>
                </a:rPr>
                <a:t>চাকমারা বৌদ্ধ ধর্মাবলম্বী। তাদের অধিকাংশ গ্রামে কিয়াং বা বৌদ্ধ মন্দির রয়েছে। চাকমারা গৌতম বুদ্ধের জন্ম, মৃত্যু ও বুদ্ধত্ব প্রাপ্তির দিনটিকে সাড়ম্বড়ে ‘বৈশাখী পূর্ণিমা’ হিসাবে পালন করে।</a:t>
              </a:r>
              <a:endParaRPr lang="en-US" sz="2400" dirty="0">
                <a:solidFill>
                  <a:schemeClr val="bg1"/>
                </a:solidFill>
              </a:endParaRPr>
            </a:p>
          </p:txBody>
        </p:sp>
      </p:grpSp>
      <p:grpSp>
        <p:nvGrpSpPr>
          <p:cNvPr id="12" name="Group 11"/>
          <p:cNvGrpSpPr/>
          <p:nvPr/>
        </p:nvGrpSpPr>
        <p:grpSpPr>
          <a:xfrm>
            <a:off x="1828798" y="1728348"/>
            <a:ext cx="8686801" cy="4573976"/>
            <a:chOff x="1828798" y="1728348"/>
            <a:chExt cx="8686801" cy="4573976"/>
          </a:xfrm>
        </p:grpSpPr>
        <p:grpSp>
          <p:nvGrpSpPr>
            <p:cNvPr id="10" name="Group 9"/>
            <p:cNvGrpSpPr/>
            <p:nvPr/>
          </p:nvGrpSpPr>
          <p:grpSpPr>
            <a:xfrm>
              <a:off x="1828798" y="1728348"/>
              <a:ext cx="8686801" cy="4573976"/>
              <a:chOff x="1828798" y="1755568"/>
              <a:chExt cx="8686801" cy="457397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309" y="1755568"/>
                <a:ext cx="5550400" cy="2879270"/>
              </a:xfrm>
              <a:prstGeom prst="rect">
                <a:avLst/>
              </a:prstGeom>
            </p:spPr>
          </p:pic>
          <p:sp>
            <p:nvSpPr>
              <p:cNvPr id="9" name="Rounded Rectangle 8"/>
              <p:cNvSpPr/>
              <p:nvPr/>
            </p:nvSpPr>
            <p:spPr>
              <a:xfrm>
                <a:off x="1828798" y="5103909"/>
                <a:ext cx="8686801" cy="12256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bg1"/>
                    </a:solidFill>
                    <a:latin typeface="NikoshBAN" panose="02000000000000000000" pitchFamily="2" charset="0"/>
                    <a:cs typeface="NikoshBAN" panose="02000000000000000000" pitchFamily="2" charset="0"/>
                  </a:rPr>
                  <a:t>‘মাঘী পূর্ণিমার’ রাতে তারা কিয়াং বা প্যাগোডার প্রাঙ্গণে গৌতম বুদ্ধের সন্মানে ফানুস উড়ায়। চাকমা সমাজে মৃতদেহ দাহ করা হয়।</a:t>
                </a:r>
                <a:endParaRPr lang="en-US" sz="2800" dirty="0">
                  <a:solidFill>
                    <a:schemeClr val="bg1"/>
                  </a:solidFill>
                  <a:latin typeface="NikoshBAN" panose="02000000000000000000" pitchFamily="2" charset="0"/>
                  <a:cs typeface="NikoshBAN" panose="02000000000000000000" pitchFamily="2" charset="0"/>
                </a:endParaRPr>
              </a:p>
            </p:txBody>
          </p:sp>
        </p:grpSp>
        <p:sp>
          <p:nvSpPr>
            <p:cNvPr id="11" name="Rectangle 10"/>
            <p:cNvSpPr/>
            <p:nvPr/>
          </p:nvSpPr>
          <p:spPr>
            <a:xfrm>
              <a:off x="7439891" y="4156364"/>
              <a:ext cx="1302327" cy="2909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894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sp>
        <p:nvSpPr>
          <p:cNvPr id="3" name="TextBox 2"/>
          <p:cNvSpPr txBox="1"/>
          <p:nvPr/>
        </p:nvSpPr>
        <p:spPr>
          <a:xfrm>
            <a:off x="3241529" y="617454"/>
            <a:ext cx="5861340" cy="954107"/>
          </a:xfrm>
          <a:prstGeom prst="rect">
            <a:avLst/>
          </a:prstGeom>
          <a:solidFill>
            <a:schemeClr val="bg1"/>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বাংলাদেশে বসবাসকারী চাকমা নৃগোষ্ঠীর জীবনধারা :	            ‘সাংস্কৃতিক জীবন’</a:t>
            </a:r>
            <a:endParaRPr lang="en-US" sz="2800" dirty="0">
              <a:latin typeface="NikoshBAN" panose="02000000000000000000" pitchFamily="2" charset="0"/>
              <a:cs typeface="NikoshBAN" panose="02000000000000000000" pitchFamily="2" charset="0"/>
            </a:endParaRPr>
          </a:p>
        </p:txBody>
      </p:sp>
      <p:sp>
        <p:nvSpPr>
          <p:cNvPr id="6" name="Rounded Rectangle 5"/>
          <p:cNvSpPr/>
          <p:nvPr/>
        </p:nvSpPr>
        <p:spPr>
          <a:xfrm>
            <a:off x="2133600" y="4973782"/>
            <a:ext cx="8174182" cy="109450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চাকমারা নিজেদের তাঁত দিয়ে পোষাক তৈরী করে। চাকমা মেয়েদের পরনের কাপড়ের নাম ‘পিনোন’ এবং ‘হাদি’। পূর্বে  পূরুষেরা এক রকম মোটা সুতার জামা, ধুতি, গামছা পড়ত এবং মাথায় এক রকমের পাগড়ি বাধতো।</a:t>
            </a:r>
            <a:endParaRPr lang="en-US" sz="2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5921" y="1571561"/>
            <a:ext cx="4852555" cy="32350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7224" y="1564043"/>
            <a:ext cx="5144655" cy="3078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63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799" y="4003916"/>
            <a:ext cx="3103419" cy="20643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765" y="1856529"/>
            <a:ext cx="3670868" cy="275705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728" y="1094508"/>
            <a:ext cx="2751668" cy="2064373"/>
          </a:xfrm>
          <a:prstGeom prst="rect">
            <a:avLst/>
          </a:prstGeom>
        </p:spPr>
      </p:pic>
      <p:sp>
        <p:nvSpPr>
          <p:cNvPr id="6" name="Rectangle 5"/>
          <p:cNvSpPr/>
          <p:nvPr/>
        </p:nvSpPr>
        <p:spPr>
          <a:xfrm>
            <a:off x="5846618" y="4876799"/>
            <a:ext cx="4653778" cy="11914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চাকমারা বাঁশ ও বেত দিয়ে সুন্দর সুন্দর ঝুড়ি, পাখা, চিড়ুনি, বাঁশি এবং নানারকম বাদ্যযন্ত্র তৈরী করে।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420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sp>
        <p:nvSpPr>
          <p:cNvPr id="4" name="TextBox 3"/>
          <p:cNvSpPr txBox="1"/>
          <p:nvPr/>
        </p:nvSpPr>
        <p:spPr>
          <a:xfrm>
            <a:off x="2695824" y="1487037"/>
            <a:ext cx="229181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জোড়ায় কাজ</a:t>
            </a:r>
            <a:endParaRPr lang="en-US" sz="4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7918844" y="1951731"/>
            <a:ext cx="1730415"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smtClean="0">
                <a:ln w="11430"/>
                <a:effectLst>
                  <a:outerShdw blurRad="50800" dist="39000" dir="5460000" algn="tl">
                    <a:srgbClr val="000000">
                      <a:alpha val="38000"/>
                    </a:srgbClr>
                  </a:outerShdw>
                </a:effectLst>
                <a:latin typeface="NikoshBAN" pitchFamily="2" charset="0"/>
                <a:cs typeface="NikoshBAN" pitchFamily="2" charset="0"/>
              </a:rPr>
              <a:t>সময় – ৫ মিঃ</a:t>
            </a:r>
            <a:endParaRPr lang="en-US" sz="2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3101506" y="2848484"/>
            <a:ext cx="501725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১। চাকমারা কোন ধর্মের অনুসারী</a:t>
            </a:r>
            <a:r>
              <a:rPr lang="bn-IN" sz="28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a:t>
            </a:r>
            <a:endParaRPr lang="en-US" sz="28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TextBox 6"/>
          <p:cNvSpPr txBox="1"/>
          <p:nvPr/>
        </p:nvSpPr>
        <p:spPr>
          <a:xfrm>
            <a:off x="3115362" y="3740001"/>
            <a:ext cx="5405184"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২। চাকমা মেয়েদের পোষাকের নাম কি?</a:t>
            </a:r>
            <a:endParaRPr lang="en-US" sz="36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6336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7"/>
                                        </p:tgtEl>
                                        <p:attrNameLst>
                                          <p:attrName>ppt_y</p:attrName>
                                        </p:attrNameLst>
                                      </p:cBhvr>
                                      <p:tavLst>
                                        <p:tav tm="0">
                                          <p:val>
                                            <p:strVal val="#ppt_y"/>
                                          </p:val>
                                        </p:tav>
                                        <p:tav tm="100000">
                                          <p:val>
                                            <p:strVal val="#ppt_y"/>
                                          </p:val>
                                        </p:tav>
                                      </p:tavLst>
                                    </p:anim>
                                    <p:anim calcmode="lin" valueType="num">
                                      <p:cBhvr>
                                        <p:cTn id="4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grpSp>
        <p:nvGrpSpPr>
          <p:cNvPr id="4" name="Group 3"/>
          <p:cNvGrpSpPr/>
          <p:nvPr/>
        </p:nvGrpSpPr>
        <p:grpSpPr>
          <a:xfrm>
            <a:off x="2403764" y="1233948"/>
            <a:ext cx="7418101" cy="4679130"/>
            <a:chOff x="2209800" y="1372494"/>
            <a:chExt cx="7418101" cy="4679130"/>
          </a:xfrm>
        </p:grpSpPr>
        <p:sp>
          <p:nvSpPr>
            <p:cNvPr id="5" name="Rounded Rectangle 4"/>
            <p:cNvSpPr/>
            <p:nvPr/>
          </p:nvSpPr>
          <p:spPr>
            <a:xfrm>
              <a:off x="2209800" y="1372494"/>
              <a:ext cx="2500745" cy="16200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019783" y="1444701"/>
              <a:ext cx="2438400" cy="1547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209800" y="4457330"/>
              <a:ext cx="2500745" cy="15942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159336" y="4457330"/>
              <a:ext cx="2468565" cy="15942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447309" y="2888669"/>
              <a:ext cx="2881745" cy="16486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accent2">
                      <a:lumMod val="50000"/>
                    </a:schemeClr>
                  </a:solidFill>
                  <a:latin typeface="NikoshBAN" panose="02000000000000000000" pitchFamily="2" charset="0"/>
                  <a:cs typeface="NikoshBAN" panose="02000000000000000000" pitchFamily="2" charset="0"/>
                </a:rPr>
                <a:t>চাকমাদের প্রিয় খাবার</a:t>
              </a:r>
              <a:endParaRPr lang="en-US" sz="2800" dirty="0">
                <a:solidFill>
                  <a:schemeClr val="accent2">
                    <a:lumMod val="50000"/>
                  </a:schemeClr>
                </a:solidFill>
                <a:latin typeface="NikoshBAN" panose="02000000000000000000" pitchFamily="2" charset="0"/>
                <a:cs typeface="NikoshBAN" panose="02000000000000000000" pitchFamily="2" charset="0"/>
              </a:endParaRP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03763" y="1233948"/>
            <a:ext cx="2536610" cy="1620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03764" y="4318784"/>
            <a:ext cx="2500746" cy="1594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5087" y="4298002"/>
            <a:ext cx="2496778" cy="1615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7882" y="1270273"/>
            <a:ext cx="2474265" cy="1583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35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796" y="1558635"/>
            <a:ext cx="4070206" cy="233921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9299" y="1558636"/>
            <a:ext cx="4152900" cy="2339211"/>
          </a:xfrm>
          <a:prstGeom prst="rect">
            <a:avLst/>
          </a:prstGeom>
        </p:spPr>
      </p:pic>
      <p:sp>
        <p:nvSpPr>
          <p:cNvPr id="5" name="Rounded Rectangle 4"/>
          <p:cNvSpPr/>
          <p:nvPr/>
        </p:nvSpPr>
        <p:spPr>
          <a:xfrm>
            <a:off x="3608458" y="4219098"/>
            <a:ext cx="5400676" cy="8672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চাকমারা হা-ডু-ডু, কুস্তি এবং ঘিলাধরা খেলতে ভালবাসে। ছোট মেয়েরা ‘বউচি’ খেলে।</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39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455" y="1259586"/>
            <a:ext cx="3657600" cy="20528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455" y="3692516"/>
            <a:ext cx="3657600" cy="20528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7005" y="3692516"/>
            <a:ext cx="3657600" cy="20599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7005" y="1259586"/>
            <a:ext cx="3657600" cy="20599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2338386" y="2945967"/>
            <a:ext cx="7715250" cy="1077218"/>
          </a:xfrm>
          <a:prstGeom prst="rect">
            <a:avLst/>
          </a:prstGeom>
          <a:solidFill>
            <a:schemeClr val="tx1">
              <a:lumMod val="65000"/>
              <a:lumOff val="35000"/>
            </a:schemeClr>
          </a:solidFill>
        </p:spPr>
        <p:txBody>
          <a:bodyPr wrap="square" rtlCol="0">
            <a:spAutoFit/>
          </a:bodyPr>
          <a:lstStyle/>
          <a:p>
            <a:pPr algn="ctr"/>
            <a:r>
              <a:rPr lang="bn-IN" sz="3200" dirty="0" smtClean="0">
                <a:solidFill>
                  <a:schemeClr val="bg1"/>
                </a:solidFill>
                <a:latin typeface="NikoshBAN" panose="02000000000000000000" pitchFamily="2" charset="0"/>
                <a:cs typeface="NikoshBAN" panose="02000000000000000000" pitchFamily="2" charset="0"/>
              </a:rPr>
              <a:t>চাকমাদের সবচেয়ে জনপ্রিয় ও সর্ববৃহৎ উৎসব হলো ‘বিজু’। বাংলা নববর্ষের প্রথম দিনে চাকমারা বিজু উৎসব পালন করে। </a:t>
            </a:r>
            <a:r>
              <a:rPr lang="bn-IN" sz="2000" dirty="0" smtClean="0">
                <a:solidFill>
                  <a:schemeClr val="bg1"/>
                </a:solidFill>
                <a:latin typeface="NikoshBAN" panose="02000000000000000000" pitchFamily="2" charset="0"/>
                <a:cs typeface="NikoshBAN" panose="02000000000000000000" pitchFamily="2" charset="0"/>
              </a:rPr>
              <a:t> </a:t>
            </a:r>
            <a:endParaRPr lang="en-US" sz="2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75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490914410"/>
              </p:ext>
            </p:extLst>
          </p:nvPr>
        </p:nvGraphicFramePr>
        <p:xfrm>
          <a:off x="5476229" y="2720973"/>
          <a:ext cx="1391939" cy="860425"/>
        </p:xfrm>
        <a:graphic>
          <a:graphicData uri="http://schemas.openxmlformats.org/presentationml/2006/ole">
            <mc:AlternateContent xmlns:mc="http://schemas.openxmlformats.org/markup-compatibility/2006">
              <mc:Choice xmlns:v="urn:schemas-microsoft-com:vml" Requires="v">
                <p:oleObj spid="_x0000_s1043" name="Packager Shell Object" showAsIcon="1" r:id="rId5" imgW="708480" imgH="437760" progId="Package">
                  <p:embed/>
                </p:oleObj>
              </mc:Choice>
              <mc:Fallback>
                <p:oleObj name="Packager Shell Object" showAsIcon="1" r:id="rId5" imgW="708480" imgH="437760" progId="Package">
                  <p:embed/>
                  <p:pic>
                    <p:nvPicPr>
                      <p:cNvPr id="0" name=""/>
                      <p:cNvPicPr/>
                      <p:nvPr/>
                    </p:nvPicPr>
                    <p:blipFill>
                      <a:blip r:embed="rId6"/>
                      <a:stretch>
                        <a:fillRect/>
                      </a:stretch>
                    </p:blipFill>
                    <p:spPr>
                      <a:xfrm>
                        <a:off x="5476229" y="2720973"/>
                        <a:ext cx="1391939" cy="860425"/>
                      </a:xfrm>
                      <a:prstGeom prst="rect">
                        <a:avLst/>
                      </a:prstGeom>
                      <a:solidFill>
                        <a:schemeClr val="bg1"/>
                      </a:solidFill>
                    </p:spPr>
                  </p:pic>
                </p:oleObj>
              </mc:Fallback>
            </mc:AlternateContent>
          </a:graphicData>
        </a:graphic>
      </p:graphicFrame>
      <p:sp>
        <p:nvSpPr>
          <p:cNvPr id="5" name="Rectangle 4"/>
          <p:cNvSpPr/>
          <p:nvPr/>
        </p:nvSpPr>
        <p:spPr>
          <a:xfrm>
            <a:off x="5131688" y="1138299"/>
            <a:ext cx="2081019" cy="769441"/>
          </a:xfrm>
          <a:prstGeom prst="rect">
            <a:avLst/>
          </a:prstGeom>
          <a:solidFill>
            <a:srgbClr val="FFFF00"/>
          </a:solidFill>
        </p:spPr>
        <p:txBody>
          <a:bodyPr wrap="none" lIns="91440" tIns="45720" rIns="91440" bIns="45720">
            <a:spAutoFit/>
          </a:bodyPr>
          <a:lstStyle/>
          <a:p>
            <a:pPr algn="ctr"/>
            <a:r>
              <a:rPr lang="bn-IN" sz="4400" dirty="0" smtClean="0">
                <a:ln>
                  <a:solidFill>
                    <a:srgbClr val="C00000"/>
                  </a:solidFill>
                </a:ln>
                <a:solidFill>
                  <a:srgbClr val="002060"/>
                </a:solidFill>
              </a:rPr>
              <a:t>মূল্যায়ন</a:t>
            </a:r>
            <a:endParaRPr lang="en-US" sz="4400" dirty="0">
              <a:ln>
                <a:solidFill>
                  <a:srgbClr val="C00000"/>
                </a:solidFill>
              </a:ln>
              <a:solidFill>
                <a:srgbClr val="002060"/>
              </a:solidFill>
            </a:endParaRPr>
          </a:p>
        </p:txBody>
      </p:sp>
    </p:spTree>
    <p:extLst>
      <p:ext uri="{BB962C8B-B14F-4D97-AF65-F5344CB8AC3E}">
        <p14:creationId xmlns:p14="http://schemas.microsoft.com/office/powerpoint/2010/main" val="35097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2490" y="1708437"/>
            <a:ext cx="6659417" cy="3745922"/>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4097469" y="1540316"/>
            <a:ext cx="5133136" cy="923330"/>
          </a:xfrm>
          <a:prstGeom prst="rect">
            <a:avLst/>
          </a:prstGeom>
          <a:noFill/>
        </p:spPr>
        <p:txBody>
          <a:bodyPr wrap="none" lIns="91440" tIns="45720" rIns="91440" bIns="45720">
            <a:spAutoFit/>
          </a:bodyPr>
          <a:lstStyle/>
          <a:p>
            <a:pPr algn="ctr"/>
            <a:r>
              <a:rPr lang="bn-IN" sz="5400" b="0" cap="none" spc="0" dirty="0" smtClean="0">
                <a:ln w="0">
                  <a:solidFill>
                    <a:srgbClr val="FF0000"/>
                  </a:solidFill>
                </a:ln>
                <a:solidFill>
                  <a:srgbClr val="002060"/>
                </a:solidFill>
                <a:effectLst>
                  <a:glow rad="228600">
                    <a:schemeClr val="accent4">
                      <a:satMod val="175000"/>
                      <a:alpha val="40000"/>
                    </a:schemeClr>
                  </a:glow>
                  <a:reflection blurRad="6350" stA="53000" endA="300" endPos="35500" dir="5400000" sy="-90000" algn="bl" rotWithShape="0"/>
                </a:effectLst>
                <a:latin typeface="NikoshBAN" panose="02000000000000000000" pitchFamily="2" charset="0"/>
                <a:cs typeface="NikoshBAN" panose="02000000000000000000" pitchFamily="2" charset="0"/>
              </a:rPr>
              <a:t>সকলকে অশেষ ধন্যবাদ</a:t>
            </a:r>
            <a:endParaRPr lang="en-US" sz="5400" b="0" cap="none" spc="0" dirty="0">
              <a:ln w="0">
                <a:solidFill>
                  <a:srgbClr val="FF0000"/>
                </a:solidFill>
              </a:ln>
              <a:solidFill>
                <a:srgbClr val="002060"/>
              </a:solidFill>
              <a:effectLst>
                <a:glow rad="228600">
                  <a:schemeClr val="accent4">
                    <a:satMod val="175000"/>
                    <a:alpha val="40000"/>
                  </a:schemeClr>
                </a:glow>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51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9344" y="1179437"/>
            <a:ext cx="6934959" cy="4625618"/>
          </a:xfrm>
          <a:prstGeom prst="rect">
            <a:avLst/>
          </a:prstGeom>
        </p:spPr>
      </p:pic>
      <p:sp>
        <p:nvSpPr>
          <p:cNvPr id="4" name="Rectangle 3"/>
          <p:cNvSpPr/>
          <p:nvPr/>
        </p:nvSpPr>
        <p:spPr>
          <a:xfrm>
            <a:off x="5375563" y="1511946"/>
            <a:ext cx="4142509" cy="1015663"/>
          </a:xfrm>
          <a:prstGeom prst="rect">
            <a:avLst/>
          </a:prstGeom>
          <a:noFill/>
        </p:spPr>
        <p:txBody>
          <a:bodyPr wrap="square" lIns="91440" tIns="45720" rIns="91440" bIns="45720">
            <a:spAutoFit/>
          </a:bodyPr>
          <a:lstStyle/>
          <a:p>
            <a:pPr algn="ctr"/>
            <a:r>
              <a:rPr lang="bn-IN" sz="6000" b="0" cap="none" spc="0" dirty="0" smtClean="0">
                <a:ln w="0"/>
                <a:solidFill>
                  <a:srgbClr val="00206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কেমন আছ সবাই</a:t>
            </a:r>
            <a:endParaRPr lang="en-US" sz="6000" b="0" cap="none" spc="0" dirty="0">
              <a:ln w="0"/>
              <a:solidFill>
                <a:srgbClr val="00206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6" name="Rounded Rectangle 5"/>
          <p:cNvSpPr/>
          <p:nvPr/>
        </p:nvSpPr>
        <p:spPr>
          <a:xfrm>
            <a:off x="2874426" y="2109214"/>
            <a:ext cx="3013752" cy="3122023"/>
          </a:xfrm>
          <a:prstGeom prst="roundRect">
            <a:avLst/>
          </a:prstGeom>
          <a:solidFill>
            <a:srgbClr val="00FF99">
              <a:alpha val="58039"/>
            </a:srgb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bn-IN" dirty="0" smtClean="0"/>
          </a:p>
          <a:p>
            <a:pPr algn="ctr"/>
            <a:endParaRPr lang="bn-IN" dirty="0"/>
          </a:p>
          <a:p>
            <a:pPr algn="ctr"/>
            <a:endParaRPr lang="bn-IN" dirty="0" smtClean="0"/>
          </a:p>
          <a:p>
            <a:pPr algn="ctr"/>
            <a:endParaRPr lang="bn-IN" dirty="0"/>
          </a:p>
          <a:p>
            <a:pPr algn="ctr"/>
            <a:r>
              <a:rPr lang="bn-IN" sz="2000" dirty="0" smtClean="0">
                <a:solidFill>
                  <a:srgbClr val="003399"/>
                </a:solidFill>
              </a:rPr>
              <a:t>মোঃ আবদুল বাসেত</a:t>
            </a:r>
          </a:p>
          <a:p>
            <a:pPr algn="ctr"/>
            <a:r>
              <a:rPr lang="bn-IN" dirty="0" smtClean="0">
                <a:solidFill>
                  <a:schemeClr val="tx1"/>
                </a:solidFill>
              </a:rPr>
              <a:t>সহ. শিক্ষক (আই.সি.টি)</a:t>
            </a:r>
          </a:p>
          <a:p>
            <a:pPr algn="ctr"/>
            <a:r>
              <a:rPr lang="bn-IN" dirty="0" smtClean="0">
                <a:solidFill>
                  <a:schemeClr val="accent5">
                    <a:lumMod val="50000"/>
                  </a:schemeClr>
                </a:solidFill>
              </a:rPr>
              <a:t>সাতমোড়া উচ্চ বিদ্যালয়</a:t>
            </a:r>
          </a:p>
          <a:p>
            <a:pPr algn="ctr"/>
            <a:r>
              <a:rPr lang="bn-IN" dirty="0" smtClean="0">
                <a:solidFill>
                  <a:schemeClr val="accent5">
                    <a:lumMod val="50000"/>
                  </a:schemeClr>
                </a:solidFill>
              </a:rPr>
              <a:t>নবীনগর, ব্রাহ্মণবাড়ীয়া</a:t>
            </a:r>
          </a:p>
          <a:p>
            <a:pPr algn="ctr"/>
            <a:r>
              <a:rPr lang="en-US" dirty="0" smtClean="0">
                <a:solidFill>
                  <a:schemeClr val="tx1"/>
                </a:solidFill>
              </a:rPr>
              <a:t>Cell: 01710998333</a:t>
            </a:r>
          </a:p>
          <a:p>
            <a:r>
              <a:rPr lang="bn-IN" sz="1400" dirty="0" smtClean="0">
                <a:solidFill>
                  <a:schemeClr val="tx1"/>
                </a:solidFill>
              </a:rPr>
              <a:t>     </a:t>
            </a:r>
            <a:r>
              <a:rPr lang="en-US" sz="1400" dirty="0" smtClean="0">
                <a:solidFill>
                  <a:schemeClr val="tx1"/>
                </a:solidFill>
              </a:rPr>
              <a:t>Email: shsab1972@gmail.com</a:t>
            </a:r>
            <a:endParaRPr lang="bn-IN" sz="1400" dirty="0">
              <a:solidFill>
                <a:schemeClr val="tx1"/>
              </a:solidFill>
            </a:endParaRPr>
          </a:p>
        </p:txBody>
      </p:sp>
      <p:sp>
        <p:nvSpPr>
          <p:cNvPr id="7" name="Rounded Rectangle 6"/>
          <p:cNvSpPr/>
          <p:nvPr/>
        </p:nvSpPr>
        <p:spPr>
          <a:xfrm>
            <a:off x="6523401" y="3042947"/>
            <a:ext cx="3017003" cy="2246769"/>
          </a:xfrm>
          <a:prstGeom prst="roundRect">
            <a:avLst/>
          </a:prstGeom>
          <a:solidFill>
            <a:srgbClr val="CCECFF">
              <a:alpha val="38824"/>
            </a:srgb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p:txBody>
      </p:sp>
      <p:sp>
        <p:nvSpPr>
          <p:cNvPr id="8" name="Rounded Rectangle 7"/>
          <p:cNvSpPr/>
          <p:nvPr/>
        </p:nvSpPr>
        <p:spPr>
          <a:xfrm>
            <a:off x="2671866" y="1120349"/>
            <a:ext cx="2443829" cy="783193"/>
          </a:xfrm>
          <a:prstGeom prst="roundRect">
            <a:avLst/>
          </a:prstGeom>
        </p:spPr>
        <p:style>
          <a:lnRef idx="0">
            <a:scrgbClr r="0" g="0" b="0"/>
          </a:lnRef>
          <a:fillRef idx="1003">
            <a:schemeClr val="lt2"/>
          </a:fillRef>
          <a:effectRef idx="0">
            <a:scrgbClr r="0" g="0" b="0"/>
          </a:effectRef>
          <a:fontRef idx="major"/>
        </p:style>
        <p:txBody>
          <a:bodyPr wrap="square" lIns="91440" tIns="45720" rIns="91440" bIns="45720">
            <a:spAutoFit/>
          </a:bodyPr>
          <a:lstStyle/>
          <a:p>
            <a:pPr algn="ctr"/>
            <a:r>
              <a:rPr lang="en-US" sz="4000" b="1" cap="none" spc="50" dirty="0" err="1" smtClean="0">
                <a:ln w="0">
                  <a:solidFill>
                    <a:srgbClr val="002060"/>
                  </a:solidFill>
                </a:ln>
                <a:solidFill>
                  <a:srgbClr val="FFC000"/>
                </a:solidFill>
                <a:effectLst>
                  <a:innerShdw blurRad="63500" dist="50800" dir="13500000">
                    <a:srgbClr val="000000">
                      <a:alpha val="50000"/>
                    </a:srgbClr>
                  </a:innerShdw>
                </a:effectLst>
              </a:rPr>
              <a:t>পরিচিতি</a:t>
            </a:r>
            <a:endParaRPr lang="en-US" sz="4000" b="1" cap="none" spc="50" dirty="0">
              <a:ln w="0">
                <a:solidFill>
                  <a:srgbClr val="002060"/>
                </a:solidFill>
              </a:ln>
              <a:solidFill>
                <a:srgbClr val="FFC000"/>
              </a:solidFill>
              <a:effectLst>
                <a:innerShdw blurRad="63500" dist="50800" dir="13500000">
                  <a:srgbClr val="000000">
                    <a:alpha val="50000"/>
                  </a:srgbClr>
                </a:innerShdw>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548" y="2278045"/>
            <a:ext cx="1327197" cy="9953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6523401" y="3042947"/>
            <a:ext cx="2994671" cy="2246769"/>
          </a:xfrm>
          <a:prstGeom prst="rect">
            <a:avLst/>
          </a:prstGeom>
          <a:solidFill>
            <a:srgbClr val="FFFFFF">
              <a:alpha val="45098"/>
            </a:srgbClr>
          </a:solidFill>
        </p:spPr>
        <p:txBody>
          <a:bodyPr wrap="square" rtlCol="0">
            <a:spAutoFit/>
          </a:bodyPr>
          <a:lstStyle/>
          <a:p>
            <a:pPr algn="ctr"/>
            <a:r>
              <a:rPr lang="en-US" sz="2400" dirty="0" err="1">
                <a:solidFill>
                  <a:srgbClr val="C00000"/>
                </a:solidFill>
                <a:latin typeface="NikoshBAN" panose="02000000000000000000" pitchFamily="2" charset="0"/>
                <a:cs typeface="NikoshBAN" panose="02000000000000000000" pitchFamily="2" charset="0"/>
              </a:rPr>
              <a:t>বিষয়</a:t>
            </a:r>
            <a:r>
              <a:rPr lang="en-US" sz="2400" dirty="0">
                <a:solidFill>
                  <a:srgbClr val="C00000"/>
                </a:solidFill>
                <a:latin typeface="NikoshBAN" panose="02000000000000000000" pitchFamily="2" charset="0"/>
                <a:cs typeface="NikoshBAN" panose="02000000000000000000" pitchFamily="2" charset="0"/>
              </a:rPr>
              <a:t>:</a:t>
            </a:r>
            <a:r>
              <a:rPr lang="bn-IN" sz="2400" dirty="0">
                <a:solidFill>
                  <a:srgbClr val="C00000"/>
                </a:solidFill>
                <a:latin typeface="NikoshBAN" panose="02000000000000000000" pitchFamily="2" charset="0"/>
                <a:cs typeface="NikoshBAN" panose="02000000000000000000" pitchFamily="2" charset="0"/>
              </a:rPr>
              <a:t> </a:t>
            </a:r>
            <a:r>
              <a:rPr lang="bn-IN" sz="2400" dirty="0" smtClean="0">
                <a:solidFill>
                  <a:srgbClr val="C00000"/>
                </a:solidFill>
                <a:latin typeface="NikoshBAN" panose="02000000000000000000" pitchFamily="2" charset="0"/>
                <a:cs typeface="NikoshBAN" panose="02000000000000000000" pitchFamily="2" charset="0"/>
              </a:rPr>
              <a:t>বাংলাদেশ ও বিশ্বপরিচয়</a:t>
            </a:r>
            <a:endParaRPr lang="bn-IN" sz="2400" dirty="0">
              <a:solidFill>
                <a:srgbClr val="C00000"/>
              </a:solidFill>
              <a:latin typeface="NikoshBAN" panose="02000000000000000000" pitchFamily="2" charset="0"/>
              <a:cs typeface="NikoshBAN" panose="02000000000000000000" pitchFamily="2" charset="0"/>
            </a:endParaRPr>
          </a:p>
          <a:p>
            <a:pPr algn="ctr"/>
            <a:r>
              <a:rPr lang="bn-IN" sz="2400" dirty="0">
                <a:solidFill>
                  <a:srgbClr val="C00000"/>
                </a:solidFill>
                <a:latin typeface="NikoshBAN" panose="02000000000000000000" pitchFamily="2" charset="0"/>
                <a:cs typeface="NikoshBAN" panose="02000000000000000000" pitchFamily="2" charset="0"/>
              </a:rPr>
              <a:t>শ্রেণিঃ </a:t>
            </a:r>
            <a:r>
              <a:rPr lang="bn-IN" sz="2400" dirty="0" smtClean="0">
                <a:solidFill>
                  <a:srgbClr val="C00000"/>
                </a:solidFill>
                <a:latin typeface="NikoshBAN" panose="02000000000000000000" pitchFamily="2" charset="0"/>
                <a:cs typeface="NikoshBAN" panose="02000000000000000000" pitchFamily="2" charset="0"/>
              </a:rPr>
              <a:t>অষ্টম</a:t>
            </a:r>
            <a:endParaRPr lang="en-US" sz="2400" dirty="0">
              <a:solidFill>
                <a:srgbClr val="C00000"/>
              </a:solidFill>
              <a:latin typeface="NikoshBAN" panose="02000000000000000000" pitchFamily="2" charset="0"/>
              <a:cs typeface="NikoshBAN" panose="02000000000000000000" pitchFamily="2" charset="0"/>
            </a:endParaRPr>
          </a:p>
          <a:p>
            <a:pPr algn="ctr"/>
            <a:r>
              <a:rPr lang="en-US" sz="2400" dirty="0" err="1">
                <a:solidFill>
                  <a:srgbClr val="C00000"/>
                </a:solidFill>
                <a:latin typeface="NikoshBAN" panose="02000000000000000000" pitchFamily="2" charset="0"/>
                <a:cs typeface="NikoshBAN" panose="02000000000000000000" pitchFamily="2" charset="0"/>
              </a:rPr>
              <a:t>অধ্যায়ঃ</a:t>
            </a:r>
            <a:r>
              <a:rPr lang="en-US" sz="2400" dirty="0">
                <a:solidFill>
                  <a:srgbClr val="C00000"/>
                </a:solidFill>
                <a:latin typeface="NikoshBAN" panose="02000000000000000000" pitchFamily="2" charset="0"/>
                <a:cs typeface="NikoshBAN" panose="02000000000000000000" pitchFamily="2" charset="0"/>
              </a:rPr>
              <a:t> </a:t>
            </a:r>
            <a:r>
              <a:rPr lang="en-US" sz="2400" dirty="0" err="1" smtClean="0">
                <a:solidFill>
                  <a:srgbClr val="C00000"/>
                </a:solidFill>
                <a:latin typeface="NikoshBAN" panose="02000000000000000000" pitchFamily="2" charset="0"/>
                <a:cs typeface="NikoshBAN" panose="02000000000000000000" pitchFamily="2" charset="0"/>
              </a:rPr>
              <a:t>একা</a:t>
            </a:r>
            <a:r>
              <a:rPr lang="bn-IN" sz="2400" dirty="0" smtClean="0">
                <a:solidFill>
                  <a:srgbClr val="C00000"/>
                </a:solidFill>
                <a:latin typeface="NikoshBAN" panose="02000000000000000000" pitchFamily="2" charset="0"/>
                <a:cs typeface="NikoshBAN" panose="02000000000000000000" pitchFamily="2" charset="0"/>
              </a:rPr>
              <a:t>দশ  </a:t>
            </a:r>
            <a:r>
              <a:rPr lang="bn-IN" sz="2400" dirty="0">
                <a:solidFill>
                  <a:srgbClr val="C00000"/>
                </a:solidFill>
                <a:latin typeface="NikoshBAN" panose="02000000000000000000" pitchFamily="2" charset="0"/>
                <a:cs typeface="NikoshBAN" panose="02000000000000000000" pitchFamily="2" charset="0"/>
              </a:rPr>
              <a:t>পাঠ </a:t>
            </a:r>
            <a:r>
              <a:rPr lang="bn-IN" sz="2400" dirty="0" smtClean="0">
                <a:solidFill>
                  <a:srgbClr val="C00000"/>
                </a:solidFill>
                <a:latin typeface="NikoshBAN" panose="02000000000000000000" pitchFamily="2" charset="0"/>
                <a:cs typeface="NikoshBAN" panose="02000000000000000000" pitchFamily="2" charset="0"/>
              </a:rPr>
              <a:t>– ২</a:t>
            </a:r>
            <a:endParaRPr lang="bn-IN" sz="2400" dirty="0">
              <a:solidFill>
                <a:srgbClr val="C00000"/>
              </a:solidFill>
              <a:latin typeface="NikoshBAN" panose="02000000000000000000" pitchFamily="2" charset="0"/>
              <a:cs typeface="NikoshBAN" panose="02000000000000000000" pitchFamily="2" charset="0"/>
            </a:endParaRPr>
          </a:p>
          <a:p>
            <a:pPr algn="ctr"/>
            <a:r>
              <a:rPr lang="bn-IN" sz="2400" dirty="0" smtClean="0">
                <a:solidFill>
                  <a:srgbClr val="C00000"/>
                </a:solidFill>
                <a:latin typeface="NikoshBAN" panose="02000000000000000000" pitchFamily="2" charset="0"/>
                <a:cs typeface="NikoshBAN" panose="02000000000000000000" pitchFamily="2" charset="0"/>
              </a:rPr>
              <a:t>সময়ঃ </a:t>
            </a:r>
            <a:r>
              <a:rPr lang="bn-IN" sz="2400" dirty="0">
                <a:solidFill>
                  <a:srgbClr val="C00000"/>
                </a:solidFill>
                <a:latin typeface="NikoshBAN" panose="02000000000000000000" pitchFamily="2" charset="0"/>
                <a:cs typeface="NikoshBAN" panose="02000000000000000000" pitchFamily="2" charset="0"/>
              </a:rPr>
              <a:t>৫০ মিনিট।</a:t>
            </a:r>
          </a:p>
          <a:p>
            <a:pPr algn="ctr"/>
            <a:r>
              <a:rPr lang="bn-IN" sz="2000" dirty="0">
                <a:solidFill>
                  <a:srgbClr val="C00000"/>
                </a:solidFill>
                <a:latin typeface="NikoshBAN" panose="02000000000000000000" pitchFamily="2" charset="0"/>
                <a:cs typeface="NikoshBAN" panose="02000000000000000000" pitchFamily="2" charset="0"/>
              </a:rPr>
              <a:t>তারিখঃ </a:t>
            </a:r>
            <a:r>
              <a:rPr lang="en-US" sz="2000" dirty="0" smtClean="0">
                <a:solidFill>
                  <a:srgbClr val="C00000"/>
                </a:solidFill>
                <a:latin typeface="NikoshBAN" panose="02000000000000000000" pitchFamily="2" charset="0"/>
                <a:cs typeface="NikoshBAN" panose="02000000000000000000" pitchFamily="2" charset="0"/>
              </a:rPr>
              <a:t>1</a:t>
            </a:r>
            <a:r>
              <a:rPr lang="bn-IN" sz="2000" dirty="0">
                <a:solidFill>
                  <a:srgbClr val="C00000"/>
                </a:solidFill>
                <a:latin typeface="NikoshBAN" panose="02000000000000000000" pitchFamily="2" charset="0"/>
                <a:cs typeface="NikoshBAN" panose="02000000000000000000" pitchFamily="2" charset="0"/>
              </a:rPr>
              <a:t>৭</a:t>
            </a:r>
            <a:r>
              <a:rPr lang="en-US" sz="2000" dirty="0" smtClean="0">
                <a:solidFill>
                  <a:srgbClr val="C00000"/>
                </a:solidFill>
                <a:latin typeface="NikoshBAN" panose="02000000000000000000" pitchFamily="2" charset="0"/>
                <a:cs typeface="NikoshBAN" panose="02000000000000000000" pitchFamily="2" charset="0"/>
              </a:rPr>
              <a:t> </a:t>
            </a:r>
            <a:r>
              <a:rPr lang="bn-IN" sz="2000" dirty="0" smtClean="0">
                <a:solidFill>
                  <a:srgbClr val="C00000"/>
                </a:solidFill>
                <a:latin typeface="NikoshBAN" panose="02000000000000000000" pitchFamily="2" charset="0"/>
                <a:cs typeface="NikoshBAN" panose="02000000000000000000" pitchFamily="2" charset="0"/>
              </a:rPr>
              <a:t>নভেম্বর ২০১৯ </a:t>
            </a:r>
            <a:r>
              <a:rPr lang="bn-IN" sz="2000" dirty="0">
                <a:solidFill>
                  <a:srgbClr val="C00000"/>
                </a:solidFill>
                <a:latin typeface="NikoshBAN" panose="02000000000000000000" pitchFamily="2" charset="0"/>
                <a:cs typeface="NikoshBAN" panose="02000000000000000000" pitchFamily="2" charset="0"/>
              </a:rPr>
              <a:t>খ্রিঃ।</a:t>
            </a:r>
            <a:r>
              <a:rPr lang="en-US" sz="2000" dirty="0">
                <a:solidFill>
                  <a:srgbClr val="C0000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834365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edg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wipe(down)">
                                      <p:cBhvr>
                                        <p:cTn id="19" dur="500"/>
                                        <p:tgtEl>
                                          <p:spTgt spid="6">
                                            <p:bg/>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p:cTn id="30"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4" end="4"/>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p:cTn id="36"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5" end="5"/>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p:cTn id="42"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6">
                                            <p:txEl>
                                              <p:pRg st="6" end="6"/>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p:cTn id="48"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9"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50"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51" dur="1000"/>
                                        <p:tgtEl>
                                          <p:spTgt spid="6">
                                            <p:txEl>
                                              <p:pRg st="7" end="7"/>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 calcmode="lin" valueType="num">
                                      <p:cBhvr>
                                        <p:cTn id="54"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5"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56"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57" dur="1000"/>
                                        <p:tgtEl>
                                          <p:spTgt spid="6">
                                            <p:txEl>
                                              <p:pRg st="8" end="8"/>
                                            </p:txEl>
                                          </p:spTgt>
                                        </p:tgtEl>
                                      </p:cBhvr>
                                    </p:animEffect>
                                  </p:childTnLst>
                                </p:cTn>
                              </p:par>
                              <p:par>
                                <p:cTn id="58" presetID="31" presetClass="entr" presetSubtype="0" fill="hold" nodeType="withEffect">
                                  <p:stCondLst>
                                    <p:cond delay="0"/>
                                  </p:stCondLst>
                                  <p:childTnLst>
                                    <p:set>
                                      <p:cBhvr>
                                        <p:cTn id="59" dur="1" fill="hold">
                                          <p:stCondLst>
                                            <p:cond delay="0"/>
                                          </p:stCondLst>
                                        </p:cTn>
                                        <p:tgtEl>
                                          <p:spTgt spid="6">
                                            <p:txEl>
                                              <p:pRg st="9" end="9"/>
                                            </p:txEl>
                                          </p:spTgt>
                                        </p:tgtEl>
                                        <p:attrNameLst>
                                          <p:attrName>style.visibility</p:attrName>
                                        </p:attrNameLst>
                                      </p:cBhvr>
                                      <p:to>
                                        <p:strVal val="visible"/>
                                      </p:to>
                                    </p:set>
                                    <p:anim calcmode="lin" valueType="num">
                                      <p:cBhvr>
                                        <p:cTn id="60"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1"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62"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63" dur="1000"/>
                                        <p:tgtEl>
                                          <p:spTgt spid="6">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iterate type="wd">
                                    <p:tmPct val="10000"/>
                                  </p:iterate>
                                  <p:childTnLst>
                                    <p:set>
                                      <p:cBhvr>
                                        <p:cTn id="72" dur="1" fill="hold">
                                          <p:stCondLst>
                                            <p:cond delay="0"/>
                                          </p:stCondLst>
                                        </p:cTn>
                                        <p:tgtEl>
                                          <p:spTgt spid="10">
                                            <p:bg/>
                                          </p:spTgt>
                                        </p:tgtEl>
                                        <p:attrNameLst>
                                          <p:attrName>style.visibility</p:attrName>
                                        </p:attrNameLst>
                                      </p:cBhvr>
                                      <p:to>
                                        <p:strVal val="visible"/>
                                      </p:to>
                                    </p:set>
                                    <p:animEffect transition="in" filter="fade">
                                      <p:cBhvr>
                                        <p:cTn id="73" dur="500"/>
                                        <p:tgtEl>
                                          <p:spTgt spid="10">
                                            <p:bg/>
                                          </p:spTgt>
                                        </p:tgtEl>
                                      </p:cBhvr>
                                    </p:animEffect>
                                  </p:childTnLst>
                                </p:cTn>
                              </p:par>
                              <p:par>
                                <p:cTn id="74" presetID="10" presetClass="entr" presetSubtype="0" fill="hold" grpId="0" nodeType="withEffect">
                                  <p:stCondLst>
                                    <p:cond delay="0"/>
                                  </p:stCondLst>
                                  <p:iterate type="wd">
                                    <p:tmPct val="10000"/>
                                  </p:iterate>
                                  <p:childTnLst>
                                    <p:set>
                                      <p:cBhvr>
                                        <p:cTn id="75" dur="1" fill="hold">
                                          <p:stCondLst>
                                            <p:cond delay="0"/>
                                          </p:stCondLst>
                                        </p:cTn>
                                        <p:tgtEl>
                                          <p:spTgt spid="10">
                                            <p:txEl>
                                              <p:pRg st="0" end="0"/>
                                            </p:txEl>
                                          </p:spTgt>
                                        </p:tgtEl>
                                        <p:attrNameLst>
                                          <p:attrName>style.visibility</p:attrName>
                                        </p:attrNameLst>
                                      </p:cBhvr>
                                      <p:to>
                                        <p:strVal val="visible"/>
                                      </p:to>
                                    </p:set>
                                    <p:animEffect transition="in" filter="fade">
                                      <p:cBhvr>
                                        <p:cTn id="76" dur="500"/>
                                        <p:tgtEl>
                                          <p:spTgt spid="10">
                                            <p:txEl>
                                              <p:pRg st="0" end="0"/>
                                            </p:txEl>
                                          </p:spTgt>
                                        </p:tgtEl>
                                      </p:cBhvr>
                                    </p:animEffect>
                                  </p:childTnLst>
                                </p:cTn>
                              </p:par>
                              <p:par>
                                <p:cTn id="77" presetID="10" presetClass="entr" presetSubtype="0" fill="hold" grpId="0" nodeType="withEffect">
                                  <p:stCondLst>
                                    <p:cond delay="0"/>
                                  </p:stCondLst>
                                  <p:iterate type="wd">
                                    <p:tmPct val="10000"/>
                                  </p:iterate>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500"/>
                                        <p:tgtEl>
                                          <p:spTgt spid="10">
                                            <p:txEl>
                                              <p:pRg st="1" end="1"/>
                                            </p:txEl>
                                          </p:spTgt>
                                        </p:tgtEl>
                                      </p:cBhvr>
                                    </p:animEffect>
                                  </p:childTnLst>
                                </p:cTn>
                              </p:par>
                              <p:par>
                                <p:cTn id="80" presetID="10" presetClass="entr" presetSubtype="0" fill="hold" grpId="0" nodeType="withEffect">
                                  <p:stCondLst>
                                    <p:cond delay="0"/>
                                  </p:stCondLst>
                                  <p:iterate type="wd">
                                    <p:tmPct val="10000"/>
                                  </p:iterate>
                                  <p:childTnLst>
                                    <p:set>
                                      <p:cBhvr>
                                        <p:cTn id="81" dur="1" fill="hold">
                                          <p:stCondLst>
                                            <p:cond delay="0"/>
                                          </p:stCondLst>
                                        </p:cTn>
                                        <p:tgtEl>
                                          <p:spTgt spid="10">
                                            <p:txEl>
                                              <p:pRg st="2" end="2"/>
                                            </p:txEl>
                                          </p:spTgt>
                                        </p:tgtEl>
                                        <p:attrNameLst>
                                          <p:attrName>style.visibility</p:attrName>
                                        </p:attrNameLst>
                                      </p:cBhvr>
                                      <p:to>
                                        <p:strVal val="visible"/>
                                      </p:to>
                                    </p:set>
                                    <p:animEffect transition="in" filter="fade">
                                      <p:cBhvr>
                                        <p:cTn id="82" dur="500"/>
                                        <p:tgtEl>
                                          <p:spTgt spid="10">
                                            <p:txEl>
                                              <p:pRg st="2" end="2"/>
                                            </p:txEl>
                                          </p:spTgt>
                                        </p:tgtEl>
                                      </p:cBhvr>
                                    </p:animEffect>
                                  </p:childTnLst>
                                </p:cTn>
                              </p:par>
                              <p:par>
                                <p:cTn id="83" presetID="10" presetClass="entr" presetSubtype="0" fill="hold" grpId="0" nodeType="withEffect">
                                  <p:stCondLst>
                                    <p:cond delay="0"/>
                                  </p:stCondLst>
                                  <p:iterate type="wd">
                                    <p:tmPct val="10000"/>
                                  </p:iterate>
                                  <p:childTnLst>
                                    <p:set>
                                      <p:cBhvr>
                                        <p:cTn id="84" dur="1" fill="hold">
                                          <p:stCondLst>
                                            <p:cond delay="0"/>
                                          </p:stCondLst>
                                        </p:cTn>
                                        <p:tgtEl>
                                          <p:spTgt spid="10">
                                            <p:txEl>
                                              <p:pRg st="3" end="3"/>
                                            </p:txEl>
                                          </p:spTgt>
                                        </p:tgtEl>
                                        <p:attrNameLst>
                                          <p:attrName>style.visibility</p:attrName>
                                        </p:attrNameLst>
                                      </p:cBhvr>
                                      <p:to>
                                        <p:strVal val="visible"/>
                                      </p:to>
                                    </p:set>
                                    <p:animEffect transition="in" filter="fade">
                                      <p:cBhvr>
                                        <p:cTn id="85" dur="500"/>
                                        <p:tgtEl>
                                          <p:spTgt spid="10">
                                            <p:txEl>
                                              <p:pRg st="3" end="3"/>
                                            </p:txEl>
                                          </p:spTgt>
                                        </p:tgtEl>
                                      </p:cBhvr>
                                    </p:animEffect>
                                  </p:childTnLst>
                                </p:cTn>
                              </p:par>
                              <p:par>
                                <p:cTn id="86" presetID="10" presetClass="entr" presetSubtype="0" fill="hold" grpId="0" nodeType="withEffect">
                                  <p:stCondLst>
                                    <p:cond delay="0"/>
                                  </p:stCondLst>
                                  <p:iterate type="wd">
                                    <p:tmPct val="10000"/>
                                  </p:iterate>
                                  <p:childTnLst>
                                    <p:set>
                                      <p:cBhvr>
                                        <p:cTn id="87" dur="1" fill="hold">
                                          <p:stCondLst>
                                            <p:cond delay="0"/>
                                          </p:stCondLst>
                                        </p:cTn>
                                        <p:tgtEl>
                                          <p:spTgt spid="10">
                                            <p:txEl>
                                              <p:pRg st="4" end="4"/>
                                            </p:txEl>
                                          </p:spTgt>
                                        </p:tgtEl>
                                        <p:attrNameLst>
                                          <p:attrName>style.visibility</p:attrName>
                                        </p:attrNameLst>
                                      </p:cBhvr>
                                      <p:to>
                                        <p:strVal val="visible"/>
                                      </p:to>
                                    </p:set>
                                    <p:animEffect transition="in" filter="fade">
                                      <p:cBhvr>
                                        <p:cTn id="8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animBg="1"/>
      <p:bldP spid="7" grpId="0" animBg="1"/>
      <p:bldP spid="8" grpId="0" animBg="1"/>
      <p:bldP spid="10"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800" y="1025236"/>
            <a:ext cx="8686800" cy="497378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7270" y="1977146"/>
            <a:ext cx="5469860" cy="30699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7254" y="1665978"/>
            <a:ext cx="6169891" cy="36922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9904" y="1929942"/>
            <a:ext cx="4224590" cy="31643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8018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01091" y="1025235"/>
            <a:ext cx="8686800" cy="4973781"/>
          </a:xfrm>
          <a:prstGeom prst="rect">
            <a:avLst/>
          </a:prstGeom>
        </p:spPr>
      </p:pic>
      <p:sp>
        <p:nvSpPr>
          <p:cNvPr id="3" name="TextBox 2"/>
          <p:cNvSpPr txBox="1"/>
          <p:nvPr/>
        </p:nvSpPr>
        <p:spPr>
          <a:xfrm>
            <a:off x="2043545" y="1229370"/>
            <a:ext cx="491143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আজকের</a:t>
            </a:r>
            <a:r>
              <a:rPr lang="en-US" sz="3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32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আলোচ্য</a:t>
            </a:r>
            <a:r>
              <a:rPr lang="en-US" sz="3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32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বিষয়</a:t>
            </a:r>
            <a:endParaRPr lang="en-US" sz="3200" dirty="0">
              <a:solidFill>
                <a:srgbClr val="002060"/>
              </a:solidFill>
            </a:endParaRPr>
          </a:p>
        </p:txBody>
      </p:sp>
      <p:sp>
        <p:nvSpPr>
          <p:cNvPr id="4" name="TextBox 3"/>
          <p:cNvSpPr txBox="1"/>
          <p:nvPr/>
        </p:nvSpPr>
        <p:spPr>
          <a:xfrm>
            <a:off x="3956985" y="2742685"/>
            <a:ext cx="4970753"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বাংলাদেশের বিভিন্ন নৃগোষ্ঠী </a:t>
            </a: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4173245" y="3861732"/>
            <a:ext cx="4538231" cy="711347"/>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4000" b="1" dirty="0" smtClean="0">
                <a:ln w="13462">
                  <a:solidFill>
                    <a:schemeClr val="bg1"/>
                  </a:solidFill>
                  <a:prstDash val="solid"/>
                </a:ln>
                <a:solidFill>
                  <a:srgbClr val="C00000"/>
                </a:solidFill>
                <a:effectLst>
                  <a:outerShdw dist="38100" dir="2700000" algn="bl" rotWithShape="0">
                    <a:schemeClr val="accent5"/>
                  </a:outerShdw>
                </a:effectLst>
                <a:latin typeface="NikoshBAN" panose="02000000000000000000" pitchFamily="2" charset="0"/>
                <a:cs typeface="NikoshBAN" panose="02000000000000000000" pitchFamily="2" charset="0"/>
              </a:rPr>
              <a:t>পাঠ-</a:t>
            </a:r>
            <a:r>
              <a:rPr lang="en-US" sz="4000" b="1" dirty="0">
                <a:ln w="13462">
                  <a:solidFill>
                    <a:schemeClr val="bg1"/>
                  </a:solidFill>
                  <a:prstDash val="solid"/>
                </a:ln>
                <a:solidFill>
                  <a:srgbClr val="C00000"/>
                </a:solidFill>
                <a:effectLst>
                  <a:outerShdw dist="38100" dir="2700000" algn="bl" rotWithShape="0">
                    <a:schemeClr val="accent5"/>
                  </a:outerShdw>
                </a:effectLst>
                <a:latin typeface="NikoshBAN" panose="02000000000000000000" pitchFamily="2" charset="0"/>
                <a:cs typeface="NikoshBAN" panose="02000000000000000000" pitchFamily="2" charset="0"/>
              </a:rPr>
              <a:t>২</a:t>
            </a:r>
            <a:r>
              <a:rPr lang="bn-IN" sz="4000" b="1" dirty="0" smtClean="0">
                <a:ln w="13462">
                  <a:solidFill>
                    <a:schemeClr val="bg1"/>
                  </a:solidFill>
                  <a:prstDash val="solid"/>
                </a:ln>
                <a:solidFill>
                  <a:srgbClr val="C00000"/>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rgbClr val="C00000"/>
                </a:solidFill>
                <a:effectLst>
                  <a:outerShdw dist="38100" dir="2700000" algn="bl" rotWithShape="0">
                    <a:schemeClr val="accent5"/>
                  </a:outerShdw>
                </a:effectLst>
                <a:latin typeface="NikoshBAN" panose="02000000000000000000" pitchFamily="2" charset="0"/>
                <a:cs typeface="NikoshBAN" panose="02000000000000000000" pitchFamily="2" charset="0"/>
              </a:rPr>
              <a:t>চাকমা</a:t>
            </a:r>
            <a:endParaRPr lang="en-US" sz="4000" b="1" dirty="0">
              <a:ln w="13462">
                <a:solidFill>
                  <a:schemeClr val="bg1"/>
                </a:solidFill>
                <a:prstDash val="solid"/>
              </a:ln>
              <a:solidFill>
                <a:srgbClr val="C0000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735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800" y="1025236"/>
            <a:ext cx="8686800" cy="4973781"/>
          </a:xfrm>
          <a:prstGeom prst="rect">
            <a:avLst/>
          </a:prstGeom>
        </p:spPr>
      </p:pic>
      <p:sp>
        <p:nvSpPr>
          <p:cNvPr id="4" name="TextBox 3"/>
          <p:cNvSpPr txBox="1"/>
          <p:nvPr/>
        </p:nvSpPr>
        <p:spPr>
          <a:xfrm>
            <a:off x="2564384" y="1393131"/>
            <a:ext cx="3448147" cy="584775"/>
          </a:xfrm>
          <a:prstGeom prst="rect">
            <a:avLst/>
          </a:prstGeom>
          <a:solidFill>
            <a:schemeClr val="accent4">
              <a:lumMod val="20000"/>
              <a:lumOff val="80000"/>
            </a:schemeClr>
          </a:solidFill>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 পাঠ শেষে শিক্ষার্থীরা--- </a:t>
            </a:r>
            <a:endPar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2982705" y="2780027"/>
            <a:ext cx="6701621"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20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bn-IN" sz="28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বাংলাদেশের চাকমা নৃগোষ্ঠীর ভৌগলিক অবস্থান</a:t>
            </a:r>
          </a:p>
          <a:p>
            <a:r>
              <a:rPr lang="bn-IN" sz="28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bn-IN" sz="28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সম্পর্কে  জানব এবং মানচিত্রে শনাক্ত করতে পারব।</a:t>
            </a:r>
            <a:endParaRPr lang="en-US" sz="28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2982705" y="4044235"/>
            <a:ext cx="6701621" cy="1384995"/>
          </a:xfrm>
          <a:prstGeom prst="rect">
            <a:avLst/>
          </a:prstGeom>
        </p:spPr>
        <p:style>
          <a:lnRef idx="1">
            <a:schemeClr val="dk1"/>
          </a:lnRef>
          <a:fillRef idx="3">
            <a:schemeClr val="dk1"/>
          </a:fillRef>
          <a:effectRef idx="2">
            <a:schemeClr val="dk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2800" b="1" spc="50" dirty="0">
                <a:ln w="11430">
                  <a:solidFill>
                    <a:srgbClr val="C00000"/>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বাংলাদেশের </a:t>
            </a:r>
            <a:r>
              <a:rPr lang="bn-IN" sz="2800" b="1" spc="50" dirty="0" smtClean="0">
                <a:ln w="11430">
                  <a:solidFill>
                    <a:srgbClr val="C00000"/>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চাকমা </a:t>
            </a:r>
            <a:r>
              <a:rPr lang="bn-IN" sz="2800" b="1" spc="50" dirty="0">
                <a:ln w="11430">
                  <a:solidFill>
                    <a:srgbClr val="C00000"/>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নৃগোষ্ঠীর সামাজিক, অর্থনৈতিক, ধর্মীয় </a:t>
            </a:r>
            <a:r>
              <a:rPr lang="bn-IN" sz="2800" b="1" spc="50" dirty="0" smtClean="0">
                <a:ln w="11430">
                  <a:solidFill>
                    <a:srgbClr val="C00000"/>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ও </a:t>
            </a:r>
            <a:r>
              <a:rPr lang="bn-IN" sz="2800" b="1" spc="50" dirty="0">
                <a:ln w="11430">
                  <a:solidFill>
                    <a:srgbClr val="C00000"/>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সাংস্কৃতিক জীবনধারা সম্পর্কে বর্ণনা করতে </a:t>
            </a:r>
            <a:r>
              <a:rPr lang="bn-IN" sz="2800" b="1" spc="50" dirty="0" smtClean="0">
                <a:ln w="11430">
                  <a:solidFill>
                    <a:srgbClr val="C00000"/>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পারব।</a:t>
            </a:r>
            <a:endParaRPr lang="en-US" sz="2800" b="1" spc="50" dirty="0">
              <a:ln w="11430">
                <a:solidFill>
                  <a:srgbClr val="C00000"/>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224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7148947" y="1756302"/>
            <a:ext cx="3754581" cy="2677656"/>
          </a:xfrm>
          <a:prstGeom prst="rect">
            <a:avLst/>
          </a:prstGeom>
          <a:solidFill>
            <a:schemeClr val="bg2">
              <a:lumMod val="9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IN" sz="2800" b="1" dirty="0" smtClean="0">
                <a:solidFill>
                  <a:srgbClr val="002060"/>
                </a:solidFill>
                <a:latin typeface="NikoshBAN" panose="02000000000000000000" pitchFamily="2" charset="0"/>
                <a:cs typeface="NikoshBAN" panose="02000000000000000000" pitchFamily="2" charset="0"/>
              </a:rPr>
              <a:t>বাংলাদেশের রাঙ্গামাটি, বান্দরবান ও খাগড়াছড়ি জেলায় বসবাসকারী প্রধান ক্ষুদ্র নৃগোষ্ঠী হল চাকমা।  </a:t>
            </a:r>
            <a:r>
              <a:rPr lang="en-US" sz="2800" b="1" dirty="0" err="1" smtClean="0">
                <a:solidFill>
                  <a:srgbClr val="002060"/>
                </a:solidFill>
                <a:latin typeface="NikoshBAN" panose="02000000000000000000" pitchFamily="2" charset="0"/>
                <a:cs typeface="NikoshBAN" panose="02000000000000000000" pitchFamily="2" charset="0"/>
              </a:rPr>
              <a:t>বাংলাদেশের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বাইরে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ভারতের</a:t>
            </a:r>
            <a:r>
              <a:rPr lang="en-US" sz="2800" b="1" dirty="0" smtClean="0">
                <a:solidFill>
                  <a:srgbClr val="002060"/>
                </a:solidFill>
                <a:latin typeface="NikoshBAN" panose="02000000000000000000" pitchFamily="2" charset="0"/>
                <a:cs typeface="NikoshBAN" panose="02000000000000000000" pitchFamily="2" charset="0"/>
              </a:rPr>
              <a:t> </a:t>
            </a:r>
            <a:r>
              <a:rPr lang="bn-IN" sz="2800" b="1" dirty="0" smtClean="0">
                <a:solidFill>
                  <a:srgbClr val="002060"/>
                </a:solidFill>
                <a:latin typeface="NikoshBAN" panose="02000000000000000000" pitchFamily="2" charset="0"/>
                <a:cs typeface="NikoshBAN" panose="02000000000000000000" pitchFamily="2" charset="0"/>
              </a:rPr>
              <a:t>ত্রিপুরা, মিজোরাম ও অরুণাচলে চাকমারা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বাস</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করে</a:t>
            </a:r>
            <a:r>
              <a:rPr lang="en-US" sz="2800" b="1" dirty="0" smtClean="0">
                <a:solidFill>
                  <a:srgbClr val="002060"/>
                </a:solidFill>
                <a:latin typeface="NikoshBAN" panose="02000000000000000000" pitchFamily="2" charset="0"/>
                <a:cs typeface="NikoshBAN" panose="02000000000000000000" pitchFamily="2" charset="0"/>
              </a:rPr>
              <a:t>।</a:t>
            </a:r>
            <a:endParaRPr lang="en-US" sz="2800" b="1" dirty="0">
              <a:solidFill>
                <a:srgbClr val="00206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65" y="809313"/>
            <a:ext cx="4382654" cy="5555673"/>
          </a:xfrm>
          <a:prstGeom prst="rect">
            <a:avLst/>
          </a:prstGeom>
        </p:spPr>
      </p:pic>
    </p:spTree>
    <p:extLst>
      <p:ext uri="{BB962C8B-B14F-4D97-AF65-F5344CB8AC3E}">
        <p14:creationId xmlns:p14="http://schemas.microsoft.com/office/powerpoint/2010/main" val="15749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800" y="1025236"/>
            <a:ext cx="8686800" cy="49737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484" y="1165795"/>
            <a:ext cx="5143500" cy="26765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9379" y="1165795"/>
            <a:ext cx="2849490" cy="4445296"/>
          </a:xfrm>
          <a:prstGeom prst="rect">
            <a:avLst/>
          </a:prstGeom>
        </p:spPr>
      </p:pic>
      <p:sp>
        <p:nvSpPr>
          <p:cNvPr id="7" name="TextBox 6"/>
          <p:cNvSpPr txBox="1"/>
          <p:nvPr/>
        </p:nvSpPr>
        <p:spPr>
          <a:xfrm>
            <a:off x="6050051" y="4228171"/>
            <a:ext cx="3939076"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2800" dirty="0" smtClean="0">
                <a:latin typeface="NikoshBAN" panose="02000000000000000000" pitchFamily="2" charset="0"/>
                <a:cs typeface="NikoshBAN" panose="02000000000000000000" pitchFamily="2" charset="0"/>
              </a:rPr>
              <a:t>চাকমাদের মূখমন্ডল গোলাকার, নাক চেপ্টা, চুল সোজা ও কালো, গায়ের রং ঈষৎ হলদেটে।</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0675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grpSp>
        <p:nvGrpSpPr>
          <p:cNvPr id="9" name="Group 8"/>
          <p:cNvGrpSpPr/>
          <p:nvPr/>
        </p:nvGrpSpPr>
        <p:grpSpPr>
          <a:xfrm>
            <a:off x="3678196" y="1974249"/>
            <a:ext cx="5110018" cy="3766523"/>
            <a:chOff x="3747655" y="1837643"/>
            <a:chExt cx="5110018" cy="3766523"/>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655" y="1837643"/>
              <a:ext cx="5110018" cy="30580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style>
            <a:lnRef idx="1">
              <a:schemeClr val="accent2"/>
            </a:lnRef>
            <a:fillRef idx="2">
              <a:schemeClr val="accent2"/>
            </a:fillRef>
            <a:effectRef idx="1">
              <a:schemeClr val="accent2"/>
            </a:effectRef>
            <a:fontRef idx="minor">
              <a:schemeClr val="dk1"/>
            </a:fontRef>
          </p:style>
        </p:pic>
        <p:sp>
          <p:nvSpPr>
            <p:cNvPr id="8" name="TextBox 7"/>
            <p:cNvSpPr txBox="1"/>
            <p:nvPr/>
          </p:nvSpPr>
          <p:spPr>
            <a:xfrm>
              <a:off x="4113645" y="5142501"/>
              <a:ext cx="4378037"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400" dirty="0" smtClean="0">
                  <a:solidFill>
                    <a:srgbClr val="002060"/>
                  </a:solidFill>
                </a:rPr>
                <a:t>চাকমা সমাজে মূল অংশ পরিবার</a:t>
              </a:r>
              <a:endParaRPr lang="en-US" sz="2400" dirty="0">
                <a:solidFill>
                  <a:srgbClr val="002060"/>
                </a:solidFill>
              </a:endParaRPr>
            </a:p>
          </p:txBody>
        </p:sp>
      </p:grpSp>
      <p:sp>
        <p:nvSpPr>
          <p:cNvPr id="5" name="Rectangle 4"/>
          <p:cNvSpPr/>
          <p:nvPr/>
        </p:nvSpPr>
        <p:spPr>
          <a:xfrm>
            <a:off x="3303780" y="438237"/>
            <a:ext cx="5997765"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bn-IN" sz="2800" dirty="0">
                <a:latin typeface="NikoshBAN" panose="02000000000000000000" pitchFamily="2" charset="0"/>
                <a:cs typeface="NikoshBAN" panose="02000000000000000000" pitchFamily="2" charset="0"/>
              </a:rPr>
              <a:t>বাংলাদেশে বসবাসকারী গারো নৃগোষ্ঠীর </a:t>
            </a:r>
            <a:r>
              <a:rPr lang="bn-IN" sz="2800" dirty="0" smtClean="0">
                <a:latin typeface="NikoshBAN" panose="02000000000000000000" pitchFamily="2" charset="0"/>
                <a:cs typeface="NikoshBAN" panose="02000000000000000000" pitchFamily="2" charset="0"/>
              </a:rPr>
              <a:t>জীবনধারা : ‘</a:t>
            </a:r>
            <a:r>
              <a:rPr lang="bn-IN" sz="2800" dirty="0">
                <a:latin typeface="NikoshBAN" panose="02000000000000000000" pitchFamily="2" charset="0"/>
                <a:cs typeface="NikoshBAN" panose="02000000000000000000" pitchFamily="2" charset="0"/>
              </a:rPr>
              <a:t>সামাজিক জীবন’</a:t>
            </a:r>
            <a:endParaRPr lang="en-US" sz="2800" dirty="0">
              <a:latin typeface="NikoshBAN" panose="02000000000000000000" pitchFamily="2" charset="0"/>
              <a:cs typeface="NikoshBAN" panose="02000000000000000000" pitchFamily="2" charset="0"/>
            </a:endParaRPr>
          </a:p>
        </p:txBody>
      </p:sp>
      <p:grpSp>
        <p:nvGrpSpPr>
          <p:cNvPr id="19" name="Group 18"/>
          <p:cNvGrpSpPr/>
          <p:nvPr/>
        </p:nvGrpSpPr>
        <p:grpSpPr>
          <a:xfrm>
            <a:off x="2284844" y="1613340"/>
            <a:ext cx="8035636" cy="4642634"/>
            <a:chOff x="2154381" y="1631649"/>
            <a:chExt cx="8035636" cy="4642634"/>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703" y="1631649"/>
              <a:ext cx="6048993" cy="33874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1" name="TextBox 20"/>
            <p:cNvSpPr txBox="1"/>
            <p:nvPr/>
          </p:nvSpPr>
          <p:spPr>
            <a:xfrm>
              <a:off x="2154381" y="5073954"/>
              <a:ext cx="8035636"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bn-IN" sz="2400" dirty="0" smtClean="0">
                  <a:solidFill>
                    <a:schemeClr val="tx1"/>
                  </a:solidFill>
                </a:rPr>
                <a:t>কয়েকটি চাকমা পরিবার নিয়ে গঠিত হয় “আদাম” বা “পাড়া”। পাড়ার প্রধানকে বলা হয় কার্বারি। কয়েকটি পাড়া নিয়ে গঠিত হয় মৌজা। মৌজার প্রধানকে বলা হয় হেডম্যান। </a:t>
              </a:r>
              <a:endParaRPr lang="en-US" sz="2400" dirty="0">
                <a:solidFill>
                  <a:schemeClr val="tx1"/>
                </a:solidFill>
              </a:endParaRPr>
            </a:p>
          </p:txBody>
        </p:sp>
      </p:grpSp>
      <p:grpSp>
        <p:nvGrpSpPr>
          <p:cNvPr id="10" name="Group 9"/>
          <p:cNvGrpSpPr/>
          <p:nvPr/>
        </p:nvGrpSpPr>
        <p:grpSpPr>
          <a:xfrm>
            <a:off x="2284844" y="1613340"/>
            <a:ext cx="8035636" cy="4973781"/>
            <a:chOff x="2154381" y="1690181"/>
            <a:chExt cx="8035636" cy="4973781"/>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7703" y="1690181"/>
              <a:ext cx="6048993" cy="32763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ounded Rectangle 5"/>
            <p:cNvSpPr/>
            <p:nvPr/>
          </p:nvSpPr>
          <p:spPr>
            <a:xfrm>
              <a:off x="2154381" y="4966510"/>
              <a:ext cx="8035636" cy="16974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কয়েকটি মৌজা মিলে চাকমা সার্কেল গঠিত হয় এবং এর প্রধান হলেন চাকমা রাজা। চাকমা সমাজে রাজার পদটি বংশানুক্রমিক। চাকমা সমাজ পিতৃতান্ত্রিক। চাকমা পরিবারে পিতাই প্রধান। তারপরে মা ও জ্যেষ্ঠপুত্রের স্থান।</a:t>
              </a:r>
              <a:endParaRPr lang="en-US" sz="28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403540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828799" y="1094508"/>
            <a:ext cx="8686800" cy="4973781"/>
          </a:xfrm>
          <a:prstGeom prst="rect">
            <a:avLst/>
          </a:prstGeom>
        </p:spPr>
      </p:pic>
      <p:sp>
        <p:nvSpPr>
          <p:cNvPr id="4" name="TextBox 3"/>
          <p:cNvSpPr txBox="1"/>
          <p:nvPr/>
        </p:nvSpPr>
        <p:spPr>
          <a:xfrm>
            <a:off x="2405313" y="1334318"/>
            <a:ext cx="2031060" cy="707886"/>
          </a:xfrm>
          <a:prstGeom prst="rect">
            <a:avLst/>
          </a:prstGeom>
          <a:solidFill>
            <a:schemeClr val="accent2">
              <a:lumMod val="50000"/>
            </a:schemeClr>
          </a:solidFill>
        </p:spPr>
        <p:style>
          <a:lnRef idx="1">
            <a:schemeClr val="accent6"/>
          </a:lnRef>
          <a:fillRef idx="3">
            <a:schemeClr val="accent6"/>
          </a:fillRef>
          <a:effectRef idx="2">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0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একক কাজ</a:t>
            </a:r>
            <a:endParaRPr lang="en-US" sz="40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8540399" y="1353228"/>
            <a:ext cx="1730415"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smtClean="0">
                <a:ln w="11430"/>
                <a:effectLst>
                  <a:outerShdw blurRad="50800" dist="39000" dir="5460000" algn="tl">
                    <a:srgbClr val="000000">
                      <a:alpha val="38000"/>
                    </a:srgbClr>
                  </a:outerShdw>
                </a:effectLst>
                <a:latin typeface="NikoshBAN" pitchFamily="2" charset="0"/>
                <a:cs typeface="NikoshBAN" pitchFamily="2" charset="0"/>
              </a:rPr>
              <a:t>সময় – ৭ মিঃ</a:t>
            </a:r>
            <a:endParaRPr lang="en-US" sz="2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3306128" y="2325764"/>
            <a:ext cx="6099478" cy="1077218"/>
          </a:xfrm>
          <a:prstGeom prst="rect">
            <a:avLst/>
          </a:prstGeom>
          <a:solidFill>
            <a:srgbClr val="00FFFF"/>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১। বাংলাদেশের কোন কোন জেলায় চাকমাদের</a:t>
            </a:r>
          </a:p>
          <a:p>
            <a:r>
              <a:rPr lang="bn-IN" sz="32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বেশী দেখতে পাওয়া যায়</a:t>
            </a:r>
            <a:r>
              <a:rPr lang="bn-IN" sz="28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a:t>
            </a:r>
            <a:endParaRPr lang="en-US" sz="28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TextBox 6"/>
          <p:cNvSpPr txBox="1"/>
          <p:nvPr/>
        </p:nvSpPr>
        <p:spPr>
          <a:xfrm>
            <a:off x="3306128" y="3476093"/>
            <a:ext cx="6099478"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২। </a:t>
            </a:r>
            <a:r>
              <a:rPr lang="bn-IN" sz="32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NikoshBAN" pitchFamily="2" charset="0"/>
                <a:cs typeface="NikoshBAN" pitchFamily="2" charset="0"/>
              </a:rPr>
              <a:t>পাড়ার প্রধানকে কি বলা হয়?</a:t>
            </a:r>
            <a:endParaRPr lang="en-US" sz="2800" b="1" spc="50" dirty="0">
              <a:ln w="11430"/>
              <a:solidFill>
                <a:schemeClr val="tx1">
                  <a:lumMod val="95000"/>
                  <a:lumOff val="5000"/>
                </a:schemeClr>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8" name="TextBox 7"/>
          <p:cNvSpPr txBox="1"/>
          <p:nvPr/>
        </p:nvSpPr>
        <p:spPr>
          <a:xfrm>
            <a:off x="3306128" y="4147466"/>
            <a:ext cx="609947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৩। </a:t>
            </a:r>
            <a:r>
              <a:rPr lang="bn-IN" sz="3200" b="1" spc="50" dirty="0" smtClean="0">
                <a:ln w="11430"/>
                <a:solidFill>
                  <a:schemeClr val="accent2">
                    <a:lumMod val="50000"/>
                  </a:schemeClr>
                </a:solidFill>
                <a:effectLst>
                  <a:outerShdw blurRad="76200" dist="50800" dir="5400000" algn="tl" rotWithShape="0">
                    <a:srgbClr val="000000">
                      <a:alpha val="65000"/>
                    </a:srgbClr>
                  </a:outerShdw>
                </a:effectLst>
                <a:latin typeface="NikoshBAN" pitchFamily="2" charset="0"/>
                <a:cs typeface="NikoshBAN" pitchFamily="2" charset="0"/>
              </a:rPr>
              <a:t>মৌজার প্রধানকে কি বলা হয়</a:t>
            </a:r>
            <a:r>
              <a:rPr lang="bn-IN" sz="28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a:t>
            </a:r>
            <a:endParaRPr lang="en-US" sz="28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829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7"/>
                                        </p:tgtEl>
                                        <p:attrNameLst>
                                          <p:attrName>ppt_y</p:attrName>
                                        </p:attrNameLst>
                                      </p:cBhvr>
                                      <p:tavLst>
                                        <p:tav tm="0">
                                          <p:val>
                                            <p:strVal val="#ppt_y"/>
                                          </p:val>
                                        </p:tav>
                                        <p:tav tm="100000">
                                          <p:val>
                                            <p:strVal val="#ppt_y"/>
                                          </p:val>
                                        </p:tav>
                                      </p:tavLst>
                                    </p:anim>
                                    <p:anim calcmode="lin" valueType="num">
                                      <p:cBhvr>
                                        <p:cTn id="4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8"/>
                                        </p:tgtEl>
                                        <p:attrNameLst>
                                          <p:attrName>ppt_y</p:attrName>
                                        </p:attrNameLst>
                                      </p:cBhvr>
                                      <p:tavLst>
                                        <p:tav tm="0">
                                          <p:val>
                                            <p:strVal val="#ppt_y"/>
                                          </p:val>
                                        </p:tav>
                                        <p:tav tm="100000">
                                          <p:val>
                                            <p:strVal val="#ppt_y"/>
                                          </p:val>
                                        </p:tav>
                                      </p:tavLst>
                                    </p:anim>
                                    <p:anim calcmode="lin" valueType="num">
                                      <p:cBhvr>
                                        <p:cTn id="5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490</Words>
  <Application>Microsoft Office PowerPoint</Application>
  <PresentationFormat>Widescreen</PresentationFormat>
  <Paragraphs>57</Paragraphs>
  <Slides>19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NikoshBAN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Knight Sani</dc:creator>
  <cp:lastModifiedBy>Asif Knight Sani</cp:lastModifiedBy>
  <cp:revision>120</cp:revision>
  <dcterms:created xsi:type="dcterms:W3CDTF">2019-10-06T14:27:24Z</dcterms:created>
  <dcterms:modified xsi:type="dcterms:W3CDTF">2019-11-17T16:06:00Z</dcterms:modified>
</cp:coreProperties>
</file>