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852"/>
    <a:srgbClr val="02AE06"/>
    <a:srgbClr val="CA062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420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834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66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276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849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634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227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806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516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872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970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86713">
              <a:srgbClr val="002060"/>
            </a:gs>
            <a:gs pos="58417">
              <a:srgbClr val="7030A0"/>
            </a:gs>
            <a:gs pos="24000">
              <a:srgbClr val="FF0000"/>
            </a:gs>
            <a:gs pos="74350">
              <a:srgbClr val="00B0F0"/>
            </a:gs>
            <a:gs pos="46000">
              <a:srgbClr val="FFC000"/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6A6A-2184-4ADF-832A-0224EB243826}" type="datetimeFigureOut">
              <a:rPr lang="en-MY" smtClean="0"/>
              <a:t>18/11/2019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65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4495800" y="311106"/>
            <a:ext cx="4495800" cy="5921112"/>
            <a:chOff x="2484492" y="259080"/>
            <a:chExt cx="4495800" cy="5921112"/>
          </a:xfrm>
          <a:solidFill>
            <a:srgbClr val="C00000"/>
          </a:solidFill>
        </p:grpSpPr>
        <p:sp>
          <p:nvSpPr>
            <p:cNvPr id="29" name="Freeform 28"/>
            <p:cNvSpPr/>
            <p:nvPr/>
          </p:nvSpPr>
          <p:spPr>
            <a:xfrm>
              <a:off x="4161264" y="259080"/>
              <a:ext cx="1142256" cy="1219200"/>
            </a:xfrm>
            <a:custGeom>
              <a:avLst/>
              <a:gdLst>
                <a:gd name="connsiteX0" fmla="*/ 563136 w 1142256"/>
                <a:gd name="connsiteY0" fmla="*/ 0 h 1219200"/>
                <a:gd name="connsiteX1" fmla="*/ 1142256 w 1142256"/>
                <a:gd name="connsiteY1" fmla="*/ 609600 h 1219200"/>
                <a:gd name="connsiteX2" fmla="*/ 563136 w 1142256"/>
                <a:gd name="connsiteY2" fmla="*/ 1219200 h 1219200"/>
                <a:gd name="connsiteX3" fmla="*/ 29526 w 1142256"/>
                <a:gd name="connsiteY3" fmla="*/ 846884 h 1219200"/>
                <a:gd name="connsiteX4" fmla="*/ 0 w 1142256"/>
                <a:gd name="connsiteY4" fmla="*/ 746760 h 1219200"/>
                <a:gd name="connsiteX5" fmla="*/ 302512 w 1142256"/>
                <a:gd name="connsiteY5" fmla="*/ 746760 h 1219200"/>
                <a:gd name="connsiteX6" fmla="*/ 323028 w 1142256"/>
                <a:gd name="connsiteY6" fmla="*/ 788537 h 1219200"/>
                <a:gd name="connsiteX7" fmla="*/ 563136 w 1142256"/>
                <a:gd name="connsiteY7" fmla="*/ 929640 h 1219200"/>
                <a:gd name="connsiteX8" fmla="*/ 852696 w 1142256"/>
                <a:gd name="connsiteY8" fmla="*/ 609600 h 1219200"/>
                <a:gd name="connsiteX9" fmla="*/ 563136 w 1142256"/>
                <a:gd name="connsiteY9" fmla="*/ 289560 h 1219200"/>
                <a:gd name="connsiteX10" fmla="*/ 358386 w 1142256"/>
                <a:gd name="connsiteY10" fmla="*/ 383298 h 1219200"/>
                <a:gd name="connsiteX11" fmla="*/ 325971 w 1142256"/>
                <a:gd name="connsiteY11" fmla="*/ 426720 h 1219200"/>
                <a:gd name="connsiteX12" fmla="*/ 13483 w 1142256"/>
                <a:gd name="connsiteY12" fmla="*/ 426720 h 1219200"/>
                <a:gd name="connsiteX13" fmla="*/ 29526 w 1142256"/>
                <a:gd name="connsiteY13" fmla="*/ 372316 h 1219200"/>
                <a:gd name="connsiteX14" fmla="*/ 563136 w 1142256"/>
                <a:gd name="connsiteY14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256" h="1219200">
                  <a:moveTo>
                    <a:pt x="563136" y="0"/>
                  </a:moveTo>
                  <a:cubicBezTo>
                    <a:pt x="882975" y="0"/>
                    <a:pt x="1142256" y="272927"/>
                    <a:pt x="1142256" y="609600"/>
                  </a:cubicBezTo>
                  <a:cubicBezTo>
                    <a:pt x="1142256" y="946273"/>
                    <a:pt x="882975" y="1219200"/>
                    <a:pt x="563136" y="1219200"/>
                  </a:cubicBezTo>
                  <a:cubicBezTo>
                    <a:pt x="323257" y="1219200"/>
                    <a:pt x="117441" y="1065679"/>
                    <a:pt x="29526" y="846884"/>
                  </a:cubicBezTo>
                  <a:lnTo>
                    <a:pt x="0" y="746760"/>
                  </a:lnTo>
                  <a:lnTo>
                    <a:pt x="302512" y="746760"/>
                  </a:lnTo>
                  <a:lnTo>
                    <a:pt x="323028" y="788537"/>
                  </a:lnTo>
                  <a:cubicBezTo>
                    <a:pt x="375064" y="873669"/>
                    <a:pt x="463186" y="929640"/>
                    <a:pt x="563136" y="929640"/>
                  </a:cubicBezTo>
                  <a:cubicBezTo>
                    <a:pt x="723056" y="929640"/>
                    <a:pt x="852696" y="786353"/>
                    <a:pt x="852696" y="609600"/>
                  </a:cubicBezTo>
                  <a:cubicBezTo>
                    <a:pt x="852696" y="432847"/>
                    <a:pt x="723056" y="289560"/>
                    <a:pt x="563136" y="289560"/>
                  </a:cubicBezTo>
                  <a:cubicBezTo>
                    <a:pt x="483176" y="289560"/>
                    <a:pt x="410786" y="325382"/>
                    <a:pt x="358386" y="383298"/>
                  </a:cubicBezTo>
                  <a:lnTo>
                    <a:pt x="325971" y="426720"/>
                  </a:lnTo>
                  <a:lnTo>
                    <a:pt x="13483" y="426720"/>
                  </a:lnTo>
                  <a:lnTo>
                    <a:pt x="29526" y="372316"/>
                  </a:lnTo>
                  <a:cubicBezTo>
                    <a:pt x="117441" y="153522"/>
                    <a:pt x="323257" y="0"/>
                    <a:pt x="563136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579992" y="1478280"/>
              <a:ext cx="304800" cy="304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1" name="Oval 30"/>
            <p:cNvSpPr/>
            <p:nvPr/>
          </p:nvSpPr>
          <p:spPr>
            <a:xfrm>
              <a:off x="4412352" y="1783080"/>
              <a:ext cx="640080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2" name="Oval 31"/>
            <p:cNvSpPr/>
            <p:nvPr/>
          </p:nvSpPr>
          <p:spPr>
            <a:xfrm>
              <a:off x="4286436" y="2423160"/>
              <a:ext cx="891912" cy="8919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3" name="Diamond 32"/>
            <p:cNvSpPr/>
            <p:nvPr/>
          </p:nvSpPr>
          <p:spPr>
            <a:xfrm>
              <a:off x="2484492" y="3315072"/>
              <a:ext cx="4495800" cy="2865120"/>
            </a:xfrm>
            <a:prstGeom prst="diamon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MY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579992" y="3467472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1981200" y="716280"/>
            <a:ext cx="9616440" cy="3505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062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1.05938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3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520" y="51816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2120" y="2514600"/>
                <a:ext cx="955548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 log[H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5=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log[H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log[H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5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0.00001 = 10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ৎ,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দ্রবনটিতে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MY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0" y="2514600"/>
                <a:ext cx="9555480" cy="1384995"/>
              </a:xfrm>
              <a:prstGeom prst="rect">
                <a:avLst/>
              </a:prstGeom>
              <a:blipFill>
                <a:blip r:embed="rId2"/>
                <a:stretch>
                  <a:fillRect l="-1340" t="-6167" r="-1468" b="-11894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86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25056"/>
            <a:ext cx="11452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বাফার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অপরিবর্তিত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মানের উপর ভিক্তি করে বাফার দ্রবণকে দুই ভাগে ভাগ করা যায় । (১) অম্লীয় বাফার দ্রবণ (২) ক্ষারীয় বাফার দ্রবণ 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290" y="2241352"/>
            <a:ext cx="1130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বাফার ক্রিয়াঃ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বাফার দ্রবণে বাইরে থেকে অল্প পরিমান দূর্বল এসিড বা দূর্বল ক্ষার যোগ করার ফলে দ্রবনের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মানের যে পরিবর্তন হওয়ার কথা, সে পরিবর্তনকে বাধা দেওয়ার ক্ষমতাকে ঐ দ্রবণের বাফার ক্রিয়া বলে ? 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290" y="3612892"/>
            <a:ext cx="1130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বাফার দ্রবণ প্রস্তুতিঃ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দূর্বল এসিডের দ্রবণের সাথে উক্ত দূর্বল এসিড ও তীব্র ক্ষারের বিক্রিয়ায় উৎপন্ন লবনের দ্রবনকে মিশ্রিত করলে বাফার দ্রবণ তৈরি হয় । যেমন- </a:t>
            </a:r>
            <a:r>
              <a:rPr lang="bn-BD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CH</a:t>
            </a:r>
            <a:r>
              <a:rPr lang="en-US" sz="3200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COOH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CH</a:t>
            </a:r>
            <a:r>
              <a:rPr lang="en-US" sz="3200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COONa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অম্লীয়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অম্লীয় বাফার দ্রবন তখনই সঠিক ভাবে কাজ করবে যখন ঐ বাফার দ্রবনে লবন ও অম্লের ঘনমাত্রার অনুপাত ০.১ থেকে ১০ এর সীমার মধ্যে থাকে 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1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" y="259080"/>
            <a:ext cx="11475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দূর্বল ক্ষার দ্রবণের সাথে উক্ত দূর্বল ক্ষার ও তীব্র এসিডের বিক্রিয়ায় উৎপন্ন লবনের দ্রবনকে মিশ্রিত করলে বাফার দ্রবন তৈরি হয় । যেমন-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M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" y="1828740"/>
                <a:ext cx="1162812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বাফার দ্রবণের ক্রিয়া কৌশলঃ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অম্লীয় বাফার ক্রিয়া ব্যাখ্যার উদ্দেশ্যে ইথানোয়িক এসিড ও সোডিয়াম ইথানয়েট দ্বারা প্রস্তুতকৃত অম্লীয় প্রকৃতির বাফার দ্রবণটিকে ব্যাখ্যা করা যেতে পারে ।</a:t>
                </a:r>
              </a:p>
              <a:p>
                <a:r>
                  <a:rPr lang="bn-BD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CH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COOH(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       </m:t>
                        </m:r>
                      </m:e>
                    </m:groupCh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CH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COO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-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+ H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+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CH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COONa 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             </m:t>
                        </m:r>
                      </m:e>
                    </m:groupCh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CH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COO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- 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+ Na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+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:endParaRPr lang="bn-BD" sz="3200" dirty="0" smtClean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828740"/>
                <a:ext cx="11628120" cy="2062103"/>
              </a:xfrm>
              <a:prstGeom prst="rect">
                <a:avLst/>
              </a:prstGeom>
              <a:blipFill>
                <a:blip r:embed="rId2"/>
                <a:stretch>
                  <a:fillRect l="-1310" t="-3846" r="-629" b="-7396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840" y="3890843"/>
                <a:ext cx="11734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অল্পমাত্রায়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সংযোগঃ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CH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COOH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দূর্বল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বিধায়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সামান্য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বিয়োজিত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বাফার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সামান্য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+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+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CH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COO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- 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অবিয়োজিত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CH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COOH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COO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-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+ H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+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             </m:t>
                        </m:r>
                      </m:e>
                    </m:groupCh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CH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COOH </a:t>
                </a:r>
                <a:endParaRPr lang="en-MY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  <a:endParaRPr lang="en-US" sz="3200" dirty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3890843"/>
                <a:ext cx="11734800" cy="2554545"/>
              </a:xfrm>
              <a:prstGeom prst="rect">
                <a:avLst/>
              </a:prstGeom>
              <a:blipFill>
                <a:blip r:embed="rId3"/>
                <a:stretch>
                  <a:fillRect l="-1299" t="-4296" b="-7160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6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533400"/>
                <a:ext cx="1139952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অল্প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মাত্রায়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সংযোগঃ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বাফার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সামান্য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মৃদু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তড়িৎবিশ্লেষ্য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সাম্যাবস্থা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গিয়ে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দ্রবনে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বিক্রিয়ারত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ঘাটতি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H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</m:t>
                        </m:r>
                      </m:e>
                    </m:groupChr>
                  </m:oMath>
                </a14:m>
                <a:r>
                  <a:rPr lang="en-MY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en-MY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MY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(l) </a:t>
                </a:r>
              </a:p>
              <a:p>
                <a:r>
                  <a:rPr lang="bn-BD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COOH(</a:t>
                </a:r>
                <a:r>
                  <a:rPr lang="en-US" sz="3200" dirty="0" err="1">
                    <a:latin typeface="Times New Roman" panose="02020603050405020304" pitchFamily="18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       </m:t>
                        </m:r>
                      </m:e>
                    </m:groupCh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CH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COO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-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+ H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+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3400"/>
                <a:ext cx="11399520" cy="3046988"/>
              </a:xfrm>
              <a:prstGeom prst="rect">
                <a:avLst/>
              </a:prstGeom>
              <a:blipFill>
                <a:blip r:embed="rId2"/>
                <a:stretch>
                  <a:fillRect l="-1390" t="-3607" b="-5411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" y="3580388"/>
            <a:ext cx="9906001" cy="30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8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4840" y="640080"/>
                <a:ext cx="1109472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ক্ষারীয়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বাফার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ক্রিয়ার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অ্যামোনিয়াম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হাইড্রাক্সাইড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OH)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অ্যামোনিয়াম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ক্লোরাইড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প্রস্তুতকৃত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ক্ষারীয়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বাফার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দ্রবনটিকে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 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</m:e>
                    </m:groupCh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OH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</m:t>
                        </m:r>
                      </m:e>
                    </m:groupChr>
                  </m:oMath>
                </a14:m>
                <a:r>
                  <a:rPr lang="en-MY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NH</a:t>
                </a:r>
                <a:r>
                  <a:rPr lang="en-MY" sz="2800" baseline="-25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en-MY" sz="28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MY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MY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MY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+ Cl</a:t>
                </a:r>
                <a:r>
                  <a:rPr lang="en-MY" sz="28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MY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MY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MY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endParaRPr lang="en-MY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" y="640080"/>
                <a:ext cx="11094720" cy="1815882"/>
              </a:xfrm>
              <a:prstGeom prst="rect">
                <a:avLst/>
              </a:prstGeom>
              <a:blipFill>
                <a:blip r:embed="rId2"/>
                <a:stretch>
                  <a:fillRect l="-1154" t="-4362" b="-9060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4840" y="2807654"/>
                <a:ext cx="1109472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অল্পমাত্রায়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দূর্বল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বিধায়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বাফার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অবিয়োজিত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OH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</m:t>
                        </m:r>
                      </m:e>
                    </m:groupChr>
                  </m:oMath>
                </a14:m>
                <a:r>
                  <a:rPr lang="en-MY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en-MY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MY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O(l) </a:t>
                </a: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অবিয়োজিত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বিয়োজিত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অপরিবর্তিত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রাখে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MY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" y="2807654"/>
                <a:ext cx="11094720" cy="2677656"/>
              </a:xfrm>
              <a:prstGeom prst="rect">
                <a:avLst/>
              </a:prstGeom>
              <a:blipFill>
                <a:blip r:embed="rId3"/>
                <a:stretch>
                  <a:fillRect l="-1154" t="-3189" b="-5695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62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35280"/>
                <a:ext cx="1141476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অল্পমাত্রায়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সংযোগঃ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বাফার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মৃদু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NH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 </m:t>
                        </m:r>
                      </m:e>
                    </m:groupChr>
                  </m:oMath>
                </a14:m>
                <a:r>
                  <a:rPr lang="en-MY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</a:t>
                </a:r>
                <a:r>
                  <a:rPr lang="en-MY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MY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 (</a:t>
                </a:r>
                <a:r>
                  <a:rPr lang="en-MY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MY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MY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MY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মৃদু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বিধায়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অ-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আয়নিত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অবস্থায়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MY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"/>
                <a:ext cx="11414760" cy="2062103"/>
              </a:xfrm>
              <a:prstGeom prst="rect">
                <a:avLst/>
              </a:prstGeom>
              <a:blipFill>
                <a:blip r:embed="rId2"/>
                <a:stretch>
                  <a:fillRect l="-1389" t="-5325" r="-1229" b="-917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667021" y="2594331"/>
            <a:ext cx="9609993" cy="3654070"/>
            <a:chOff x="1723292" y="2397383"/>
            <a:chExt cx="9609993" cy="3654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827020" y="3207434"/>
                  <a:ext cx="6522720" cy="2028092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</a:t>
                  </a:r>
                  <a:r>
                    <a:rPr lang="bn-BD" sz="32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bn-BD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OH </a:t>
                  </a:r>
                  <a14:m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bn-BD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</m:t>
                          </m:r>
                        </m:e>
                      </m:groupChr>
                    </m:oMath>
                  </a14:m>
                  <a:r>
                    <a:rPr lang="bn-BD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</a:t>
                  </a:r>
                  <a:r>
                    <a:rPr lang="bn-BD" sz="32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bn-BD" sz="32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bn-BD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+ OH</a:t>
                  </a:r>
                  <a:r>
                    <a:rPr lang="bn-BD" sz="32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bn-BD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algn="ctr"/>
                  <a:endPara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bn-BD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</a:t>
                  </a:r>
                  <a:r>
                    <a:rPr lang="bn-BD" sz="32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bn-BD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 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bn-BD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</m:t>
                          </m:r>
                        </m:e>
                      </m:groupChr>
                    </m:oMath>
                  </a14:m>
                  <a:r>
                    <a:rPr lang="bn-BD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NH</a:t>
                  </a:r>
                  <a:r>
                    <a:rPr lang="bn-BD" sz="32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bn-BD" sz="32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bn-BD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+  Cl</a:t>
                  </a:r>
                  <a:r>
                    <a:rPr lang="bn-BD" sz="32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bn-BD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MY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020" y="3207434"/>
                  <a:ext cx="6522720" cy="20280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M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927274" y="2397383"/>
              <a:ext cx="2461846" cy="556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bn-BD" sz="2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bn-BD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আয়নের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MY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349740" y="2397383"/>
              <a:ext cx="1983545" cy="556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bn-BD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bn-BD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অবিয়োজিত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MY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Elbow Connector 6"/>
            <p:cNvCxnSpPr/>
            <p:nvPr/>
          </p:nvCxnSpPr>
          <p:spPr>
            <a:xfrm rot="5400000" flipH="1" flipV="1">
              <a:off x="8564298" y="3111309"/>
              <a:ext cx="1333494" cy="462474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>
              <a:off x="4445391" y="2675799"/>
              <a:ext cx="4554417" cy="1333494"/>
            </a:xfrm>
            <a:prstGeom prst="bentConnector3">
              <a:avLst>
                <a:gd name="adj1" fmla="val 80579"/>
              </a:avLst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723292" y="5488745"/>
              <a:ext cx="2869809" cy="5627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  <a:r>
                <a:rPr lang="bn-BD" sz="2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bn-BD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আয়নের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MY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806375" y="5488745"/>
              <a:ext cx="2526910" cy="5627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bn-BD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bn-BD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OH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অ-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আয়নিত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MY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/>
            <p:cNvCxnSpPr>
              <a:stCxn id="37" idx="3"/>
            </p:cNvCxnSpPr>
            <p:nvPr/>
          </p:nvCxnSpPr>
          <p:spPr>
            <a:xfrm flipV="1">
              <a:off x="4593101" y="4540928"/>
              <a:ext cx="3158197" cy="1229171"/>
            </a:xfrm>
            <a:prstGeom prst="bentConnector3">
              <a:avLst>
                <a:gd name="adj1" fmla="val 6781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16200000" flipH="1">
              <a:off x="7640952" y="4643943"/>
              <a:ext cx="1229169" cy="101726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870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268" y="492369"/>
            <a:ext cx="6963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462" y="2222695"/>
            <a:ext cx="9270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815" y="155917"/>
            <a:ext cx="641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4785" y="863803"/>
                <a:ext cx="11305735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রক্তের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বাফার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ক্রিয়াঃ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ফসফেট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(PO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বাইকার্বনেট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(HCO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প্রোটিন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বাফার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ক্রিয়ায়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নেয়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আমাদের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জাতিয়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জাতিয়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শোষিত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শোষিত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কৌশল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অনুসারে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প্রশমিত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HCO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</m:t>
                        </m:r>
                      </m:e>
                    </m:groupChr>
                  </m:oMath>
                </a14:m>
                <a:r>
                  <a:rPr lang="en-MY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MY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MY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MY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MY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MY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কার্বলিক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বিয়োজিত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MY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MY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MY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MY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MY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MY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bn-B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bn-B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   </m:t>
                        </m:r>
                      </m:e>
                    </m:groupChr>
                  </m:oMath>
                </a14:m>
                <a:r>
                  <a:rPr lang="bn-BD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O + CO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CO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ফুসফুসের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প্রশ্বাসের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নির্গত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ক্রিয়া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ক্ষারীয়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শোষিত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শোষিত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MY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MY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MY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MY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MY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MY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MY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MY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HCO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MY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MY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MY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MY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MY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bn-B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bn-B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   </m:t>
                        </m:r>
                      </m:e>
                    </m:groupChr>
                  </m:oMath>
                </a14:m>
                <a:r>
                  <a:rPr lang="bn-BD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H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O +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HCO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অতিরিক্ত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শোষিত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প্রক্রিয়ায়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গিয়ে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5" y="863803"/>
                <a:ext cx="11305735" cy="5693866"/>
              </a:xfrm>
              <a:prstGeom prst="rect">
                <a:avLst/>
              </a:prstGeom>
              <a:blipFill>
                <a:blip r:embed="rId2"/>
                <a:stretch>
                  <a:fillRect l="-1132" t="-1499" b="-2248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89960"/>
            <a:ext cx="5364480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3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57912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880" y="1600200"/>
            <a:ext cx="935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মান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কত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6880" y="2205781"/>
            <a:ext cx="931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মান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7.4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98519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মানুষের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লালার</a:t>
            </a:r>
            <a:r>
              <a:rPr lang="en-US" sz="3200" dirty="0" smtClean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মান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কত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8320" y="3749040"/>
            <a:ext cx="847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/>
              <a:t> </a:t>
            </a:r>
            <a:r>
              <a:rPr lang="en-US" sz="3200" dirty="0" err="1"/>
              <a:t>মানুষের</a:t>
            </a:r>
            <a:r>
              <a:rPr lang="en-US" sz="3200" dirty="0"/>
              <a:t> </a:t>
            </a:r>
            <a:r>
              <a:rPr lang="en-US" sz="3200" dirty="0" err="1"/>
              <a:t>লালার</a:t>
            </a:r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মান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থেকে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7.9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6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" y="182880"/>
            <a:ext cx="7391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0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20040"/>
            <a:ext cx="5593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" y="1813560"/>
            <a:ext cx="6598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দৌলতপুর ডিগ্রী কলেজ</a:t>
            </a:r>
            <a:b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বেলকুচি,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মোবাইল-০১৭১৮৭৫৭০৬১</a:t>
            </a:r>
            <a:b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G-mail: zakir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2kk17@gmail.com</a:t>
            </a:r>
            <a:endParaRPr lang="en-MY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118324"/>
            <a:ext cx="364998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8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480" y="594360"/>
            <a:ext cx="5516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পাঠ-পরিচিতি</a:t>
            </a:r>
            <a:endParaRPr lang="en-MY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301240" y="2301240"/>
            <a:ext cx="65227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ctr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109728"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MY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রাসায়নিক পরিবর্তন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MY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" indent="0" algn="ctr"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৪০ মিনিট   </a:t>
            </a:r>
          </a:p>
          <a:p>
            <a:pPr marL="109728" indent="0" algn="ctr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তারিখঃ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6214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60" y="716280"/>
            <a:ext cx="557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চ্ছে?</a:t>
            </a:r>
            <a:endParaRPr lang="en-MY" sz="48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844040"/>
            <a:ext cx="947928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7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040" y="6096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MY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2987040" y="2527102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বাফার দ্রবন </a:t>
            </a:r>
          </a:p>
          <a:p>
            <a:pPr algn="ctr"/>
            <a:r>
              <a:rPr lang="bn-BD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(Buffer Solution) </a:t>
            </a:r>
            <a:endParaRPr lang="en-MY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4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120" y="533400"/>
            <a:ext cx="5471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1661160" y="2225040"/>
            <a:ext cx="90373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bn-BD" sz="3200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P</a:t>
            </a:r>
            <a:r>
              <a:rPr lang="bn-BD" sz="3200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</a:t>
            </a:r>
            <a:r>
              <a:rPr lang="bn-BD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P</a:t>
            </a:r>
            <a:r>
              <a:rPr lang="bn-BD" sz="3200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বাফার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4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" y="365760"/>
            <a:ext cx="11384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P</a:t>
            </a:r>
            <a:r>
              <a:rPr lang="bn-BD" sz="3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</a:t>
            </a:r>
            <a:r>
              <a:rPr lang="bn-BD" sz="32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কিঃ</a:t>
            </a:r>
            <a:r>
              <a:rPr lang="bn-BD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কোনো লঘু দ্রবনের হাইড্রোজেন আয়ন (H</a:t>
            </a:r>
            <a:r>
              <a:rPr lang="bn-BD" sz="3200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+</a:t>
            </a:r>
            <a:r>
              <a:rPr lang="bn-BD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) </a:t>
            </a:r>
            <a:r>
              <a:rPr lang="en-US" sz="32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তথা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হাইড্রোনিয়াম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আয়ন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sz="32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ঘনমাত্রার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মানকে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দ্রবনের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P</a:t>
            </a:r>
            <a:r>
              <a:rPr lang="bn-BD" sz="3200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 </a:t>
            </a:r>
            <a:r>
              <a:rPr lang="bn-BD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= - log</a:t>
            </a:r>
            <a:r>
              <a:rPr lang="en-US" sz="32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</a:t>
            </a:r>
            <a:r>
              <a:rPr lang="en-US" sz="3200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P</a:t>
            </a:r>
            <a:r>
              <a:rPr lang="bn-BD" sz="3200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 </a:t>
            </a:r>
            <a:r>
              <a:rPr lang="bn-BD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= - log</a:t>
            </a:r>
            <a:r>
              <a:rPr lang="en-US" sz="32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</a:t>
            </a:r>
            <a:r>
              <a:rPr lang="en-US" sz="32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MY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040" y="2179260"/>
                <a:ext cx="11247120" cy="430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স্কেলঃ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দ্রবনের অম্লত্ব বা ক্ষারকত্বকে যে স্কেল অনুযায়ী </a:t>
                </a:r>
                <a:r>
                  <a:rPr lang="bn-BD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P</a:t>
                </a:r>
                <a:r>
                  <a:rPr lang="bn-BD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H</a:t>
                </a:r>
                <a:r>
                  <a:rPr lang="bn-BD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স্কেল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সাধারনত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লঘু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1g ionL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=1g ionL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 log1= 0 </a:t>
                </a:r>
              </a:p>
              <a:p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1g ionL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[H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𝑂𝐻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MY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MY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MY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MY" sz="3200" dirty="0" err="1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ionL</a:t>
                </a:r>
                <a:r>
                  <a:rPr lang="en-MY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MY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 log10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-14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 </a:t>
                </a:r>
              </a:p>
              <a:p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MY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লঘু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দ্রবনের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বিস্তৃত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32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MY" sz="32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32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লঘু</a:t>
                </a:r>
                <a:r>
                  <a:rPr lang="en-US" sz="32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32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দ্রবনের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3200" dirty="0" smtClean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[H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]=[OH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]=10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ionL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2179260"/>
                <a:ext cx="11247120" cy="4303807"/>
              </a:xfrm>
              <a:prstGeom prst="rect">
                <a:avLst/>
              </a:prstGeom>
              <a:blipFill>
                <a:blip r:embed="rId2"/>
                <a:stretch>
                  <a:fillRect l="-1409" t="-2550" r="-1247" b="-3824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800" y="441960"/>
                <a:ext cx="9723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দ্রবনের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-log10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</a:t>
                </a:r>
              </a:p>
              <a:p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অম্লীয়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দ্রবনের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bn-BD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  <a:p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ক্ষারীয়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দ্রবনের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bn-BD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bn-BD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1960"/>
                <a:ext cx="9723120" cy="1569660"/>
              </a:xfrm>
              <a:prstGeom prst="rect">
                <a:avLst/>
              </a:prstGeom>
              <a:blipFill>
                <a:blip r:embed="rId2"/>
                <a:stretch>
                  <a:fillRect l="-1567" t="-7004" b="-1206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85033"/>
              </p:ext>
            </p:extLst>
          </p:nvPr>
        </p:nvGraphicFramePr>
        <p:xfrm>
          <a:off x="1564640" y="3245049"/>
          <a:ext cx="8356600" cy="130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13892658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6483569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0558116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2019214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9984112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1369320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87882962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17255258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48634969"/>
                    </a:ext>
                  </a:extLst>
                </a:gridCol>
                <a:gridCol w="682901">
                  <a:extLst>
                    <a:ext uri="{9D8B030D-6E8A-4147-A177-3AD203B41FA5}">
                      <a16:colId xmlns:a16="http://schemas.microsoft.com/office/drawing/2014/main" val="2279954175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40257295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2119060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2964573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646428875"/>
                    </a:ext>
                  </a:extLst>
                </a:gridCol>
              </a:tblGrid>
              <a:tr h="1307254"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A0622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AE06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615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88840" y="4916400"/>
            <a:ext cx="158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1460" y="4565908"/>
            <a:ext cx="0" cy="3385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18680" y="4807493"/>
            <a:ext cx="227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ক্ষারকত্ব বৃদ্ধি পায় </a:t>
            </a:r>
            <a:endParaRPr lang="en-MY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0900" y="4860199"/>
            <a:ext cx="216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অম্লত্ব বৃদ্ধি পায় </a:t>
            </a:r>
            <a:endParaRPr lang="en-MY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69660" y="4735196"/>
            <a:ext cx="3429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17980" y="4735196"/>
            <a:ext cx="31699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75740" y="2697089"/>
            <a:ext cx="280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গ্রাম-আয়ন/লিটার </a:t>
            </a:r>
            <a:endParaRPr lang="en-MY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1720" y="5661670"/>
            <a:ext cx="428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P</a:t>
            </a:r>
            <a:r>
              <a:rPr lang="bn-BD" sz="40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H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স্কেল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।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875564"/>
            <a:ext cx="1117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BD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BD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স্কেল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নিম্নরূপ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MY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2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4680" y="457200"/>
            <a:ext cx="5806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কাজ-১ </a:t>
            </a:r>
            <a:endParaRPr lang="en-MY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2120" y="2026920"/>
            <a:ext cx="896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5.0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ঘনমাত্রা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1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878</Words>
  <Application>Microsoft Office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shamrat</dc:creator>
  <cp:lastModifiedBy>shamrat</cp:lastModifiedBy>
  <cp:revision>60</cp:revision>
  <dcterms:created xsi:type="dcterms:W3CDTF">2019-11-09T12:53:24Z</dcterms:created>
  <dcterms:modified xsi:type="dcterms:W3CDTF">2019-11-18T12:40:32Z</dcterms:modified>
</cp:coreProperties>
</file>