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4" r:id="rId3"/>
    <p:sldId id="259" r:id="rId4"/>
    <p:sldId id="260" r:id="rId5"/>
    <p:sldId id="267" r:id="rId6"/>
    <p:sldId id="271" r:id="rId7"/>
    <p:sldId id="270" r:id="rId8"/>
    <p:sldId id="273" r:id="rId9"/>
    <p:sldId id="274" r:id="rId10"/>
    <p:sldId id="275" r:id="rId11"/>
    <p:sldId id="276" r:id="rId12"/>
    <p:sldId id="277" r:id="rId13"/>
    <p:sldId id="279" r:id="rId14"/>
    <p:sldId id="281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ctrTitle"/>
          </p:nvPr>
        </p:nvSpPr>
        <p:spPr>
          <a:xfrm>
            <a:off x="2286000" y="304800"/>
            <a:ext cx="6172200" cy="18938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সুপ্রিয় ছাত্রছাত্রীদের সবাইকে </a:t>
            </a:r>
          </a:p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সুস্বাগতম ও শুভেচ্ছা। 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19400"/>
            <a:ext cx="6019800" cy="3505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0095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AF6B865-FAB3-43FC-8156-3AED3D065B03}"/>
              </a:ext>
            </a:extLst>
          </p:cNvPr>
          <p:cNvSpPr txBox="1"/>
          <p:nvPr/>
        </p:nvSpPr>
        <p:spPr>
          <a:xfrm>
            <a:off x="304800" y="609600"/>
            <a:ext cx="4774890" cy="646331"/>
          </a:xfrm>
          <a:prstGeom prst="rect">
            <a:avLst/>
          </a:prstGeom>
          <a:gradFill rotWithShape="1">
            <a:gsLst>
              <a:gs pos="0">
                <a:srgbClr val="DA1F28">
                  <a:tint val="62000"/>
                  <a:satMod val="180000"/>
                </a:srgbClr>
              </a:gs>
              <a:gs pos="65000">
                <a:srgbClr val="DA1F28">
                  <a:tint val="32000"/>
                  <a:satMod val="250000"/>
                </a:srgbClr>
              </a:gs>
              <a:gs pos="100000">
                <a:srgbClr val="DA1F28">
                  <a:tint val="23000"/>
                  <a:satMod val="300000"/>
                </a:srgbClr>
              </a:gs>
            </a:gsLst>
            <a:lin ang="16200000" scaled="0"/>
          </a:gradFill>
          <a:ln w="9525" cap="flat" cmpd="sng" algn="ctr">
            <a:solidFill>
              <a:srgbClr val="DA1F28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আমরা এখন </a:t>
            </a:r>
            <a:r>
              <a:rPr kumimoji="0" lang="bn-BD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জোড়ায় কাজ </a:t>
            </a:r>
            <a:r>
              <a:rPr kumimoji="0" lang="bn-IN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করব। 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3" name="Arrow: Right 4">
            <a:extLst>
              <a:ext uri="{FF2B5EF4-FFF2-40B4-BE49-F238E27FC236}">
                <a16:creationId xmlns:a16="http://schemas.microsoft.com/office/drawing/2014/main" xmlns="" id="{76235928-8E1D-45A7-AFB4-047DAB5A8E19}"/>
              </a:ext>
            </a:extLst>
          </p:cNvPr>
          <p:cNvSpPr/>
          <p:nvPr/>
        </p:nvSpPr>
        <p:spPr>
          <a:xfrm>
            <a:off x="5155890" y="838200"/>
            <a:ext cx="940110" cy="352084"/>
          </a:xfrm>
          <a:prstGeom prst="rightArrow">
            <a:avLst/>
          </a:prstGeom>
          <a:solidFill>
            <a:srgbClr val="9FB8CD">
              <a:lumMod val="75000"/>
            </a:srgbClr>
          </a:solidFill>
          <a:ln w="19050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1C956AB-9813-40A0-9064-809EA3D964BB}"/>
              </a:ext>
            </a:extLst>
          </p:cNvPr>
          <p:cNvSpPr txBox="1"/>
          <p:nvPr/>
        </p:nvSpPr>
        <p:spPr>
          <a:xfrm>
            <a:off x="6070131" y="685802"/>
            <a:ext cx="2921470" cy="646331"/>
          </a:xfrm>
          <a:prstGeom prst="rect">
            <a:avLst/>
          </a:prstGeom>
          <a:gradFill rotWithShape="1">
            <a:gsLst>
              <a:gs pos="0">
                <a:srgbClr val="EB641B">
                  <a:tint val="62000"/>
                  <a:satMod val="180000"/>
                </a:srgbClr>
              </a:gs>
              <a:gs pos="65000">
                <a:srgbClr val="EB641B">
                  <a:tint val="32000"/>
                  <a:satMod val="250000"/>
                </a:srgbClr>
              </a:gs>
              <a:gs pos="100000">
                <a:srgbClr val="EB641B">
                  <a:tint val="23000"/>
                  <a:satMod val="300000"/>
                </a:srgbClr>
              </a:gs>
            </a:gsLst>
            <a:lin ang="16200000" scaled="0"/>
          </a:gradFill>
          <a:ln w="9525" cap="flat" cmpd="sng" algn="ctr">
            <a:solidFill>
              <a:srgbClr val="EB641B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মিল কর 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4200" y="21584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ও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2245" y="3453825"/>
            <a:ext cx="508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ও</a:t>
            </a:r>
            <a:r>
              <a:rPr kumimoji="0" lang="bn-I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30866" y="1676400"/>
            <a:ext cx="1155935" cy="3539430"/>
          </a:xfrm>
          <a:prstGeom prst="rect">
            <a:avLst/>
          </a:prstGeom>
          <a:solidFill>
            <a:srgbClr val="2DA2BF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b="1" kern="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৭ </a:t>
            </a:r>
            <a:endParaRPr kumimoji="0" lang="bn-IN" sz="3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n-IN" sz="3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b="1" kern="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৪ </a:t>
            </a:r>
            <a:endParaRPr kumimoji="0" lang="bn-IN" sz="3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n-IN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b="1" kern="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৫ </a:t>
            </a:r>
            <a:endParaRPr kumimoji="0" lang="bn-IN" sz="32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n-IN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৬</a:t>
            </a:r>
            <a:r>
              <a:rPr kumimoji="0" lang="bn-IN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029201" y="2176465"/>
            <a:ext cx="2501665" cy="1633537"/>
          </a:xfrm>
          <a:prstGeom prst="straightConnector1">
            <a:avLst/>
          </a:prstGeom>
          <a:noFill/>
          <a:ln w="9525" cap="flat" cmpd="sng" algn="ctr">
            <a:solidFill>
              <a:srgbClr val="2DA2BF"/>
            </a:solidFill>
            <a:prstDash val="soli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>
          <a:xfrm flipV="1">
            <a:off x="6400801" y="2176464"/>
            <a:ext cx="1130065" cy="1269653"/>
          </a:xfrm>
          <a:prstGeom prst="straightConnector1">
            <a:avLst/>
          </a:prstGeom>
          <a:noFill/>
          <a:ln w="9525" cap="flat" cmpd="sng" algn="ctr">
            <a:solidFill>
              <a:srgbClr val="2DA2BF"/>
            </a:solidFill>
            <a:prstDash val="solid"/>
            <a:tailEnd type="arrow"/>
          </a:ln>
          <a:effectLst/>
        </p:spPr>
      </p:cxnSp>
      <p:pic>
        <p:nvPicPr>
          <p:cNvPr id="16" name="Picture 2" descr="D:\Fruits\ap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7400"/>
            <a:ext cx="7620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:\Fruits\ap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57400"/>
            <a:ext cx="7620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D:\Fruits\ap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7620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D:\Fruits\ap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7620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D:\Fruits\ap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133600"/>
            <a:ext cx="7620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D:\Birds\Gif 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3581400"/>
            <a:ext cx="533400" cy="44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D:\Birds\Gif 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81400"/>
            <a:ext cx="533400" cy="44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D:\Birds\Gif 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81400"/>
            <a:ext cx="533400" cy="44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D:\Birds\Gif 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81400"/>
            <a:ext cx="533400" cy="44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D:\Birds\Gif 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581400"/>
            <a:ext cx="533400" cy="44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D:\Birds\Gif 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81400"/>
            <a:ext cx="533400" cy="44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D:\Birds\Gif 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581400"/>
            <a:ext cx="533400" cy="44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60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A7556D4-CE81-4BE6-ABC8-CF3C740B77F8}"/>
              </a:ext>
            </a:extLst>
          </p:cNvPr>
          <p:cNvSpPr txBox="1"/>
          <p:nvPr/>
        </p:nvSpPr>
        <p:spPr>
          <a:xfrm>
            <a:off x="765463" y="1827074"/>
            <a:ext cx="1672937" cy="17543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দল নং ১</a:t>
            </a:r>
            <a:endParaRPr kumimoji="0" lang="en-US" sz="5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D23C5EA-6623-4D82-9552-1273B5FB9EA4}"/>
              </a:ext>
            </a:extLst>
          </p:cNvPr>
          <p:cNvSpPr txBox="1"/>
          <p:nvPr/>
        </p:nvSpPr>
        <p:spPr>
          <a:xfrm>
            <a:off x="6480463" y="1828800"/>
            <a:ext cx="1672937" cy="17543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5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দল নং </a:t>
            </a:r>
            <a:r>
              <a:rPr kumimoji="0" lang="bn-BD" sz="5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endParaRPr kumimoji="0" lang="en-US" sz="5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0" y="4154269"/>
            <a:ext cx="4748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bn-BD" sz="36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36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B424E46-0A35-4E20-A380-DA0F01295102}"/>
              </a:ext>
            </a:extLst>
          </p:cNvPr>
          <p:cNvSpPr txBox="1"/>
          <p:nvPr/>
        </p:nvSpPr>
        <p:spPr>
          <a:xfrm>
            <a:off x="2514600" y="4154269"/>
            <a:ext cx="495887" cy="646331"/>
          </a:xfrm>
          <a:prstGeom prst="rect">
            <a:avLst/>
          </a:prstGeom>
          <a:gradFill rotWithShape="1">
            <a:gsLst>
              <a:gs pos="0">
                <a:srgbClr val="2DA2BF">
                  <a:tint val="62000"/>
                  <a:satMod val="180000"/>
                </a:srgbClr>
              </a:gs>
              <a:gs pos="65000">
                <a:srgbClr val="2DA2BF">
                  <a:tint val="32000"/>
                  <a:satMod val="250000"/>
                </a:srgbClr>
              </a:gs>
              <a:gs pos="100000">
                <a:srgbClr val="2DA2BF">
                  <a:tint val="23000"/>
                  <a:satMod val="300000"/>
                </a:srgbClr>
              </a:gs>
            </a:gsLst>
            <a:lin ang="16200000" scaled="0"/>
          </a:gradFill>
          <a:ln w="9525" cap="flat" cmpd="sng" algn="ctr">
            <a:solidFill>
              <a:srgbClr val="2DA2BF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= 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19800" y="4191000"/>
            <a:ext cx="4748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bn-BD" sz="36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3600" kern="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7B424E46-0A35-4E20-A380-DA0F01295102}"/>
              </a:ext>
            </a:extLst>
          </p:cNvPr>
          <p:cNvSpPr txBox="1"/>
          <p:nvPr/>
        </p:nvSpPr>
        <p:spPr>
          <a:xfrm>
            <a:off x="7620000" y="4191000"/>
            <a:ext cx="495887" cy="646331"/>
          </a:xfrm>
          <a:prstGeom prst="rect">
            <a:avLst/>
          </a:prstGeom>
          <a:gradFill rotWithShape="1">
            <a:gsLst>
              <a:gs pos="0">
                <a:srgbClr val="2DA2BF">
                  <a:tint val="62000"/>
                  <a:satMod val="180000"/>
                </a:srgbClr>
              </a:gs>
              <a:gs pos="65000">
                <a:srgbClr val="2DA2BF">
                  <a:tint val="32000"/>
                  <a:satMod val="250000"/>
                </a:srgbClr>
              </a:gs>
              <a:gs pos="100000">
                <a:srgbClr val="2DA2BF">
                  <a:tint val="23000"/>
                  <a:satMod val="300000"/>
                </a:srgbClr>
              </a:gs>
            </a:gsLst>
            <a:lin ang="16200000" scaled="0"/>
          </a:gradFill>
          <a:ln w="9525" cap="flat" cmpd="sng" algn="ctr">
            <a:solidFill>
              <a:srgbClr val="2DA2BF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= 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23" name="Down Arrow Callout 22"/>
          <p:cNvSpPr/>
          <p:nvPr/>
        </p:nvSpPr>
        <p:spPr>
          <a:xfrm>
            <a:off x="2152943" y="152400"/>
            <a:ext cx="4181475" cy="1676400"/>
          </a:xfrm>
          <a:prstGeom prst="down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bn-IN" sz="4000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000" b="1" kern="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194" name="Picture 2" descr="C:\Users\BC\Downloads\d-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13" t="16412" r="36425" b="12627"/>
          <a:stretch/>
        </p:blipFill>
        <p:spPr bwMode="auto">
          <a:xfrm>
            <a:off x="123176" y="4224555"/>
            <a:ext cx="562624" cy="65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BC\Downloads\d-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13" t="16412" r="36425" b="12627"/>
          <a:stretch/>
        </p:blipFill>
        <p:spPr bwMode="auto">
          <a:xfrm>
            <a:off x="808976" y="4191000"/>
            <a:ext cx="562624" cy="65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BC\Downloads\d-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13" t="16412" r="36425" b="12627"/>
          <a:stretch/>
        </p:blipFill>
        <p:spPr bwMode="auto">
          <a:xfrm>
            <a:off x="1828800" y="4191000"/>
            <a:ext cx="562624" cy="65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D:\Toys\footbal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154269"/>
            <a:ext cx="538163" cy="72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3" descr="D:\Toys\footbal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54269"/>
            <a:ext cx="538163" cy="72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D:\Toys\footbal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54269"/>
            <a:ext cx="538163" cy="72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" descr="D:\Toys\footbal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237" y="4191000"/>
            <a:ext cx="538163" cy="72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" descr="D:\Toys\footbal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191000"/>
            <a:ext cx="538163" cy="722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7B424E46-0A35-4E20-A380-DA0F01295102}"/>
              </a:ext>
            </a:extLst>
          </p:cNvPr>
          <p:cNvSpPr txBox="1"/>
          <p:nvPr/>
        </p:nvSpPr>
        <p:spPr>
          <a:xfrm>
            <a:off x="3161713" y="4191000"/>
            <a:ext cx="495887" cy="646331"/>
          </a:xfrm>
          <a:prstGeom prst="rect">
            <a:avLst/>
          </a:prstGeom>
          <a:gradFill rotWithShape="1">
            <a:gsLst>
              <a:gs pos="0">
                <a:srgbClr val="2DA2BF">
                  <a:tint val="62000"/>
                  <a:satMod val="180000"/>
                </a:srgbClr>
              </a:gs>
              <a:gs pos="65000">
                <a:srgbClr val="2DA2BF">
                  <a:tint val="32000"/>
                  <a:satMod val="250000"/>
                </a:srgbClr>
              </a:gs>
              <a:gs pos="100000">
                <a:srgbClr val="2DA2BF">
                  <a:tint val="23000"/>
                  <a:satMod val="300000"/>
                </a:srgbClr>
              </a:gs>
            </a:gsLst>
            <a:lin ang="16200000" scaled="0"/>
          </a:gradFill>
          <a:ln w="9525" cap="flat" cmpd="sng" algn="ctr">
            <a:solidFill>
              <a:srgbClr val="2DA2BF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600" kern="0" noProof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kumimoji="0" lang="bn-BD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7B424E46-0A35-4E20-A380-DA0F01295102}"/>
              </a:ext>
            </a:extLst>
          </p:cNvPr>
          <p:cNvSpPr txBox="1"/>
          <p:nvPr/>
        </p:nvSpPr>
        <p:spPr>
          <a:xfrm>
            <a:off x="8267113" y="4191000"/>
            <a:ext cx="495887" cy="646331"/>
          </a:xfrm>
          <a:prstGeom prst="rect">
            <a:avLst/>
          </a:prstGeom>
          <a:gradFill rotWithShape="1">
            <a:gsLst>
              <a:gs pos="0">
                <a:srgbClr val="2DA2BF">
                  <a:tint val="62000"/>
                  <a:satMod val="180000"/>
                </a:srgbClr>
              </a:gs>
              <a:gs pos="65000">
                <a:srgbClr val="2DA2BF">
                  <a:tint val="32000"/>
                  <a:satMod val="250000"/>
                </a:srgbClr>
              </a:gs>
              <a:gs pos="100000">
                <a:srgbClr val="2DA2BF">
                  <a:tint val="23000"/>
                  <a:satMod val="300000"/>
                </a:srgbClr>
              </a:gs>
            </a:gsLst>
            <a:lin ang="16200000" scaled="0"/>
          </a:gradFill>
          <a:ln w="9525" cap="flat" cmpd="sng" algn="ctr">
            <a:solidFill>
              <a:srgbClr val="2DA2BF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600" kern="0" noProof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kumimoji="0" lang="bn-BD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76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  <p:bldP spid="22" grpId="0" animBg="1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191000"/>
            <a:ext cx="731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8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8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ight Arrow 49">
            <a:extLst>
              <a:ext uri="{FF2B5EF4-FFF2-40B4-BE49-F238E27FC236}">
                <a16:creationId xmlns:a16="http://schemas.microsoft.com/office/drawing/2014/main" xmlns="" id="{A60D95AD-1328-4E16-AD40-458F5742A41D}"/>
              </a:ext>
            </a:extLst>
          </p:cNvPr>
          <p:cNvSpPr/>
          <p:nvPr/>
        </p:nvSpPr>
        <p:spPr>
          <a:xfrm>
            <a:off x="1905000" y="762000"/>
            <a:ext cx="5334000" cy="1524000"/>
          </a:xfrm>
          <a:prstGeom prst="right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মূল্যায়ন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pic>
        <p:nvPicPr>
          <p:cNvPr id="4" name="Picture 2" descr="D:\Toys\Picture1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55" r="23356" b="21488"/>
          <a:stretch/>
        </p:blipFill>
        <p:spPr bwMode="auto">
          <a:xfrm>
            <a:off x="3200400" y="3047999"/>
            <a:ext cx="2667744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77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EBE7DE4-CAA6-4089-850B-52CCE27427E1}"/>
              </a:ext>
            </a:extLst>
          </p:cNvPr>
          <p:cNvSpPr txBox="1"/>
          <p:nvPr/>
        </p:nvSpPr>
        <p:spPr>
          <a:xfrm>
            <a:off x="2502878" y="2616596"/>
            <a:ext cx="1002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2" descr="D:\Toys\kite-m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62099"/>
            <a:ext cx="704850" cy="83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Toys\kite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24000"/>
            <a:ext cx="704850" cy="87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:\Toys\kite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524000"/>
            <a:ext cx="704850" cy="87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:\Toys\kite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24000"/>
            <a:ext cx="704850" cy="87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CDC796D-D9A9-45BD-AF14-9AC173F12910}"/>
              </a:ext>
            </a:extLst>
          </p:cNvPr>
          <p:cNvSpPr txBox="1"/>
          <p:nvPr/>
        </p:nvSpPr>
        <p:spPr>
          <a:xfrm>
            <a:off x="2362200" y="1600200"/>
            <a:ext cx="795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BD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86600" y="1528054"/>
            <a:ext cx="1600200" cy="656921"/>
          </a:xfrm>
          <a:prstGeom prst="rect">
            <a:avLst/>
          </a:prstGeom>
          <a:solidFill>
            <a:sysClr val="window" lastClr="FFFFFF"/>
          </a:solidFill>
          <a:ln w="55000" cap="flat" cmpd="thickThin" algn="ctr">
            <a:solidFill>
              <a:srgbClr val="EB641B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86600" y="2616596"/>
            <a:ext cx="1600200" cy="646331"/>
          </a:xfrm>
          <a:prstGeom prst="rect">
            <a:avLst/>
          </a:prstGeom>
          <a:solidFill>
            <a:sysClr val="window" lastClr="FFFFFF"/>
          </a:solidFill>
          <a:ln w="55000" cap="flat" cmpd="thickThin" algn="ctr">
            <a:solidFill>
              <a:srgbClr val="EB641B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373559"/>
            <a:ext cx="8382000" cy="769441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খালি ঘরে কত হয় লেখ। 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" name="Picture 2" descr="D:\Toys\kite-m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704850" cy="87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C:\Users\BC\Downloads\d44444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33" t="12338" r="17515" b="9740"/>
          <a:stretch/>
        </p:blipFill>
        <p:spPr bwMode="auto">
          <a:xfrm>
            <a:off x="304800" y="2590800"/>
            <a:ext cx="502227" cy="66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BC\Downloads\d44444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33" t="12338" r="17515" b="9740"/>
          <a:stretch/>
        </p:blipFill>
        <p:spPr bwMode="auto">
          <a:xfrm>
            <a:off x="1631373" y="2590800"/>
            <a:ext cx="502227" cy="66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BC\Downloads\d44444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33" t="12338" r="17515" b="9740"/>
          <a:stretch/>
        </p:blipFill>
        <p:spPr bwMode="auto">
          <a:xfrm>
            <a:off x="2240973" y="2590800"/>
            <a:ext cx="502227" cy="66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BC\Downloads\d44444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33" t="12338" r="17515" b="9740"/>
          <a:stretch/>
        </p:blipFill>
        <p:spPr bwMode="auto">
          <a:xfrm>
            <a:off x="945573" y="2590800"/>
            <a:ext cx="502227" cy="66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BC\Downloads\d44444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33" t="12338" r="17515" b="9740"/>
          <a:stretch/>
        </p:blipFill>
        <p:spPr bwMode="auto">
          <a:xfrm>
            <a:off x="3536373" y="2590800"/>
            <a:ext cx="502227" cy="66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Users\BC\Downloads\d44444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33" t="12338" r="17515" b="9740"/>
          <a:stretch/>
        </p:blipFill>
        <p:spPr bwMode="auto">
          <a:xfrm>
            <a:off x="4145973" y="2590800"/>
            <a:ext cx="502227" cy="66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59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0FA9FD2-7D02-4157-9C38-640654A27C6C}"/>
              </a:ext>
            </a:extLst>
          </p:cNvPr>
          <p:cNvSpPr txBox="1"/>
          <p:nvPr/>
        </p:nvSpPr>
        <p:spPr>
          <a:xfrm>
            <a:off x="1752600" y="900333"/>
            <a:ext cx="548640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ADA7A">
                <a:lumMod val="75000"/>
              </a:srgb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5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kumimoji="0" lang="en-US" sz="5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64457B5-7387-42B6-972A-BCD0AE907C52}"/>
              </a:ext>
            </a:extLst>
          </p:cNvPr>
          <p:cNvSpPr txBox="1"/>
          <p:nvPr/>
        </p:nvSpPr>
        <p:spPr>
          <a:xfrm>
            <a:off x="1752600" y="2895601"/>
            <a:ext cx="5486400" cy="230832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72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kumimoji="0" lang="en-US" sz="7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+</a:t>
            </a:r>
            <a:r>
              <a:rPr kumimoji="0" lang="bn-IN" sz="7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lang="bn-IN" sz="7200" b="1" kern="0" noProof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kumimoji="0" lang="en-US" sz="7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=</a:t>
            </a:r>
            <a:r>
              <a:rPr kumimoji="0" lang="bn-IN" sz="7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?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7200" b="1" kern="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kumimoji="0" lang="bn-IN" sz="7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7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+</a:t>
            </a:r>
            <a:r>
              <a:rPr kumimoji="0" lang="bn-IN" sz="7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৫ </a:t>
            </a:r>
            <a:r>
              <a:rPr kumimoji="0" lang="en-US" sz="7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=</a:t>
            </a:r>
            <a:r>
              <a:rPr kumimoji="0" lang="bn-IN" sz="7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? </a:t>
            </a:r>
            <a:endParaRPr kumimoji="0" lang="en-US" sz="7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8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0FA9FD2-7D02-4157-9C38-640654A27C6C}"/>
              </a:ext>
            </a:extLst>
          </p:cNvPr>
          <p:cNvSpPr txBox="1"/>
          <p:nvPr/>
        </p:nvSpPr>
        <p:spPr>
          <a:xfrm>
            <a:off x="1143000" y="900333"/>
            <a:ext cx="6858000" cy="92333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54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শুভ বিদায় </a:t>
            </a:r>
            <a:endParaRPr kumimoji="0" lang="en-US" sz="5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7" name="Picture 3" descr="D:\Flowers\600143_538627799535184_611378275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67000"/>
            <a:ext cx="6858000" cy="357663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81504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2-Point Star 2">
            <a:extLst>
              <a:ext uri="{FF2B5EF4-FFF2-40B4-BE49-F238E27FC236}">
                <a16:creationId xmlns:a16="http://schemas.microsoft.com/office/drawing/2014/main" xmlns="" id="{1DE41FA0-ABC3-4C89-8CEA-0434B3F99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73050"/>
            <a:ext cx="4267200" cy="717550"/>
          </a:xfrm>
          <a:prstGeom prst="star32">
            <a:avLst/>
          </a:prstGeom>
          <a:solidFill>
            <a:srgbClr val="9FB8CD"/>
          </a:solidFill>
          <a:ln w="19050" cap="flat" cmpd="sng" algn="ctr">
            <a:solidFill>
              <a:srgbClr val="00B050"/>
            </a:solidFill>
            <a:prstDash val="solid"/>
          </a:ln>
          <a:effectLst/>
          <a:scene3d>
            <a:camera prst="orthographicFront"/>
            <a:lightRig rig="threePt" dir="t"/>
          </a:scene3d>
          <a:sp3d contourW="44450">
            <a:bevelT w="349250"/>
          </a:sp3d>
        </p:spPr>
        <p:txBody>
          <a:bodyPr rtlCol="0" anchor="ctr">
            <a:normAutofit fontScale="9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পরিচিতি</a:t>
            </a:r>
            <a:endParaRPr kumimoji="0" lang="en-US" sz="4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570BFCE-F4E8-476B-B9EE-D3BDAF6EFD5D}"/>
              </a:ext>
            </a:extLst>
          </p:cNvPr>
          <p:cNvSpPr txBox="1"/>
          <p:nvPr/>
        </p:nvSpPr>
        <p:spPr>
          <a:xfrm>
            <a:off x="304800" y="3843278"/>
            <a:ext cx="2971800" cy="2862322"/>
          </a:xfrm>
          <a:prstGeom prst="rect">
            <a:avLst/>
          </a:prstGeom>
          <a:noFill/>
          <a:ln w="285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4400" b="1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দুলাল হালদার </a:t>
            </a:r>
            <a:endParaRPr kumimoji="0" lang="bn-BD" sz="4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২২ নং কুমনা</a:t>
            </a:r>
            <a:r>
              <a:rPr lang="bn-IN" sz="24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bn-BD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সঃপ্রাঃ বিদ্যালয়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ছাতক,সুনামগঞ্জ।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মোবাইলঃ  ০</a:t>
            </a: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১৭২৫৭২৫১০৭</a:t>
            </a:r>
            <a:r>
              <a:rPr kumimoji="0" lang="bn-IN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bn-BD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Email: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dhalder785</a:t>
            </a:r>
            <a:r>
              <a:rPr kumimoji="0" lang="bn-BD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@gmail.com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570BFCE-F4E8-476B-B9EE-D3BDAF6EFD5D}"/>
              </a:ext>
            </a:extLst>
          </p:cNvPr>
          <p:cNvSpPr txBox="1"/>
          <p:nvPr/>
        </p:nvSpPr>
        <p:spPr>
          <a:xfrm>
            <a:off x="5562600" y="3781723"/>
            <a:ext cx="3048000" cy="2923877"/>
          </a:xfrm>
          <a:prstGeom prst="rect">
            <a:avLst/>
          </a:prstGeom>
          <a:noFill/>
          <a:ln w="285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শ্রেণিঃ প্রথম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বিষয়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:</a:t>
            </a:r>
            <a:r>
              <a:rPr kumimoji="0" lang="bn-BD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গণিত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IN" sz="2800" kern="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১২ যোগ </a:t>
            </a:r>
            <a:r>
              <a:rPr kumimoji="0" lang="bn-IN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bn-BD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পাঠ</a:t>
            </a:r>
            <a:r>
              <a:rPr lang="bn-IN" sz="2800" kern="0" noProof="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ের</a:t>
            </a:r>
            <a:r>
              <a:rPr kumimoji="0" lang="bn-BD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শিরোনামঃ</a:t>
            </a:r>
            <a:endParaRPr kumimoji="0" lang="bn-IN" sz="2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বিয়োগের</a:t>
            </a:r>
            <a:r>
              <a:rPr kumimoji="0" lang="bn-IN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ধারনা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সময়: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4</a:t>
            </a:r>
            <a:r>
              <a:rPr kumimoji="0" lang="bn-I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৫</a:t>
            </a:r>
            <a:r>
              <a:rPr kumimoji="0" lang="bn-BD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মিনিট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12" name="Picture 2" descr="D:\Math and Memory of 26March\Picture of school festivals\DSC_000005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83" t="7409" r="23796" b="37900"/>
          <a:stretch/>
        </p:blipFill>
        <p:spPr bwMode="auto">
          <a:xfrm>
            <a:off x="304800" y="1219200"/>
            <a:ext cx="2286000" cy="2514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E25C8B1F-FDD2-48F5-B20C-7E423F5F73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1219200"/>
            <a:ext cx="1981200" cy="2438400"/>
          </a:xfrm>
          <a:prstGeom prst="rect">
            <a:avLst/>
          </a:prstGeom>
        </p:spPr>
      </p:pic>
      <p:pic>
        <p:nvPicPr>
          <p:cNvPr id="1027" name="Picture 3" descr="C:\Users\BC\Downloads\d-3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19200"/>
            <a:ext cx="1981199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59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9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1752600" y="381000"/>
            <a:ext cx="5486400" cy="1295400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kern="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শিখণফল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1E8EBA4-50DF-4816-9F65-880B537409ED}"/>
              </a:ext>
            </a:extLst>
          </p:cNvPr>
          <p:cNvSpPr txBox="1"/>
          <p:nvPr/>
        </p:nvSpPr>
        <p:spPr>
          <a:xfrm>
            <a:off x="609600" y="2836783"/>
            <a:ext cx="8001001" cy="13542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৯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.1.-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উপকরণ এক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ত্র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করে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উপকরণ গুচ্চগুলোর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বলতে ও লিখতে পারবে।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bn-IN" dirty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BC\Downloads\d8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99" y="5486400"/>
            <a:ext cx="5486401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75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xmlns="" id="{D5BC85C7-4910-4ABA-9CEC-33C9B612A725}"/>
              </a:ext>
            </a:extLst>
          </p:cNvPr>
          <p:cNvSpPr/>
          <p:nvPr/>
        </p:nvSpPr>
        <p:spPr>
          <a:xfrm>
            <a:off x="1295400" y="449862"/>
            <a:ext cx="6553200" cy="591148"/>
          </a:xfrm>
          <a:prstGeom prst="flowChartTerminator">
            <a:avLst/>
          </a:prstGeom>
          <a:solidFill>
            <a:srgbClr val="FADA7A">
              <a:lumMod val="20000"/>
              <a:lumOff val="80000"/>
            </a:srgbClr>
          </a:solidFill>
          <a:ln w="19050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bn-IN" sz="3200" b="1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দেখি এবং </a:t>
            </a:r>
            <a:r>
              <a:rPr lang="bn-BD" sz="3200" b="1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একটু চিন্তা করি </a:t>
            </a:r>
            <a:endParaRPr lang="en-US" sz="3200" b="1" kern="0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62000" y="1524000"/>
            <a:ext cx="7620000" cy="5074384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/>
            <a:endParaRPr lang="en-US" sz="3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68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C\Downloads\d333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0" r="21940"/>
          <a:stretch/>
        </p:blipFill>
        <p:spPr bwMode="auto">
          <a:xfrm>
            <a:off x="228600" y="990600"/>
            <a:ext cx="40386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C:\Users\BC\Downloads\d4444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76" t="8224" r="15636" b="6061"/>
          <a:stretch/>
        </p:blipFill>
        <p:spPr bwMode="auto">
          <a:xfrm>
            <a:off x="2590801" y="2209800"/>
            <a:ext cx="457199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BC\Downloads\d333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0" r="21940"/>
          <a:stretch/>
        </p:blipFill>
        <p:spPr bwMode="auto">
          <a:xfrm>
            <a:off x="5562600" y="2057400"/>
            <a:ext cx="3048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BC\Downloads\d4444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76" t="8224" r="15636" b="6061"/>
          <a:stretch/>
        </p:blipFill>
        <p:spPr bwMode="auto">
          <a:xfrm>
            <a:off x="762000" y="2895600"/>
            <a:ext cx="457199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BC\Downloads\d4444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76" t="8224" r="15636" b="6061"/>
          <a:stretch/>
        </p:blipFill>
        <p:spPr bwMode="auto">
          <a:xfrm>
            <a:off x="2895601" y="3200400"/>
            <a:ext cx="457199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BC\Downloads\d4444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76" t="8224" r="15636" b="6061"/>
          <a:stretch/>
        </p:blipFill>
        <p:spPr bwMode="auto">
          <a:xfrm>
            <a:off x="3429000" y="2514600"/>
            <a:ext cx="457199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BC\Downloads\d4444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76" t="8224" r="15636" b="6061"/>
          <a:stretch/>
        </p:blipFill>
        <p:spPr bwMode="auto">
          <a:xfrm>
            <a:off x="1447801" y="1676400"/>
            <a:ext cx="457199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BC\Downloads\d4444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76" t="8224" r="15636" b="6061"/>
          <a:stretch/>
        </p:blipFill>
        <p:spPr bwMode="auto">
          <a:xfrm>
            <a:off x="1676401" y="3352800"/>
            <a:ext cx="457199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BC\Downloads\d4444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76" t="8224" r="15636" b="6061"/>
          <a:stretch/>
        </p:blipFill>
        <p:spPr bwMode="auto">
          <a:xfrm>
            <a:off x="1295400" y="2667000"/>
            <a:ext cx="457199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BC\Downloads\d4444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76" t="8224" r="15636" b="6061"/>
          <a:stretch/>
        </p:blipFill>
        <p:spPr bwMode="auto">
          <a:xfrm>
            <a:off x="1905001" y="2286000"/>
            <a:ext cx="457199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BC\Downloads\d4444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76" t="8224" r="15636" b="6061"/>
          <a:stretch/>
        </p:blipFill>
        <p:spPr bwMode="auto">
          <a:xfrm>
            <a:off x="2286001" y="2895600"/>
            <a:ext cx="457199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BC\Downloads\d4444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76" t="8224" r="15636" b="6061"/>
          <a:stretch/>
        </p:blipFill>
        <p:spPr bwMode="auto">
          <a:xfrm>
            <a:off x="7467600" y="2590800"/>
            <a:ext cx="457199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BC\Downloads\d4444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76" t="8224" r="15636" b="6061"/>
          <a:stretch/>
        </p:blipFill>
        <p:spPr bwMode="auto">
          <a:xfrm>
            <a:off x="5943601" y="3276600"/>
            <a:ext cx="457199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BC\Downloads\d4444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76" t="8224" r="15636" b="6061"/>
          <a:stretch/>
        </p:blipFill>
        <p:spPr bwMode="auto">
          <a:xfrm>
            <a:off x="6781801" y="3048000"/>
            <a:ext cx="457199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BC\Downloads\d4444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76" t="8224" r="15636" b="6061"/>
          <a:stretch/>
        </p:blipFill>
        <p:spPr bwMode="auto">
          <a:xfrm>
            <a:off x="7467600" y="3581400"/>
            <a:ext cx="457199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28600" y="5830669"/>
            <a:ext cx="8382000" cy="646331"/>
          </a:xfrm>
          <a:prstGeom prst="rect">
            <a:avLst/>
          </a:prstGeom>
          <a:gradFill rotWithShape="1">
            <a:gsLst>
              <a:gs pos="0">
                <a:srgbClr val="DA1F28">
                  <a:tint val="62000"/>
                  <a:satMod val="180000"/>
                </a:srgbClr>
              </a:gs>
              <a:gs pos="65000">
                <a:srgbClr val="DA1F28">
                  <a:tint val="32000"/>
                  <a:satMod val="250000"/>
                </a:srgbClr>
              </a:gs>
              <a:gs pos="100000">
                <a:srgbClr val="DA1F28">
                  <a:tint val="23000"/>
                  <a:satMod val="300000"/>
                </a:srgbClr>
              </a:gs>
            </a:gsLst>
            <a:lin ang="16200000" scaled="0"/>
          </a:gradFill>
          <a:ln w="9525" cap="flat" cmpd="sng" algn="ctr">
            <a:solidFill>
              <a:srgbClr val="DA1F28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একটি বড়</a:t>
            </a:r>
            <a:r>
              <a:rPr kumimoji="0" lang="bn-IN" sz="36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IN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গাছে ৯ টি ডালিম আছে। 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5892225"/>
            <a:ext cx="8382000" cy="584775"/>
          </a:xfrm>
          <a:prstGeom prst="rect">
            <a:avLst/>
          </a:prstGeom>
          <a:gradFill rotWithShape="1">
            <a:gsLst>
              <a:gs pos="0">
                <a:srgbClr val="DA1F28">
                  <a:tint val="62000"/>
                  <a:satMod val="180000"/>
                </a:srgbClr>
              </a:gs>
              <a:gs pos="65000">
                <a:srgbClr val="DA1F28">
                  <a:tint val="32000"/>
                  <a:satMod val="250000"/>
                </a:srgbClr>
              </a:gs>
              <a:gs pos="100000">
                <a:srgbClr val="DA1F28">
                  <a:tint val="23000"/>
                  <a:satMod val="300000"/>
                </a:srgbClr>
              </a:gs>
            </a:gsLst>
            <a:lin ang="16200000" scaled="0"/>
          </a:gradFill>
          <a:ln w="9525" cap="flat" cmpd="sng" algn="ctr">
            <a:solidFill>
              <a:srgbClr val="DA1F28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আরোও একটি</a:t>
            </a:r>
            <a:r>
              <a:rPr kumimoji="0" lang="bn-IN" sz="32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ছোট </a:t>
            </a:r>
            <a:r>
              <a:rPr kumimoji="0" lang="bn-IN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গাছে ৪টি ডালিম আছে।  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5352871"/>
            <a:ext cx="8382000" cy="1200329"/>
          </a:xfrm>
          <a:prstGeom prst="rect">
            <a:avLst/>
          </a:prstGeom>
          <a:gradFill rotWithShape="1">
            <a:gsLst>
              <a:gs pos="0">
                <a:srgbClr val="EB641B">
                  <a:tint val="62000"/>
                  <a:satMod val="180000"/>
                </a:srgbClr>
              </a:gs>
              <a:gs pos="65000">
                <a:srgbClr val="EB641B">
                  <a:tint val="32000"/>
                  <a:satMod val="250000"/>
                </a:srgbClr>
              </a:gs>
              <a:gs pos="100000">
                <a:srgbClr val="EB641B">
                  <a:tint val="23000"/>
                  <a:satMod val="300000"/>
                </a:srgbClr>
              </a:gs>
            </a:gsLst>
            <a:lin ang="16200000" scaled="0"/>
          </a:gradFill>
          <a:ln w="9525" cap="flat" cmpd="sng" algn="ctr">
            <a:solidFill>
              <a:srgbClr val="EB641B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এখানে ৯ টি ডালিম ও ৪ টি  ডালিম  একত্র করলে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১৩ টি ডালিম  হয়। 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5399782"/>
            <a:ext cx="8382000" cy="1077218"/>
          </a:xfrm>
          <a:prstGeom prst="rect">
            <a:avLst/>
          </a:prstGeom>
          <a:gradFill rotWithShape="1">
            <a:gsLst>
              <a:gs pos="0">
                <a:srgbClr val="EB641B">
                  <a:tint val="62000"/>
                  <a:satMod val="180000"/>
                </a:srgbClr>
              </a:gs>
              <a:gs pos="65000">
                <a:srgbClr val="EB641B">
                  <a:tint val="32000"/>
                  <a:satMod val="250000"/>
                </a:srgbClr>
              </a:gs>
              <a:gs pos="100000">
                <a:srgbClr val="EB641B">
                  <a:tint val="23000"/>
                  <a:satMod val="300000"/>
                </a:srgbClr>
              </a:gs>
            </a:gsLst>
            <a:lin ang="16200000" scaled="0"/>
          </a:gradFill>
          <a:ln w="9525" cap="flat" cmpd="sng" algn="ctr">
            <a:solidFill>
              <a:srgbClr val="EB641B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anose="02000000000000000000" pitchFamily="2" charset="0"/>
              </a:rPr>
              <a:t>এভাবে একত্রে গণনা করা হলো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anose="02000000000000000000" pitchFamily="2" charset="0"/>
              </a:rPr>
              <a:t>যোগ করা।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8600" y="228600"/>
            <a:ext cx="40386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বড় গাছ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62600" y="1295400"/>
            <a:ext cx="30480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ছোট গাছ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77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>
            <a:extLst>
              <a:ext uri="{FF2B5EF4-FFF2-40B4-BE49-F238E27FC236}">
                <a16:creationId xmlns:a16="http://schemas.microsoft.com/office/drawing/2014/main" xmlns="" id="{5762DB98-025C-4AD6-AE52-0F8ED8612930}"/>
              </a:ext>
            </a:extLst>
          </p:cNvPr>
          <p:cNvSpPr/>
          <p:nvPr/>
        </p:nvSpPr>
        <p:spPr>
          <a:xfrm>
            <a:off x="1371600" y="1143000"/>
            <a:ext cx="6629400" cy="4191000"/>
          </a:xfrm>
          <a:prstGeom prst="flowChartPredefinedProcess">
            <a:avLst/>
          </a:prstGeom>
          <a:gradFill rotWithShape="1">
            <a:gsLst>
              <a:gs pos="0">
                <a:srgbClr val="EB641B">
                  <a:tint val="62000"/>
                  <a:satMod val="180000"/>
                </a:srgbClr>
              </a:gs>
              <a:gs pos="65000">
                <a:srgbClr val="EB641B">
                  <a:tint val="32000"/>
                  <a:satMod val="250000"/>
                </a:srgbClr>
              </a:gs>
              <a:gs pos="100000">
                <a:srgbClr val="EB641B">
                  <a:tint val="23000"/>
                  <a:satMod val="300000"/>
                </a:srgbClr>
              </a:gs>
            </a:gsLst>
            <a:lin ang="16200000" scaled="0"/>
          </a:gradFill>
          <a:ln w="9525" cap="flat" cmpd="sng" algn="ctr">
            <a:solidFill>
              <a:srgbClr val="EB641B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1" i="0" u="none" strike="noStrike" kern="0" cap="all" spc="0" normalizeH="0" baseline="0" noProof="0" dirty="0">
                <a:ln w="9000" cmpd="sng">
                  <a:solidFill>
                    <a:srgbClr val="39639D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39639D">
                        <a:shade val="20000"/>
                        <a:satMod val="245000"/>
                      </a:srgbClr>
                    </a:gs>
                    <a:gs pos="43000">
                      <a:srgbClr val="39639D">
                        <a:satMod val="255000"/>
                      </a:srgbClr>
                    </a:gs>
                    <a:gs pos="48000">
                      <a:srgbClr val="39639D">
                        <a:shade val="85000"/>
                        <a:satMod val="255000"/>
                      </a:srgbClr>
                    </a:gs>
                    <a:gs pos="100000">
                      <a:srgbClr val="39639D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আজ আমরা শিখবো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1" i="0" u="none" strike="noStrike" kern="0" cap="all" spc="0" normalizeH="0" baseline="0" noProof="0" dirty="0">
                <a:ln w="9000" cmpd="sng">
                  <a:solidFill>
                    <a:srgbClr val="39639D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39639D">
                        <a:shade val="20000"/>
                        <a:satMod val="245000"/>
                      </a:srgbClr>
                    </a:gs>
                    <a:gs pos="43000">
                      <a:srgbClr val="39639D">
                        <a:satMod val="255000"/>
                      </a:srgbClr>
                    </a:gs>
                    <a:gs pos="48000">
                      <a:srgbClr val="39639D">
                        <a:shade val="85000"/>
                        <a:satMod val="255000"/>
                      </a:srgbClr>
                    </a:gs>
                    <a:gs pos="100000">
                      <a:srgbClr val="39639D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যোগ </a:t>
            </a:r>
            <a:endParaRPr kumimoji="0" lang="en-US" sz="4000" b="1" i="0" u="none" strike="noStrike" kern="0" cap="all" spc="0" normalizeH="0" baseline="0" noProof="0" dirty="0">
              <a:ln w="9000" cmpd="sng">
                <a:solidFill>
                  <a:srgbClr val="39639D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39639D">
                      <a:shade val="20000"/>
                      <a:satMod val="245000"/>
                    </a:srgbClr>
                  </a:gs>
                  <a:gs pos="43000">
                    <a:srgbClr val="39639D">
                      <a:satMod val="255000"/>
                    </a:srgbClr>
                  </a:gs>
                  <a:gs pos="48000">
                    <a:srgbClr val="39639D">
                      <a:shade val="85000"/>
                      <a:satMod val="255000"/>
                    </a:srgbClr>
                  </a:gs>
                  <a:gs pos="100000">
                    <a:srgbClr val="39639D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AAC57EA-0F11-46F3-9F94-A8A12F068D67}"/>
              </a:ext>
            </a:extLst>
          </p:cNvPr>
          <p:cNvSpPr txBox="1"/>
          <p:nvPr/>
        </p:nvSpPr>
        <p:spPr>
          <a:xfrm>
            <a:off x="4267201" y="3962402"/>
            <a:ext cx="629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72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01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3A3515F-0CE5-4BE7-99D0-73EB6D2308E4}"/>
              </a:ext>
            </a:extLst>
          </p:cNvPr>
          <p:cNvSpPr txBox="1"/>
          <p:nvPr/>
        </p:nvSpPr>
        <p:spPr>
          <a:xfrm>
            <a:off x="685799" y="661185"/>
            <a:ext cx="2725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মুন্নীর ৪ টি ফল 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E11116A-8342-45A8-8F33-09652F916926}"/>
              </a:ext>
            </a:extLst>
          </p:cNvPr>
          <p:cNvSpPr txBox="1"/>
          <p:nvPr/>
        </p:nvSpPr>
        <p:spPr>
          <a:xfrm>
            <a:off x="6101812" y="745591"/>
            <a:ext cx="2584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তিন্নীর ২টি ফল 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E83F107-0E54-4268-920D-0BB664F2B342}"/>
              </a:ext>
            </a:extLst>
          </p:cNvPr>
          <p:cNvSpPr/>
          <p:nvPr/>
        </p:nvSpPr>
        <p:spPr>
          <a:xfrm>
            <a:off x="935181" y="2879980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3F4F5DC-3D5D-4288-B03D-E9CAE2F895C8}"/>
              </a:ext>
            </a:extLst>
          </p:cNvPr>
          <p:cNvSpPr/>
          <p:nvPr/>
        </p:nvSpPr>
        <p:spPr>
          <a:xfrm>
            <a:off x="1230602" y="2879980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BB38850-2A42-4CC7-AAD7-4A40C0187968}"/>
              </a:ext>
            </a:extLst>
          </p:cNvPr>
          <p:cNvSpPr/>
          <p:nvPr/>
        </p:nvSpPr>
        <p:spPr>
          <a:xfrm>
            <a:off x="5895975" y="2669663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107B1EF-4D40-4E62-8841-2DE500A7A6BE}"/>
              </a:ext>
            </a:extLst>
          </p:cNvPr>
          <p:cNvSpPr/>
          <p:nvPr/>
        </p:nvSpPr>
        <p:spPr>
          <a:xfrm>
            <a:off x="6203280" y="2669663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92E5E98-CC09-4953-857E-6F90D2144F4B}"/>
              </a:ext>
            </a:extLst>
          </p:cNvPr>
          <p:cNvSpPr/>
          <p:nvPr/>
        </p:nvSpPr>
        <p:spPr>
          <a:xfrm>
            <a:off x="1526023" y="2879979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1" name="Arrow: Down 17">
            <a:extLst>
              <a:ext uri="{FF2B5EF4-FFF2-40B4-BE49-F238E27FC236}">
                <a16:creationId xmlns:a16="http://schemas.microsoft.com/office/drawing/2014/main" xmlns="" id="{EA35B65C-0D49-4CDD-B3E7-7B457874B95F}"/>
              </a:ext>
            </a:extLst>
          </p:cNvPr>
          <p:cNvSpPr/>
          <p:nvPr/>
        </p:nvSpPr>
        <p:spPr>
          <a:xfrm rot="2853975">
            <a:off x="5045659" y="2929247"/>
            <a:ext cx="558018" cy="1279463"/>
          </a:xfrm>
          <a:prstGeom prst="downArrow">
            <a:avLst/>
          </a:prstGeom>
          <a:solidFill>
            <a:srgbClr val="727CA3"/>
          </a:solidFill>
          <a:ln w="19050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2" name="Arrow: Down 18">
            <a:extLst>
              <a:ext uri="{FF2B5EF4-FFF2-40B4-BE49-F238E27FC236}">
                <a16:creationId xmlns:a16="http://schemas.microsoft.com/office/drawing/2014/main" xmlns="" id="{801988F7-FF7F-4F42-81A2-BA6724BFDCD5}"/>
              </a:ext>
            </a:extLst>
          </p:cNvPr>
          <p:cNvSpPr/>
          <p:nvPr/>
        </p:nvSpPr>
        <p:spPr>
          <a:xfrm rot="18846952">
            <a:off x="2172480" y="3006890"/>
            <a:ext cx="558018" cy="1279463"/>
          </a:xfrm>
          <a:prstGeom prst="downArrow">
            <a:avLst/>
          </a:prstGeom>
          <a:solidFill>
            <a:srgbClr val="727CA3"/>
          </a:solidFill>
          <a:ln w="19050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F2E539F-2E6F-41EC-93EF-078AE2FEE1F7}"/>
              </a:ext>
            </a:extLst>
          </p:cNvPr>
          <p:cNvSpPr/>
          <p:nvPr/>
        </p:nvSpPr>
        <p:spPr>
          <a:xfrm>
            <a:off x="2820816" y="4350436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089F70D-A174-4B3B-8E37-CFE906CBEF89}"/>
              </a:ext>
            </a:extLst>
          </p:cNvPr>
          <p:cNvSpPr/>
          <p:nvPr/>
        </p:nvSpPr>
        <p:spPr>
          <a:xfrm>
            <a:off x="3116237" y="4350436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AA8796C-3D62-4675-B8D9-F8C0707C9853}"/>
              </a:ext>
            </a:extLst>
          </p:cNvPr>
          <p:cNvSpPr/>
          <p:nvPr/>
        </p:nvSpPr>
        <p:spPr>
          <a:xfrm>
            <a:off x="3411658" y="4350435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CECA5FA-2FC5-4B8D-8A41-4914EAE5FE33}"/>
              </a:ext>
            </a:extLst>
          </p:cNvPr>
          <p:cNvSpPr/>
          <p:nvPr/>
        </p:nvSpPr>
        <p:spPr>
          <a:xfrm>
            <a:off x="3724287" y="4350435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EA7DA2A-165B-4DB8-9767-FFB2C929E7D5}"/>
              </a:ext>
            </a:extLst>
          </p:cNvPr>
          <p:cNvSpPr/>
          <p:nvPr/>
        </p:nvSpPr>
        <p:spPr>
          <a:xfrm>
            <a:off x="4031591" y="4350435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0264139F-676B-434B-87B2-E00946087285}"/>
              </a:ext>
            </a:extLst>
          </p:cNvPr>
          <p:cNvSpPr/>
          <p:nvPr/>
        </p:nvSpPr>
        <p:spPr>
          <a:xfrm>
            <a:off x="4331007" y="4350435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83C9258-EEE2-47A5-8BA7-A0791ADFBE44}"/>
              </a:ext>
            </a:extLst>
          </p:cNvPr>
          <p:cNvSpPr txBox="1"/>
          <p:nvPr/>
        </p:nvSpPr>
        <p:spPr>
          <a:xfrm>
            <a:off x="304800" y="46482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ও</a:t>
            </a:r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একসাথে রাখলে </a:t>
            </a:r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হয়। গাণিতিকভাবে আমরা লিখিঃ</a:t>
            </a:r>
          </a:p>
          <a:p>
            <a:endParaRPr lang="bn-BD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E00A7B6-09F9-4AE9-9946-5F77D70D50AF}"/>
              </a:ext>
            </a:extLst>
          </p:cNvPr>
          <p:cNvSpPr txBox="1"/>
          <p:nvPr/>
        </p:nvSpPr>
        <p:spPr>
          <a:xfrm>
            <a:off x="1385832" y="5181602"/>
            <a:ext cx="370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6272032B-69D1-4195-83B3-8C82905926D1}"/>
              </a:ext>
            </a:extLst>
          </p:cNvPr>
          <p:cNvSpPr txBox="1"/>
          <p:nvPr/>
        </p:nvSpPr>
        <p:spPr>
          <a:xfrm>
            <a:off x="2357619" y="5181602"/>
            <a:ext cx="370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559F9CF-415C-4401-BAF8-91F47ED3AEE3}"/>
              </a:ext>
            </a:extLst>
          </p:cNvPr>
          <p:cNvSpPr txBox="1"/>
          <p:nvPr/>
        </p:nvSpPr>
        <p:spPr>
          <a:xfrm>
            <a:off x="5434344" y="5105402"/>
            <a:ext cx="370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0CE7636F-B061-4CC8-B9DE-191E86BE8ABF}"/>
              </a:ext>
            </a:extLst>
          </p:cNvPr>
          <p:cNvSpPr txBox="1"/>
          <p:nvPr/>
        </p:nvSpPr>
        <p:spPr>
          <a:xfrm>
            <a:off x="3834377" y="5181602"/>
            <a:ext cx="370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C487C611-3D9F-492E-8939-38839A82A1AB}"/>
              </a:ext>
            </a:extLst>
          </p:cNvPr>
          <p:cNvSpPr txBox="1"/>
          <p:nvPr/>
        </p:nvSpPr>
        <p:spPr>
          <a:xfrm>
            <a:off x="6671507" y="5181602"/>
            <a:ext cx="859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E9F01EE7-1A08-42E8-8E13-0D65EC4C0D57}"/>
              </a:ext>
            </a:extLst>
          </p:cNvPr>
          <p:cNvSpPr txBox="1"/>
          <p:nvPr/>
        </p:nvSpPr>
        <p:spPr>
          <a:xfrm>
            <a:off x="1201962" y="5956985"/>
            <a:ext cx="8554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 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1C2EA206-F2A2-4C79-BA34-32A79753D079}"/>
              </a:ext>
            </a:extLst>
          </p:cNvPr>
          <p:cNvSpPr txBox="1"/>
          <p:nvPr/>
        </p:nvSpPr>
        <p:spPr>
          <a:xfrm>
            <a:off x="2172344" y="5956984"/>
            <a:ext cx="1028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49C4A17E-DE68-49C1-9A63-55F55185A85A}"/>
              </a:ext>
            </a:extLst>
          </p:cNvPr>
          <p:cNvSpPr txBox="1"/>
          <p:nvPr/>
        </p:nvSpPr>
        <p:spPr>
          <a:xfrm>
            <a:off x="3814431" y="5936947"/>
            <a:ext cx="1214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  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712C7F2-849F-4B9B-8B3A-2A644630ACC4}"/>
              </a:ext>
            </a:extLst>
          </p:cNvPr>
          <p:cNvSpPr txBox="1"/>
          <p:nvPr/>
        </p:nvSpPr>
        <p:spPr>
          <a:xfrm>
            <a:off x="5126420" y="5936947"/>
            <a:ext cx="1274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 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0276D4BE-70EA-4CEE-9A05-175385FAC1D7}"/>
              </a:ext>
            </a:extLst>
          </p:cNvPr>
          <p:cNvSpPr txBox="1"/>
          <p:nvPr/>
        </p:nvSpPr>
        <p:spPr>
          <a:xfrm>
            <a:off x="6254156" y="5976043"/>
            <a:ext cx="127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 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7" name="Picture 2" descr="D:\Fruits\ap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4999"/>
            <a:ext cx="916616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D:\Fruits\ap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0"/>
            <a:ext cx="916616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D:\Fruits\ap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916616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D:\Fruits\ap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05000"/>
            <a:ext cx="916616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D:\Fruits\ap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784" y="1905000"/>
            <a:ext cx="916616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D:\Fruits\ap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984" y="1905000"/>
            <a:ext cx="916616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992E5E98-CC09-4953-857E-6F90D2144F4B}"/>
              </a:ext>
            </a:extLst>
          </p:cNvPr>
          <p:cNvSpPr/>
          <p:nvPr/>
        </p:nvSpPr>
        <p:spPr>
          <a:xfrm>
            <a:off x="609600" y="2895600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874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20">
            <a:extLst>
              <a:ext uri="{FF2B5EF4-FFF2-40B4-BE49-F238E27FC236}">
                <a16:creationId xmlns:a16="http://schemas.microsoft.com/office/drawing/2014/main" xmlns="" id="{7EA574AF-AA07-4E13-B7C1-6AFD0C8B5F16}"/>
              </a:ext>
            </a:extLst>
          </p:cNvPr>
          <p:cNvSpPr/>
          <p:nvPr/>
        </p:nvSpPr>
        <p:spPr>
          <a:xfrm>
            <a:off x="5549705" y="1350503"/>
            <a:ext cx="2215662" cy="2393789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rgbClr val="EB641B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9E8BE47-4A28-401C-B86F-78A1641AEE77}"/>
              </a:ext>
            </a:extLst>
          </p:cNvPr>
          <p:cNvSpPr txBox="1"/>
          <p:nvPr/>
        </p:nvSpPr>
        <p:spPr>
          <a:xfrm>
            <a:off x="2362201" y="647118"/>
            <a:ext cx="3187505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as-IN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একটু ভাবি। 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CDC796D-D9A9-45BD-AF14-9AC173F12910}"/>
              </a:ext>
            </a:extLst>
          </p:cNvPr>
          <p:cNvSpPr txBox="1"/>
          <p:nvPr/>
        </p:nvSpPr>
        <p:spPr>
          <a:xfrm>
            <a:off x="2602816" y="2844228"/>
            <a:ext cx="521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BD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48CE3E1-A9C2-42CD-95C8-1889313E5281}"/>
              </a:ext>
            </a:extLst>
          </p:cNvPr>
          <p:cNvSpPr txBox="1"/>
          <p:nvPr/>
        </p:nvSpPr>
        <p:spPr>
          <a:xfrm>
            <a:off x="4336367" y="2844229"/>
            <a:ext cx="121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F0AA517-A551-48F2-8A68-DCF0B4CC44C2}"/>
              </a:ext>
            </a:extLst>
          </p:cNvPr>
          <p:cNvSpPr txBox="1"/>
          <p:nvPr/>
        </p:nvSpPr>
        <p:spPr>
          <a:xfrm>
            <a:off x="860325" y="5024100"/>
            <a:ext cx="874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AAC57EA-0F11-46F3-9F94-A8A12F068D67}"/>
              </a:ext>
            </a:extLst>
          </p:cNvPr>
          <p:cNvSpPr txBox="1"/>
          <p:nvPr/>
        </p:nvSpPr>
        <p:spPr>
          <a:xfrm>
            <a:off x="2198954" y="5024099"/>
            <a:ext cx="472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40CA16-58B7-43BE-841F-E7494F734A1F}"/>
              </a:ext>
            </a:extLst>
          </p:cNvPr>
          <p:cNvSpPr txBox="1"/>
          <p:nvPr/>
        </p:nvSpPr>
        <p:spPr>
          <a:xfrm>
            <a:off x="3186329" y="5024099"/>
            <a:ext cx="633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45750FB-5136-44CA-B12A-D19885EFBA79}"/>
              </a:ext>
            </a:extLst>
          </p:cNvPr>
          <p:cNvSpPr txBox="1"/>
          <p:nvPr/>
        </p:nvSpPr>
        <p:spPr>
          <a:xfrm>
            <a:off x="4454183" y="5024098"/>
            <a:ext cx="492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852AB63-B9CB-4EEC-B5D7-47C706B5C0A6}"/>
              </a:ext>
            </a:extLst>
          </p:cNvPr>
          <p:cNvSpPr txBox="1"/>
          <p:nvPr/>
        </p:nvSpPr>
        <p:spPr>
          <a:xfrm>
            <a:off x="5867549" y="4439325"/>
            <a:ext cx="1233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497FF33-3319-4E0A-93FD-53D9DB00B346}"/>
              </a:ext>
            </a:extLst>
          </p:cNvPr>
          <p:cNvSpPr/>
          <p:nvPr/>
        </p:nvSpPr>
        <p:spPr>
          <a:xfrm>
            <a:off x="903847" y="4043665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9CAFAC9-23B5-46A1-8B62-656B4AC2065C}"/>
              </a:ext>
            </a:extLst>
          </p:cNvPr>
          <p:cNvSpPr/>
          <p:nvPr/>
        </p:nvSpPr>
        <p:spPr>
          <a:xfrm>
            <a:off x="1199268" y="4043665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5806652-6053-4599-BEEA-F287BA00DE8A}"/>
              </a:ext>
            </a:extLst>
          </p:cNvPr>
          <p:cNvSpPr/>
          <p:nvPr/>
        </p:nvSpPr>
        <p:spPr>
          <a:xfrm>
            <a:off x="1494690" y="4043664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F8E5927-DF17-439D-A4B2-54242D839AB8}"/>
              </a:ext>
            </a:extLst>
          </p:cNvPr>
          <p:cNvSpPr/>
          <p:nvPr/>
        </p:nvSpPr>
        <p:spPr>
          <a:xfrm>
            <a:off x="3201716" y="4043665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86A724E9-4E99-4733-9032-6118DD14B92E}"/>
              </a:ext>
            </a:extLst>
          </p:cNvPr>
          <p:cNvSpPr/>
          <p:nvPr/>
        </p:nvSpPr>
        <p:spPr>
          <a:xfrm>
            <a:off x="6069327" y="4043664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66A00569-50AA-4C76-A052-043F3DE6FE93}"/>
              </a:ext>
            </a:extLst>
          </p:cNvPr>
          <p:cNvSpPr/>
          <p:nvPr/>
        </p:nvSpPr>
        <p:spPr>
          <a:xfrm>
            <a:off x="6364748" y="4043663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6616708-1BDC-4E8F-B56E-B0EED202DCB9}"/>
              </a:ext>
            </a:extLst>
          </p:cNvPr>
          <p:cNvSpPr/>
          <p:nvPr/>
        </p:nvSpPr>
        <p:spPr>
          <a:xfrm>
            <a:off x="6662369" y="4043664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14C9644C-155C-483E-AD68-B4821C33741C}"/>
              </a:ext>
            </a:extLst>
          </p:cNvPr>
          <p:cNvSpPr/>
          <p:nvPr/>
        </p:nvSpPr>
        <p:spPr>
          <a:xfrm>
            <a:off x="6957790" y="4043663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1" name="Rectangle: Rounded Corners 31">
            <a:extLst>
              <a:ext uri="{FF2B5EF4-FFF2-40B4-BE49-F238E27FC236}">
                <a16:creationId xmlns:a16="http://schemas.microsoft.com/office/drawing/2014/main" xmlns="" id="{BE6147FB-5362-4B4B-9A4C-A880D995DA08}"/>
              </a:ext>
            </a:extLst>
          </p:cNvPr>
          <p:cNvSpPr/>
          <p:nvPr/>
        </p:nvSpPr>
        <p:spPr>
          <a:xfrm>
            <a:off x="5854798" y="5024100"/>
            <a:ext cx="1233558" cy="695033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rgbClr val="EB641B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6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pic>
        <p:nvPicPr>
          <p:cNvPr id="5122" name="Picture 2" descr="D:\Toys\whee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44228"/>
            <a:ext cx="665868" cy="5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D:\Toys\whee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19400"/>
            <a:ext cx="665868" cy="609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D:\Toys\whee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732" y="2819400"/>
            <a:ext cx="665868" cy="609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D:\Toys\whee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732" y="2819400"/>
            <a:ext cx="665868" cy="609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02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9E8BE47-4A28-401C-B86F-78A1641AEE77}"/>
              </a:ext>
            </a:extLst>
          </p:cNvPr>
          <p:cNvSpPr txBox="1"/>
          <p:nvPr/>
        </p:nvSpPr>
        <p:spPr>
          <a:xfrm>
            <a:off x="2362200" y="647118"/>
            <a:ext cx="41910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rgbClr val="39639D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ছবি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দেখ</a:t>
            </a:r>
            <a:r>
              <a:rPr kumimoji="0" lang="as-IN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ে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আরও একটু</a:t>
            </a:r>
            <a:r>
              <a:rPr kumimoji="0" lang="bn-IN" sz="32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চিন্তা করি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CDC796D-D9A9-45BD-AF14-9AC173F12910}"/>
              </a:ext>
            </a:extLst>
          </p:cNvPr>
          <p:cNvSpPr txBox="1"/>
          <p:nvPr/>
        </p:nvSpPr>
        <p:spPr>
          <a:xfrm>
            <a:off x="1600200" y="2463225"/>
            <a:ext cx="795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BD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48CE3E1-A9C2-42CD-95C8-1889313E5281}"/>
              </a:ext>
            </a:extLst>
          </p:cNvPr>
          <p:cNvSpPr txBox="1"/>
          <p:nvPr/>
        </p:nvSpPr>
        <p:spPr>
          <a:xfrm>
            <a:off x="6330462" y="2438402"/>
            <a:ext cx="121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497FF33-3319-4E0A-93FD-53D9DB00B346}"/>
              </a:ext>
            </a:extLst>
          </p:cNvPr>
          <p:cNvSpPr/>
          <p:nvPr/>
        </p:nvSpPr>
        <p:spPr>
          <a:xfrm>
            <a:off x="903847" y="4043665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9CAFAC9-23B5-46A1-8B62-656B4AC2065C}"/>
              </a:ext>
            </a:extLst>
          </p:cNvPr>
          <p:cNvSpPr/>
          <p:nvPr/>
        </p:nvSpPr>
        <p:spPr>
          <a:xfrm>
            <a:off x="1199268" y="4043665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F8E5927-DF17-439D-A4B2-54242D839AB8}"/>
              </a:ext>
            </a:extLst>
          </p:cNvPr>
          <p:cNvSpPr/>
          <p:nvPr/>
        </p:nvSpPr>
        <p:spPr>
          <a:xfrm>
            <a:off x="3201716" y="4043665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C9B1FD-EB68-4EE1-8513-629D66C65E03}"/>
              </a:ext>
            </a:extLst>
          </p:cNvPr>
          <p:cNvSpPr/>
          <p:nvPr/>
        </p:nvSpPr>
        <p:spPr>
          <a:xfrm>
            <a:off x="3497137" y="4043664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1E246D6-358B-4F8E-A7E8-ECA533DA5B4A}"/>
              </a:ext>
            </a:extLst>
          </p:cNvPr>
          <p:cNvSpPr/>
          <p:nvPr/>
        </p:nvSpPr>
        <p:spPr>
          <a:xfrm>
            <a:off x="5773905" y="4043664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6A724E9-4E99-4733-9032-6118DD14B92E}"/>
              </a:ext>
            </a:extLst>
          </p:cNvPr>
          <p:cNvSpPr/>
          <p:nvPr/>
        </p:nvSpPr>
        <p:spPr>
          <a:xfrm>
            <a:off x="6069327" y="4043664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66A00569-50AA-4C76-A052-043F3DE6FE93}"/>
              </a:ext>
            </a:extLst>
          </p:cNvPr>
          <p:cNvSpPr/>
          <p:nvPr/>
        </p:nvSpPr>
        <p:spPr>
          <a:xfrm>
            <a:off x="6364748" y="4043663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B6616708-1BDC-4E8F-B56E-B0EED202DCB9}"/>
              </a:ext>
            </a:extLst>
          </p:cNvPr>
          <p:cNvSpPr/>
          <p:nvPr/>
        </p:nvSpPr>
        <p:spPr>
          <a:xfrm>
            <a:off x="6662369" y="4043664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14C9644C-155C-483E-AD68-B4821C33741C}"/>
              </a:ext>
            </a:extLst>
          </p:cNvPr>
          <p:cNvSpPr/>
          <p:nvPr/>
        </p:nvSpPr>
        <p:spPr>
          <a:xfrm>
            <a:off x="6957790" y="4043663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BF0AA517-A551-48F2-8A68-DCF0B4CC44C2}"/>
              </a:ext>
            </a:extLst>
          </p:cNvPr>
          <p:cNvSpPr txBox="1"/>
          <p:nvPr/>
        </p:nvSpPr>
        <p:spPr>
          <a:xfrm>
            <a:off x="860325" y="5024100"/>
            <a:ext cx="874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endParaRPr lang="en-US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AAC57EA-0F11-46F3-9F94-A8A12F068D67}"/>
              </a:ext>
            </a:extLst>
          </p:cNvPr>
          <p:cNvSpPr txBox="1"/>
          <p:nvPr/>
        </p:nvSpPr>
        <p:spPr>
          <a:xfrm>
            <a:off x="2198954" y="5024099"/>
            <a:ext cx="472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5840CA16-58B7-43BE-841F-E7494F734A1F}"/>
              </a:ext>
            </a:extLst>
          </p:cNvPr>
          <p:cNvSpPr txBox="1"/>
          <p:nvPr/>
        </p:nvSpPr>
        <p:spPr>
          <a:xfrm>
            <a:off x="3186329" y="5024099"/>
            <a:ext cx="633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745750FB-5136-44CA-B12A-D19885EFBA79}"/>
              </a:ext>
            </a:extLst>
          </p:cNvPr>
          <p:cNvSpPr txBox="1"/>
          <p:nvPr/>
        </p:nvSpPr>
        <p:spPr>
          <a:xfrm>
            <a:off x="4454183" y="5024098"/>
            <a:ext cx="492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: Rounded Corners 31">
            <a:extLst>
              <a:ext uri="{FF2B5EF4-FFF2-40B4-BE49-F238E27FC236}">
                <a16:creationId xmlns:a16="http://schemas.microsoft.com/office/drawing/2014/main" xmlns="" id="{BE6147FB-5362-4B4B-9A4C-A880D995DA08}"/>
              </a:ext>
            </a:extLst>
          </p:cNvPr>
          <p:cNvSpPr/>
          <p:nvPr/>
        </p:nvSpPr>
        <p:spPr>
          <a:xfrm>
            <a:off x="5854798" y="5001030"/>
            <a:ext cx="1233558" cy="718103"/>
          </a:xfrm>
          <a:prstGeom prst="roundRect">
            <a:avLst/>
          </a:prstGeom>
          <a:gradFill rotWithShape="1">
            <a:gsLst>
              <a:gs pos="0">
                <a:srgbClr val="EB641B">
                  <a:tint val="62000"/>
                  <a:satMod val="180000"/>
                </a:srgbClr>
              </a:gs>
              <a:gs pos="65000">
                <a:srgbClr val="EB641B">
                  <a:tint val="32000"/>
                  <a:satMod val="250000"/>
                </a:srgbClr>
              </a:gs>
              <a:gs pos="100000">
                <a:srgbClr val="EB641B">
                  <a:tint val="23000"/>
                  <a:satMod val="300000"/>
                </a:srgbClr>
              </a:gs>
            </a:gsLst>
            <a:lin ang="16200000" scaled="0"/>
          </a:gradFill>
          <a:ln w="9525" cap="flat" cmpd="sng" algn="ctr">
            <a:solidFill>
              <a:srgbClr val="EB641B"/>
            </a:solidFill>
            <a:prstDash val="solid"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6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r>
              <a:rPr kumimoji="0" lang="bn-IN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pic>
        <p:nvPicPr>
          <p:cNvPr id="6146" name="Picture 2" descr="D:\Toys\ca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2362200"/>
            <a:ext cx="719137" cy="47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D:\Toys\ca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3" y="2421731"/>
            <a:ext cx="719137" cy="47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D:\Toys\ca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438400"/>
            <a:ext cx="719137" cy="47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D:\Toys\ca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463" y="2438400"/>
            <a:ext cx="719137" cy="47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D:\Toys\ca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497931"/>
            <a:ext cx="719137" cy="47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D:\Toys\ca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63" y="2514600"/>
            <a:ext cx="719137" cy="47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D:\Toys\ca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3" y="2514600"/>
            <a:ext cx="719137" cy="47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37C9B1FD-EB68-4EE1-8513-629D66C65E03}"/>
              </a:ext>
            </a:extLst>
          </p:cNvPr>
          <p:cNvSpPr/>
          <p:nvPr/>
        </p:nvSpPr>
        <p:spPr>
          <a:xfrm>
            <a:off x="3743179" y="4038600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7C9B1FD-EB68-4EE1-8513-629D66C65E03}"/>
              </a:ext>
            </a:extLst>
          </p:cNvPr>
          <p:cNvSpPr/>
          <p:nvPr/>
        </p:nvSpPr>
        <p:spPr>
          <a:xfrm>
            <a:off x="4038600" y="4038600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37C9B1FD-EB68-4EE1-8513-629D66C65E03}"/>
              </a:ext>
            </a:extLst>
          </p:cNvPr>
          <p:cNvSpPr/>
          <p:nvPr/>
        </p:nvSpPr>
        <p:spPr>
          <a:xfrm>
            <a:off x="4343400" y="4038600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37C9B1FD-EB68-4EE1-8513-629D66C65E03}"/>
              </a:ext>
            </a:extLst>
          </p:cNvPr>
          <p:cNvSpPr/>
          <p:nvPr/>
        </p:nvSpPr>
        <p:spPr>
          <a:xfrm>
            <a:off x="7467600" y="4038600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37C9B1FD-EB68-4EE1-8513-629D66C65E03}"/>
              </a:ext>
            </a:extLst>
          </p:cNvPr>
          <p:cNvSpPr/>
          <p:nvPr/>
        </p:nvSpPr>
        <p:spPr>
          <a:xfrm>
            <a:off x="7172179" y="4038600"/>
            <a:ext cx="295421" cy="365762"/>
          </a:xfrm>
          <a:prstGeom prst="rect">
            <a:avLst/>
          </a:prstGeom>
          <a:solidFill>
            <a:srgbClr val="727CA3"/>
          </a:solidFill>
          <a:ln w="28575" cap="flat" cmpd="sng" algn="ctr">
            <a:solidFill>
              <a:srgbClr val="727CA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867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4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226</TotalTime>
  <Words>230</Words>
  <Application>Microsoft Office PowerPoint</Application>
  <PresentationFormat>On-screen Show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সুপ্রিয় ছাত্রছাত্রীদের সবাইকে  সুস্বাগতম ও শুভেচ্ছা।  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সুপ্রিয় ছাত্রছাত্রীদের সবাইকে  সুস্বাগতম ও শুভেচ্ছা।  </dc:title>
  <dc:creator>BC</dc:creator>
  <cp:lastModifiedBy>BC</cp:lastModifiedBy>
  <cp:revision>16</cp:revision>
  <dcterms:created xsi:type="dcterms:W3CDTF">2006-08-16T00:00:00Z</dcterms:created>
  <dcterms:modified xsi:type="dcterms:W3CDTF">2019-11-18T18:27:08Z</dcterms:modified>
</cp:coreProperties>
</file>