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5" r:id="rId2"/>
    <p:sldId id="274" r:id="rId3"/>
    <p:sldId id="275" r:id="rId4"/>
    <p:sldId id="288" r:id="rId5"/>
    <p:sldId id="302" r:id="rId6"/>
    <p:sldId id="336" r:id="rId7"/>
    <p:sldId id="290" r:id="rId8"/>
    <p:sldId id="340" r:id="rId9"/>
    <p:sldId id="392" r:id="rId10"/>
    <p:sldId id="393" r:id="rId11"/>
    <p:sldId id="320" r:id="rId12"/>
    <p:sldId id="394" r:id="rId13"/>
    <p:sldId id="395" r:id="rId14"/>
    <p:sldId id="406" r:id="rId15"/>
    <p:sldId id="321" r:id="rId16"/>
    <p:sldId id="364" r:id="rId17"/>
    <p:sldId id="404" r:id="rId18"/>
    <p:sldId id="293" r:id="rId19"/>
    <p:sldId id="294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312" autoAdjust="0"/>
  </p:normalViewPr>
  <p:slideViewPr>
    <p:cSldViewPr>
      <p:cViewPr varScale="1">
        <p:scale>
          <a:sx n="74" d="100"/>
          <a:sy n="74" d="100"/>
        </p:scale>
        <p:origin x="-840" y="-9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FC359-B6ED-47C4-9807-D07A62F8776C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A9331-C677-49B7-A29B-39DA6493F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3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213043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4" y="3886200"/>
            <a:ext cx="768096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4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10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4" y="1600206"/>
            <a:ext cx="48463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4" y="1600206"/>
            <a:ext cx="48463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2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2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5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5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2" y="273061"/>
            <a:ext cx="61341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47"/>
            <a:ext cx="65836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4" y="274638"/>
            <a:ext cx="98755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4" y="1600206"/>
            <a:ext cx="987552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6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D11AC-59EB-424F-80FE-04376DAD7D4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1" y="635636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6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11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13.jpg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09728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2286000"/>
            <a:ext cx="2468880" cy="1371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রোয়েন হাসের বৈশিষ্ট্য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094" y="1295403"/>
            <a:ext cx="3657600" cy="990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মাথা লম্বা,প্রশস্ত এবং পালক ধূসর বর্ণের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2368399">
            <a:off x="4324097" y="2436558"/>
            <a:ext cx="744026" cy="260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1" y="2971800"/>
            <a:ext cx="3955542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ঠোট চ্যাপ্টা,  হাসার ঠোট  উজ্জ্বল লাল এবং হাসির ঠোট কমলা রঙের কালো বিল যুক্ত হয়ে থাকে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9334527">
            <a:off x="4604084" y="3202573"/>
            <a:ext cx="495245" cy="29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54472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4438" y="4191000"/>
            <a:ext cx="3127963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বছরে ৮০-১০০টি ডিম দেয়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6057699" y="2031997"/>
            <a:ext cx="317141" cy="22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5143" y="838200"/>
            <a:ext cx="3207258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দেহ প্রশস্ত এবং লেজ, মাথা ও ঘাড় সবুজ পালক যুক্ত থাকে ।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391401" y="2819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2464366"/>
            <a:ext cx="2743200" cy="130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ওজনঃ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হাসা = ৩.৫-৪কেজি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হাসি = ৩-৩.৫ কেজি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228600"/>
            <a:ext cx="3962400" cy="2667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2" y="3048000"/>
            <a:ext cx="4031742" cy="3505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08218" y="3962400"/>
            <a:ext cx="3200400" cy="2667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65143" y="152401"/>
            <a:ext cx="3243475" cy="199252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45110" y="2171700"/>
            <a:ext cx="2975289" cy="35052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88012" y="2171705"/>
            <a:ext cx="2598858" cy="15615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 স্থানঃ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ফ্রান্সের রোয়েন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0" grpId="1" animBg="1"/>
      <p:bldP spid="21" grpId="0" animBg="1"/>
      <p:bldP spid="21" grpId="1" animBg="1"/>
      <p:bldP spid="21" grpId="2" animBg="1"/>
      <p:bldP spid="26" grpId="0" animBg="1"/>
      <p:bldP spid="26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931920" y="609600"/>
            <a:ext cx="3566160" cy="2133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720" y="2743200"/>
            <a:ext cx="8503920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জোড়ায় জোড়ায় কাজ            সময়ঃ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" y="3893713"/>
            <a:ext cx="10591800" cy="1828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/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গ্রুপ-কঃ </a:t>
            </a:r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শোভাবর্ধনকারী ৩টি হাঁসের জাতের নাম লিখ </a:t>
            </a:r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bn-BD" sz="4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just"/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গ্রুপ-খঃ </a:t>
            </a:r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মাস্কোভি </a:t>
            </a:r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জাতের </a:t>
            </a:r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হাঁসের ৩টি </a:t>
            </a:r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 লিখ । 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120641" y="3429000"/>
            <a:ext cx="640080" cy="4572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80160" y="685800"/>
            <a:ext cx="2560320" cy="20574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build="p" animBg="1"/>
      <p:bldP spid="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2286000"/>
            <a:ext cx="2468880" cy="1371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ইন্ডিয়ান রানার হাঁসের বৈশিষ্ট্য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990600"/>
            <a:ext cx="3695093" cy="1312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মাথা সরু, সমতল ও দেহ বরাবর উর্ধমূখী । পালক সাদা, ধূসর ও সাদা ধূসর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2368399">
            <a:off x="4324097" y="2436558"/>
            <a:ext cx="744026" cy="260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1" y="2971800"/>
            <a:ext cx="3955542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গলা মসৃন, লম্বা ও চিকন এবং ঠোট কমলা হলুদ রঙের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9334527">
            <a:off x="4604084" y="3202573"/>
            <a:ext cx="495245" cy="29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54472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4438" y="4191000"/>
            <a:ext cx="3127963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ডিমের রঙ সাদা । বছরে ২৫০-২৬০ টি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ডিম দেয়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6057699" y="2031997"/>
            <a:ext cx="317141" cy="22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5143" y="838200"/>
            <a:ext cx="3207258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দেহের তুলনায় ডানা ছোট এবং চলার সময় মাথা উঁচু করে খাড়াভাবে চলাফেরা করে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391401" y="2819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2464366"/>
            <a:ext cx="2743200" cy="130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ওজনঃ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হাসা = ২-২.৫কেজি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হাসি = ১-১.৫ কেজি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152400"/>
            <a:ext cx="2819400" cy="274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3402" y="3048000"/>
            <a:ext cx="4031742" cy="3505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16068" y="4191000"/>
            <a:ext cx="3200400" cy="2514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65143" y="152401"/>
            <a:ext cx="3243475" cy="199252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845111" y="2171700"/>
            <a:ext cx="2706980" cy="35052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03919" y="2210390"/>
            <a:ext cx="2598858" cy="15615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 স্থানঃ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ইন্ডিয়া / ভারত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6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2286000"/>
            <a:ext cx="246888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খাকী ক্যাম্বেল হাঁসের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154323"/>
            <a:ext cx="3798194" cy="990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দেহ গভীর, প্রশস্ত, আটসাট এবং মাথা গোলাকার । এদের পালক সাদা তবে অন্য রঙেরও দেখা যায় 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2368399">
            <a:off x="4324097" y="2436558"/>
            <a:ext cx="744026" cy="260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1" y="2971800"/>
            <a:ext cx="3955542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ঠোট মাঝারী আকারের নিলাভ সবুজ রঙের। ডানা আটসাট দেহের সাথে লেগে থাকে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9334527">
            <a:off x="4604084" y="3202573"/>
            <a:ext cx="495245" cy="29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54472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4438" y="4191000"/>
            <a:ext cx="3127963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ডিমের খোসার রঙ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সাদা । বছরে ২৫০-৩০০টি ডিম দেয়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6057699" y="2031997"/>
            <a:ext cx="317141" cy="22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5143" y="838200"/>
            <a:ext cx="3207258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পায়ের পাতা ও পায়ের চামড়া কমলা রঙের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421880" y="2819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2464366"/>
            <a:ext cx="2743200" cy="130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ওজনঃ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হাসা = ২-২.৫ কেজি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হাসি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= ১-১.৫ কেজি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228600"/>
            <a:ext cx="4191000" cy="2667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3402" y="2971800"/>
            <a:ext cx="4031742" cy="3581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16068" y="4191000"/>
            <a:ext cx="3200400" cy="2514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65144" y="199250"/>
            <a:ext cx="3948864" cy="191014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845110" y="2171700"/>
            <a:ext cx="2822889" cy="3276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03919" y="2210390"/>
            <a:ext cx="2598858" cy="15615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 স্থানঃ</a:t>
            </a:r>
          </a:p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ইংল্যান্ড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8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5" grpId="0" animBg="1"/>
      <p:bldP spid="25" grpId="1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53000" y="2286000"/>
            <a:ext cx="246888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জিনডিং হাঁসের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990" y="1409700"/>
            <a:ext cx="3798194" cy="990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এদের দেহ খাকী ক্যাম্বেলের মতই অগ্রভাগ উচু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 গলা নীলাভ ও সবুজ 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2368399">
            <a:off x="4324097" y="2436558"/>
            <a:ext cx="744026" cy="260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1" y="2971800"/>
            <a:ext cx="3955542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পালক খাকী রঙের,বাদামী ও কালো ফোটা থাকে। ঠোট বাদামী রঙের ।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9334527">
            <a:off x="4604084" y="3202573"/>
            <a:ext cx="495245" cy="29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4438" y="4191000"/>
            <a:ext cx="3127963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ডিমের খোসার রঙ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সবুজাভ । বছরে ২০০-২৫০ টি ডিম দেয়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5143" y="838200"/>
            <a:ext cx="3207258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চলার সময় গলা উচু করে হাটে। এ জাত লবণাক্ত এলাকায় পালন উপযোগী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391401" y="2819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4800" y="2464366"/>
            <a:ext cx="2743200" cy="130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ওজনঃ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হাসা = ১.৫-২কেজি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হাসি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= ১-১.৫ কেজি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5900294" y="3770919"/>
            <a:ext cx="468141" cy="256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5933968" y="2051192"/>
            <a:ext cx="304799" cy="164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4267200" cy="2667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3048000"/>
            <a:ext cx="4412744" cy="3352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16067" y="4191000"/>
            <a:ext cx="3308733" cy="2514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16068" y="228605"/>
            <a:ext cx="3200844" cy="191631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2" y="2171700"/>
            <a:ext cx="2895598" cy="32766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3919" y="2210390"/>
            <a:ext cx="2598858" cy="15615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 স্থানঃ</a:t>
            </a:r>
          </a:p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চীনের জিনডিং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2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4114800"/>
            <a:ext cx="10439400" cy="2209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গ্রুপ-কঃ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উপকূলীয় এলাকায় পালন উপযোগী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হাঁসের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জাতের নাম 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৪টি করে বৈশিষ্ট্য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লিখ । 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গ্রুপ-খঃ ডিম উৎপাদনের জন্য উপযোগী হাঁসের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জাতের নাম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৪টি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বৈশিষ্ট্য লিখ । </a:t>
            </a:r>
          </a:p>
        </p:txBody>
      </p:sp>
      <p:sp>
        <p:nvSpPr>
          <p:cNvPr id="7" name="Down Arrow 6"/>
          <p:cNvSpPr/>
          <p:nvPr/>
        </p:nvSpPr>
        <p:spPr>
          <a:xfrm>
            <a:off x="4114800" y="685800"/>
            <a:ext cx="3840480" cy="1981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 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5845" y="2743200"/>
            <a:ext cx="8961119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             সময়ঃ ১০  মিনিট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303520" y="3352800"/>
            <a:ext cx="82296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71601" y="533400"/>
            <a:ext cx="2743200" cy="2133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allAtOnce" animBg="1"/>
      <p:bldP spid="8" grpId="0" build="p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524000" y="134040"/>
            <a:ext cx="786384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হাঁসের জাত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সনাক্তকরণের গুরুত্ব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9"/>
          <p:cNvGrpSpPr/>
          <p:nvPr/>
        </p:nvGrpSpPr>
        <p:grpSpPr>
          <a:xfrm>
            <a:off x="381000" y="1057370"/>
            <a:ext cx="9997440" cy="5495830"/>
            <a:chOff x="277004" y="1219200"/>
            <a:chExt cx="8409796" cy="4876800"/>
          </a:xfrm>
        </p:grpSpPr>
        <p:sp>
          <p:nvSpPr>
            <p:cNvPr id="7" name="Rectangle 6"/>
            <p:cNvSpPr/>
            <p:nvPr/>
          </p:nvSpPr>
          <p:spPr>
            <a:xfrm>
              <a:off x="1828800" y="1219200"/>
              <a:ext cx="5781136" cy="35052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7004" y="4876800"/>
              <a:ext cx="8409796" cy="1219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খামারের ধরণ অনুযায়ী 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হাঁস 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পালন করতে হলে জাত সনাক্তকরন 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করতে হয়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12"/>
          <p:cNvGrpSpPr/>
          <p:nvPr/>
        </p:nvGrpSpPr>
        <p:grpSpPr>
          <a:xfrm>
            <a:off x="701040" y="1057370"/>
            <a:ext cx="9784080" cy="5419632"/>
            <a:chOff x="533400" y="801189"/>
            <a:chExt cx="8153400" cy="5294812"/>
          </a:xfrm>
        </p:grpSpPr>
        <p:sp>
          <p:nvSpPr>
            <p:cNvPr id="23" name="Rectangle 22"/>
            <p:cNvSpPr/>
            <p:nvPr/>
          </p:nvSpPr>
          <p:spPr>
            <a:xfrm>
              <a:off x="1847582" y="801189"/>
              <a:ext cx="5867400" cy="411044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3400" y="4981304"/>
              <a:ext cx="8153400" cy="11146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ভাল জাতের মুরগি নির্ধারণ করে খামার করলে খামারের উৎপাদন বৃদ্ধি পায় ।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12"/>
          <p:cNvGrpSpPr/>
          <p:nvPr/>
        </p:nvGrpSpPr>
        <p:grpSpPr>
          <a:xfrm>
            <a:off x="533400" y="1057370"/>
            <a:ext cx="9784080" cy="5419630"/>
            <a:chOff x="533400" y="1219200"/>
            <a:chExt cx="8153400" cy="4876800"/>
          </a:xfrm>
        </p:grpSpPr>
        <p:sp>
          <p:nvSpPr>
            <p:cNvPr id="26" name="Rectangle 25"/>
            <p:cNvSpPr/>
            <p:nvPr/>
          </p:nvSpPr>
          <p:spPr>
            <a:xfrm>
              <a:off x="1828800" y="1219200"/>
              <a:ext cx="5867400" cy="35052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3400" y="4876800"/>
              <a:ext cx="8153400" cy="1219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মাংস 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উৎপাদন করার জন্য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মাংস 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উৎপাদী মুরগির জাত নির্ধারণ করতে হলে জাত সনাক্তকরণ জরুরী ।  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15"/>
          <p:cNvGrpSpPr/>
          <p:nvPr/>
        </p:nvGrpSpPr>
        <p:grpSpPr>
          <a:xfrm>
            <a:off x="609600" y="1212056"/>
            <a:ext cx="9784080" cy="4960144"/>
            <a:chOff x="533400" y="1219200"/>
            <a:chExt cx="8153400" cy="4876800"/>
          </a:xfrm>
        </p:grpSpPr>
        <p:sp>
          <p:nvSpPr>
            <p:cNvPr id="29" name="Rectangle 28"/>
            <p:cNvSpPr/>
            <p:nvPr/>
          </p:nvSpPr>
          <p:spPr>
            <a:xfrm>
              <a:off x="1828800" y="1219200"/>
              <a:ext cx="6019800" cy="35052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3400" y="4876800"/>
              <a:ext cx="8153400" cy="1219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খামারে ডিম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উৎপাদন করার জন্য ডিম উৎপাদী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হাঁসের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জাত নির্ধারণ করতে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জাত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সনাক্তকরণ জরুরী । 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12"/>
          <p:cNvGrpSpPr/>
          <p:nvPr/>
        </p:nvGrpSpPr>
        <p:grpSpPr>
          <a:xfrm>
            <a:off x="548640" y="1057370"/>
            <a:ext cx="9784080" cy="5248984"/>
            <a:chOff x="533400" y="990600"/>
            <a:chExt cx="8153400" cy="5105400"/>
          </a:xfrm>
        </p:grpSpPr>
        <p:sp>
          <p:nvSpPr>
            <p:cNvPr id="32" name="Rectangle 31"/>
            <p:cNvSpPr/>
            <p:nvPr/>
          </p:nvSpPr>
          <p:spPr>
            <a:xfrm>
              <a:off x="2425700" y="990600"/>
              <a:ext cx="4508500" cy="3733800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33400" y="4876800"/>
              <a:ext cx="8153400" cy="1219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উন্নত জাতের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হাঁস নির্ধারন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করলে রোগাবালাই কম হয় ।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18"/>
          <p:cNvGrpSpPr/>
          <p:nvPr/>
        </p:nvGrpSpPr>
        <p:grpSpPr>
          <a:xfrm>
            <a:off x="533400" y="1143000"/>
            <a:ext cx="9784080" cy="5105400"/>
            <a:chOff x="533400" y="1219200"/>
            <a:chExt cx="8153400" cy="4876800"/>
          </a:xfrm>
        </p:grpSpPr>
        <p:sp>
          <p:nvSpPr>
            <p:cNvPr id="35" name="Rectangle 34"/>
            <p:cNvSpPr/>
            <p:nvPr/>
          </p:nvSpPr>
          <p:spPr>
            <a:xfrm>
              <a:off x="1828800" y="1219200"/>
              <a:ext cx="6019800" cy="3505200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3400" y="4876800"/>
              <a:ext cx="8153400" cy="1219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খামারের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ক্ষতির ঝুকি থেকে রক্ষার জন্য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জাত নির্ধারণ করে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খামারকরণ খুব জরুরী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0140" y="1676400"/>
            <a:ext cx="8663939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সত্য মিথ্যা নির্ধারণ কর 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166360" y="1089554"/>
            <a:ext cx="640080" cy="4572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20140" y="2438400"/>
            <a:ext cx="8686800" cy="259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রোয়েন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ডিম উৎপাদনকারী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হাঁসের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খাকী ক্যাম্বেল জাতের উত্তপত্তি ভারতে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ইন্ডিয়ান রানার বছরে ২৫০-২৬০ টি ডিম দেয় 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রোয়েন জাতের হাসার ঠোটের রঙ কমলা 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ঙ 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ম্যান্দারিন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শোভাবর্ধনকারী জাত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63440" y="5690315"/>
            <a:ext cx="164592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মিথ্যা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63440" y="5696218"/>
            <a:ext cx="164592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মিথ্যা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663440" y="5696218"/>
            <a:ext cx="164592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সত্য 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6221" y="306361"/>
            <a:ext cx="27432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63440" y="5679046"/>
            <a:ext cx="164592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63440" y="5690315"/>
            <a:ext cx="164592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সত্য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3440" y="5696218"/>
            <a:ext cx="1645920" cy="363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5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6.84551E-7 L 0.18056 -0.457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-22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4607E-6 L 0.17361 -0.390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-19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6.84551E-7 L 0.22917 -0.31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156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535E-6 L 0.22222 -0.244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-12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4607E-6 L 0.11806 -0.179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8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023360" y="609600"/>
            <a:ext cx="3383280" cy="175260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725" y="2438400"/>
            <a:ext cx="8961119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3733800"/>
            <a:ext cx="10210800" cy="1676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খামারকরণে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হাঁসের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 সনাক্তকরণের গুরুত্ব বর্ণনা কর ।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937760" y="3200400"/>
            <a:ext cx="64008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05840" y="609600"/>
            <a:ext cx="2560320" cy="18288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09728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457200"/>
            <a:ext cx="7132320" cy="59436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3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3849584" y="3572147"/>
            <a:ext cx="5468203" cy="19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 Same Side Corner Rectangle 7"/>
          <p:cNvSpPr/>
          <p:nvPr/>
        </p:nvSpPr>
        <p:spPr>
          <a:xfrm>
            <a:off x="6858000" y="685800"/>
            <a:ext cx="2651758" cy="609600"/>
          </a:xfrm>
          <a:prstGeom prst="round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2103120" y="609600"/>
            <a:ext cx="3566160" cy="762000"/>
          </a:xfrm>
          <a:prstGeom prst="round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3205" y="3886200"/>
            <a:ext cx="2377439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05840" y="1447800"/>
            <a:ext cx="539496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কৃষিবিদ বিধান চন্দ্র সাহা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প্রভাষক(ইনডেক্সঃ৩০৯১৩০৪),কৃষিশিক্ষা বিভাগ 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মুক্তিযোদ্ধা মেমোরিয়াল ডিগ্রি কলেজ, থানা সদর মহিপুর,পটুয়াখালী 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দূরালাপনীঃ ০১৭২৫৩৭৭৭৮৭ </a:t>
            </a:r>
          </a:p>
          <a:p>
            <a:pPr algn="just"/>
            <a:r>
              <a:rPr lang="bn-BD" sz="1600" dirty="0" smtClean="0"/>
              <a:t>ইমেইল ঃ </a:t>
            </a:r>
            <a:r>
              <a:rPr lang="en-US" sz="1600" dirty="0" smtClean="0"/>
              <a:t>bidhansahapstu07@gmail.com</a:t>
            </a:r>
            <a:r>
              <a:rPr lang="bn-BD" sz="1600" dirty="0" smtClean="0"/>
              <a:t> 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6705171" y="1447800"/>
            <a:ext cx="3992880" cy="449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দ্বাদশ   </a:t>
            </a:r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কৃষিশিক্ষা ২য়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 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পোল্ট্রি</a:t>
            </a:r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</a:t>
            </a:r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পরিচ্ছেদঃ ১ম </a:t>
            </a:r>
          </a:p>
          <a:p>
            <a:pPr algn="just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8077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মনযোগ সহকারে দেখি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914400"/>
            <a:ext cx="8991600" cy="477847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09247" y="5845282"/>
            <a:ext cx="9325708" cy="7079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জাতের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হাঁস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9247" y="5845282"/>
            <a:ext cx="9325708" cy="7079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ছবিটিতে কী দেখা যাচ্ছে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1" y="228600"/>
            <a:ext cx="8153400" cy="8675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এখন আজকের পাঠের বিষয়বস্তু কি হতে পারে অনুমান কর !!!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3" y="1295400"/>
            <a:ext cx="8229599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90600" y="2590800"/>
            <a:ext cx="8503920" cy="3581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হাঁসের জাত সনাক্তকরণ </a:t>
            </a:r>
            <a:endParaRPr lang="en-US" sz="1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  <p:bldP spid="11" grpId="0" build="allAtOnce" animBg="1"/>
      <p:bldP spid="12" grpId="0" build="allAtOnce" animBg="1"/>
      <p:bldP spid="1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52400"/>
            <a:ext cx="8046720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762000" y="1295400"/>
            <a:ext cx="9448800" cy="48768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উপযোগীতা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অনুসারে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হাঁসের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শ্রেণিবিভাগ লিখতে পারবে । </a:t>
            </a:r>
          </a:p>
          <a:p>
            <a:pPr algn="just">
              <a:buFont typeface="Wingdings" pitchFamily="2" charset="2"/>
              <a:buChar char="v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বিভিন্ন জাতের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হাঁসের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সনাক্তকারী বৈশিষ্ট্য বর্ণনা করতে পারবে । </a:t>
            </a:r>
          </a:p>
          <a:p>
            <a:pPr algn="just">
              <a:buFont typeface="Wingdings" pitchFamily="2" charset="2"/>
              <a:buChar char="v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খামারের প্রয়োজন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অনুযায়ী হাঁসের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 নির্ধারণ করতে পারবে  । </a:t>
            </a:r>
          </a:p>
          <a:p>
            <a:pPr algn="just">
              <a:buFont typeface="Wingdings" pitchFamily="2" charset="2"/>
              <a:buChar char="v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হাঁসের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 নির্বাচনের গুরুত্ব ব্যাখ্যা করতে পারবে  ।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233689"/>
            <a:ext cx="2895600" cy="47603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উপযোগিতা অনুযায়ী হাঁসের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শ্রেণিবিভাগ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5239823"/>
            <a:ext cx="4572000" cy="10668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শোভাবর্ধনকারী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উৎপাদনকারী জাত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3048000"/>
            <a:ext cx="4571999" cy="1066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ডিম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উৎপাদনকারী জাত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6978" y="1331354"/>
            <a:ext cx="4597221" cy="1066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মাংস উৎপাদনকারী জাত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971800" y="1656814"/>
            <a:ext cx="457200" cy="18835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971800" y="3581400"/>
            <a:ext cx="457200" cy="228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923504" y="5631018"/>
            <a:ext cx="457200" cy="18835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0" y="304801"/>
            <a:ext cx="2667000" cy="23621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03779" y="2781300"/>
            <a:ext cx="2743200" cy="2057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8999" y="4953000"/>
            <a:ext cx="2717979" cy="1752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3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28800" y="228604"/>
            <a:ext cx="7772400" cy="6858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মাংস উৎপাদনকারী জাত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2" y="1447800"/>
            <a:ext cx="3620818" cy="4724400"/>
            <a:chOff x="609332" y="1503608"/>
            <a:chExt cx="3805170" cy="4148122"/>
          </a:xfrm>
        </p:grpSpPr>
        <p:sp>
          <p:nvSpPr>
            <p:cNvPr id="4" name="Rectangle 3"/>
            <p:cNvSpPr/>
            <p:nvPr/>
          </p:nvSpPr>
          <p:spPr>
            <a:xfrm>
              <a:off x="1172514" y="1503608"/>
              <a:ext cx="289560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পেকিং 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332" y="2315055"/>
              <a:ext cx="3805170" cy="3336675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ight Arrow 9"/>
          <p:cNvSpPr/>
          <p:nvPr/>
        </p:nvSpPr>
        <p:spPr>
          <a:xfrm rot="5400000">
            <a:off x="1979029" y="917995"/>
            <a:ext cx="609600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235749" y="1524002"/>
            <a:ext cx="3074093" cy="4648198"/>
            <a:chOff x="4545908" y="2794715"/>
            <a:chExt cx="3074092" cy="4648198"/>
          </a:xfrm>
        </p:grpSpPr>
        <p:sp>
          <p:nvSpPr>
            <p:cNvPr id="12" name="Rectangle 11"/>
            <p:cNvSpPr/>
            <p:nvPr/>
          </p:nvSpPr>
          <p:spPr>
            <a:xfrm>
              <a:off x="4545908" y="2794715"/>
              <a:ext cx="3074091" cy="7077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মাসকোভি 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45909" y="3642690"/>
              <a:ext cx="3074091" cy="3800223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95506" y="1464974"/>
            <a:ext cx="2947489" cy="4631026"/>
            <a:chOff x="7644312" y="1922174"/>
            <a:chExt cx="2947489" cy="4631026"/>
          </a:xfrm>
        </p:grpSpPr>
        <p:sp>
          <p:nvSpPr>
            <p:cNvPr id="18" name="Rectangle 17"/>
            <p:cNvSpPr/>
            <p:nvPr/>
          </p:nvSpPr>
          <p:spPr>
            <a:xfrm>
              <a:off x="7775058" y="1922174"/>
              <a:ext cx="2685996" cy="609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রোয়েন 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44312" y="2688966"/>
              <a:ext cx="2947489" cy="3864234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ight Arrow 23"/>
          <p:cNvSpPr/>
          <p:nvPr/>
        </p:nvSpPr>
        <p:spPr>
          <a:xfrm rot="5400000">
            <a:off x="8902355" y="917996"/>
            <a:ext cx="609600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5400000">
            <a:off x="5354207" y="1070394"/>
            <a:ext cx="609600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133602" y="152400"/>
            <a:ext cx="7772400" cy="10668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ডিম উৎপাদনকারী জাত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04802" y="1755495"/>
            <a:ext cx="4078020" cy="4721509"/>
            <a:chOff x="128852" y="1506146"/>
            <a:chExt cx="4285650" cy="4145584"/>
          </a:xfrm>
        </p:grpSpPr>
        <p:sp>
          <p:nvSpPr>
            <p:cNvPr id="74" name="Rectangle 73"/>
            <p:cNvSpPr/>
            <p:nvPr/>
          </p:nvSpPr>
          <p:spPr>
            <a:xfrm>
              <a:off x="128852" y="1506146"/>
              <a:ext cx="4084065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ইন্ডিয়ান রানার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28852" y="2315055"/>
              <a:ext cx="4285650" cy="3336675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ight Arrow 75"/>
          <p:cNvSpPr/>
          <p:nvPr/>
        </p:nvSpPr>
        <p:spPr>
          <a:xfrm rot="5400000">
            <a:off x="3084449" y="1270015"/>
            <a:ext cx="667554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4540551" y="1828802"/>
            <a:ext cx="3074093" cy="4648198"/>
            <a:chOff x="4545908" y="2794715"/>
            <a:chExt cx="3074092" cy="4648198"/>
          </a:xfrm>
        </p:grpSpPr>
        <p:sp>
          <p:nvSpPr>
            <p:cNvPr id="78" name="Rectangle 77"/>
            <p:cNvSpPr/>
            <p:nvPr/>
          </p:nvSpPr>
          <p:spPr>
            <a:xfrm>
              <a:off x="4545908" y="2794715"/>
              <a:ext cx="3074091" cy="7077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খাকী ক্যাম্বেল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545909" y="3642690"/>
              <a:ext cx="3074091" cy="3800223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800308" y="1752600"/>
            <a:ext cx="2947489" cy="4495800"/>
            <a:chOff x="7644312" y="1905000"/>
            <a:chExt cx="2947489" cy="4648200"/>
          </a:xfrm>
        </p:grpSpPr>
        <p:sp>
          <p:nvSpPr>
            <p:cNvPr id="81" name="Rectangle 80"/>
            <p:cNvSpPr/>
            <p:nvPr/>
          </p:nvSpPr>
          <p:spPr>
            <a:xfrm>
              <a:off x="7644312" y="1905000"/>
              <a:ext cx="2947489" cy="609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জিনডিং  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644312" y="2688966"/>
              <a:ext cx="2947489" cy="3864234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ight Arrow 82"/>
          <p:cNvSpPr/>
          <p:nvPr/>
        </p:nvSpPr>
        <p:spPr>
          <a:xfrm rot="5400000">
            <a:off x="5566196" y="1375196"/>
            <a:ext cx="609600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5400000">
            <a:off x="8812783" y="1233525"/>
            <a:ext cx="740535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828800" y="152400"/>
            <a:ext cx="7772400" cy="76200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শোভাবর্ধনকারী হাঁসের জাত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52400" y="1447800"/>
            <a:ext cx="3200400" cy="4572000"/>
            <a:chOff x="609332" y="1503608"/>
            <a:chExt cx="3805170" cy="4148122"/>
          </a:xfrm>
        </p:grpSpPr>
        <p:sp>
          <p:nvSpPr>
            <p:cNvPr id="87" name="Rectangle 86"/>
            <p:cNvSpPr/>
            <p:nvPr/>
          </p:nvSpPr>
          <p:spPr>
            <a:xfrm>
              <a:off x="1172514" y="1503608"/>
              <a:ext cx="289560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ব্লু সুইডিস 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09332" y="2315055"/>
              <a:ext cx="3805170" cy="3336675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Right Arrow 88"/>
          <p:cNvSpPr/>
          <p:nvPr/>
        </p:nvSpPr>
        <p:spPr>
          <a:xfrm rot="5400000">
            <a:off x="1979029" y="917995"/>
            <a:ext cx="609600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3505200" y="1546540"/>
            <a:ext cx="3276600" cy="4473260"/>
            <a:chOff x="4545908" y="2794715"/>
            <a:chExt cx="3074092" cy="4648198"/>
          </a:xfrm>
        </p:grpSpPr>
        <p:sp>
          <p:nvSpPr>
            <p:cNvPr id="91" name="Rectangle 90"/>
            <p:cNvSpPr/>
            <p:nvPr/>
          </p:nvSpPr>
          <p:spPr>
            <a:xfrm>
              <a:off x="4545908" y="2794715"/>
              <a:ext cx="3074091" cy="7077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ম্যান্দারিন উড</a:t>
              </a:r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545909" y="3642690"/>
              <a:ext cx="3074091" cy="3800223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ight Arrow 92"/>
          <p:cNvSpPr/>
          <p:nvPr/>
        </p:nvSpPr>
        <p:spPr>
          <a:xfrm rot="5400000">
            <a:off x="4873208" y="1092932"/>
            <a:ext cx="609600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/>
          <p:cNvSpPr/>
          <p:nvPr/>
        </p:nvSpPr>
        <p:spPr>
          <a:xfrm rot="5400000">
            <a:off x="8759407" y="917995"/>
            <a:ext cx="609600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6934200" y="1402373"/>
            <a:ext cx="3607628" cy="4557324"/>
            <a:chOff x="7644312" y="1858201"/>
            <a:chExt cx="2976052" cy="4694999"/>
          </a:xfrm>
        </p:grpSpPr>
        <p:sp>
          <p:nvSpPr>
            <p:cNvPr id="96" name="Rectangle 95"/>
            <p:cNvSpPr/>
            <p:nvPr/>
          </p:nvSpPr>
          <p:spPr>
            <a:xfrm>
              <a:off x="7644312" y="1858201"/>
              <a:ext cx="2976052" cy="82551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ব্ল্যাকইস্ট ইন্ডিয়া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644312" y="2688966"/>
              <a:ext cx="2947489" cy="3864234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9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2" dur="2000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24" grpId="0" animBg="1"/>
      <p:bldP spid="24" grpId="1" animBg="1"/>
      <p:bldP spid="71" grpId="0" animBg="1"/>
      <p:bldP spid="71" grpId="1" animBg="1"/>
      <p:bldP spid="72" grpId="0" build="allAtOnce" animBg="1"/>
      <p:bldP spid="72" grpId="1" build="allAtOnce" animBg="1"/>
      <p:bldP spid="76" grpId="0" animBg="1"/>
      <p:bldP spid="76" grpId="1" animBg="1"/>
      <p:bldP spid="83" grpId="0" animBg="1"/>
      <p:bldP spid="83" grpId="1" animBg="1"/>
      <p:bldP spid="84" grpId="0" animBg="1"/>
      <p:bldP spid="84" grpId="1" animBg="1"/>
      <p:bldP spid="85" grpId="0" build="allAtOnce" animBg="1"/>
      <p:bldP spid="85" grpId="1" build="allAtOnce" animBg="1"/>
      <p:bldP spid="89" grpId="0" animBg="1"/>
      <p:bldP spid="89" grpId="1" animBg="1"/>
      <p:bldP spid="93" grpId="0" animBg="1"/>
      <p:bldP spid="93" grpId="1" animBg="1"/>
      <p:bldP spid="94" grpId="0" animBg="1"/>
      <p:bldP spid="9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840481" y="762000"/>
            <a:ext cx="3749040" cy="2057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724" y="3352800"/>
            <a:ext cx="859536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       সময়ঃ ৩ মিনিট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029200"/>
            <a:ext cx="96012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একটি করে উদাহরণসহ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উপযোগিতা অনুযায়ী হাঁসের জাতের শ্রেণিবিভাগ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লিখ 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120644" y="4267200"/>
            <a:ext cx="731520" cy="6096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88720" y="838200"/>
            <a:ext cx="2560320" cy="2514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build="p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2286000"/>
            <a:ext cx="2468880" cy="137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পিকিং হাঁসের বৈশিষ্ট্য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01917"/>
            <a:ext cx="3657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এদের মাথা গোলাকার, প্রশস্ত, খুলি উঁচু। পালক সাদা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2583974">
            <a:off x="4065067" y="2370290"/>
            <a:ext cx="1000153" cy="18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2971800"/>
            <a:ext cx="4495801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ঠোট খাট, প্রশস্ত, হলুদ ও মজবুত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9334527">
            <a:off x="4604084" y="3202573"/>
            <a:ext cx="495245" cy="29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54472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4438" y="4191000"/>
            <a:ext cx="3127963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ডিমের খোসার রঙ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সাদা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এবং বছরে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১০০-১২০টি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ডিম উৎপন্ন করে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037921">
            <a:off x="6057699" y="2031997"/>
            <a:ext cx="317141" cy="22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5143" y="838200"/>
            <a:ext cx="3207258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দেহ প্রশস্ত , পায়ের চামড়া লালচে কমলা রঙের 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391401" y="2819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2464366"/>
            <a:ext cx="2743200" cy="130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ওজনঃ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হাসা =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৪-৫কেজি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হাসি =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৩-৪কেজি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228600"/>
            <a:ext cx="4343400" cy="2667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2400" y="3048000"/>
            <a:ext cx="4343400" cy="3505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08218" y="3962400"/>
            <a:ext cx="3200400" cy="2667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26940" y="119231"/>
            <a:ext cx="2978657" cy="176537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845111" y="2136510"/>
            <a:ext cx="2706980" cy="35052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04371" y="2302731"/>
            <a:ext cx="2023795" cy="1371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 স্থানঃ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চীনের পিকিং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2286000"/>
            <a:ext cx="2468880" cy="1371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মাস্কোভি হাঁসের বৈশিষ্ট্য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094" y="914400"/>
            <a:ext cx="3657600" cy="15440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আকারে বড়, লম্বা । পালকের রঙ কালো নীলাভ মিশ্রিত অথবা সাদা ও সাদা কালো মিশ্রিত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2368399">
            <a:off x="4324097" y="2436558"/>
            <a:ext cx="744026" cy="260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1" y="2971800"/>
            <a:ext cx="3955542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মাথার চারদিকে ঝুঁটি থাকে এবং চোখের চারিদিকে লাল পুতির মত দানা থাকে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9334527">
            <a:off x="4604084" y="3202573"/>
            <a:ext cx="495245" cy="29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54472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4438" y="4191000"/>
            <a:ext cx="3127963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ডিমের রঙ সাদা । বছরে ১২০-১৩০টি ডিম দেয়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6057699" y="2031997"/>
            <a:ext cx="317141" cy="22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5143" y="838200"/>
            <a:ext cx="3207258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ঠোট মেটে কালো বর্নের এবং পায়ের চামড়া হালকা কমলা থেকে হলুদ কালো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391401" y="2819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2464366"/>
            <a:ext cx="2743200" cy="130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ওজনঃ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হাসা =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৪.৫-৫কেজি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হাসি =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৩.৫-৪কেজি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4694" y="152400"/>
            <a:ext cx="3962400" cy="2667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4693" y="2982001"/>
            <a:ext cx="4070449" cy="3505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08218" y="3962400"/>
            <a:ext cx="3200400" cy="2667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65143" y="228600"/>
            <a:ext cx="3359658" cy="17526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845110" y="2136510"/>
            <a:ext cx="2899089" cy="327369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53000" y="2144922"/>
            <a:ext cx="2598858" cy="15615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 স্থানঃ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দক্ষিন আমেরিকা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7352</TotalTime>
  <Words>746</Words>
  <Application>Microsoft Office PowerPoint</Application>
  <PresentationFormat>Custom</PresentationFormat>
  <Paragraphs>139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bidhan</dc:creator>
  <cp:lastModifiedBy>AMCS_KP</cp:lastModifiedBy>
  <cp:revision>514</cp:revision>
  <dcterms:created xsi:type="dcterms:W3CDTF">2015-09-13T01:14:48Z</dcterms:created>
  <dcterms:modified xsi:type="dcterms:W3CDTF">2018-05-26T04:04:02Z</dcterms:modified>
</cp:coreProperties>
</file>