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9.jpg" ContentType="image/gif"/>
  <Override PartName="/ppt/notesSlides/notesSlide3.xml" ContentType="application/vnd.openxmlformats-officedocument.presentationml.notesSlide+xml"/>
  <Override PartName="/ppt/media/image3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3" r:id="rId16"/>
    <p:sldId id="304" r:id="rId17"/>
    <p:sldId id="305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3FDD-A185-4E5D-94B3-FCD29C5D8ADB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C877-EAEC-4815-BD94-5EF85FCD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171A5-3C30-4DAB-9CCA-A5EC470F4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আমি শিক্ষার্থীদেরকে এই ছবি গুলো দেখিয়ে তাদের মতামত জিজ্ঞেস করব। তারা ছবিগুলো সম্পর্কে বর্ণনা করতে চেষ্টা করবে, সর্বশেষ নতুন স্লাইডে যাওয়ার আগে আমি বুঝিয়ে বলব।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171A5-3C30-4DAB-9CCA-A5EC470F43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171A5-3C30-4DAB-9CCA-A5EC470F43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9193-4BDD-4209-933C-520668D7B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F03DC-B86D-4D6F-8B60-3CAA23B70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C99E6-5D69-4102-BC89-8D1F242F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E0DBC-98B1-4A51-850A-B23845A2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CE68-61AD-4B76-841A-7ECF383E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B120-A586-4176-86E2-8B4CF40B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FD744-A389-49B4-8AE4-AFD653F0D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96310-D42E-40D6-84A3-95739C7F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A6720-2396-43CA-B389-97FD655B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A831E-DF2A-46E9-A1F2-C7B8005A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2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E43E7-EAFC-4583-8189-953F34D08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636F8-2098-4949-980C-F9CF6DA40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B757E-B598-455C-90E5-C34EA844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2C21D-520A-4D16-BEDB-BBCFB984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D757E-D91C-4727-B5C1-EF127971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1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1B07-B3AB-437A-9AC0-5F0A5142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FC55-F596-4366-9A47-E3A6C5913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203B6-10FE-418D-8F71-5437D978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FF3D-C71E-470B-A894-67103104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D79F-935B-4EFF-883D-AB8D108D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5315-F49D-48DB-BC23-3F82ABAC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2B38A-A43F-4481-9220-DD518B35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F7317-FF91-42EA-AEFC-F9EA1C77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1ABBE-EA97-4B3E-AFA6-933AD3BB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9E621-F5B5-4E97-830B-D0794E0B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95CB-84C3-4E89-88F7-01025C8D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5E4A-A041-4411-9951-BAACC7E56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0F407-F79A-4ABB-A79A-238C87F2F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8FE32-4810-4643-884B-3051BC6C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90BA5-D57F-4BDF-9F9B-924AE7B1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FEE21-1DDD-4777-89D8-6CDBFDE5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CC61-5D34-476E-8BFA-623509F8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FB5F4-0968-44BE-83E2-F8C417A14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AC65E-9AB5-4A06-B23F-A0EFEFB04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087AD-E364-41C0-A5EA-7ACB5DE83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E4DFA-D266-4797-931C-A09EA8BA1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EC894-C65E-4BB6-AB24-CE1CBA15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191D7-39D8-4F90-887E-899AE379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79535-36D0-45DA-AE73-738F6D8C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B06D-721C-4A84-88A2-058E94C8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11391-943C-4F40-8D92-CC9D5765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C9541-81D9-4283-9CAE-62999564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38EA3-6A1B-4643-8871-D3370987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3E181-8C0D-4D27-BCB6-8E206A60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03573-5D62-43AB-9F78-7FD7FF70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2168A-6895-4494-9CA2-268345C0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5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12FC-284C-43DB-B81D-6BCA8EA4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D1C4-A852-483E-98BE-61A22E17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22F31-76B4-4974-9F60-2C3D76B1E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84AC0-27A7-496E-B962-61C13A38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CA672-4209-4EBE-A383-D0414914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3CFEE-65D9-4837-99F1-9DDC1814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2CAB-4209-4204-AFAC-5723E28E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3849C-49E5-42CA-8B40-8C71CBB87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F2278-399A-48B0-96DD-7803C1203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B31D-C258-4384-8E63-382F3D04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923E2-4C57-4BAF-B49A-82EB93F2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84120-EA1E-41FA-BC70-21EC5E02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D4B66-DBF9-4AF9-A48C-2EFB42D9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FBE2D-7C64-4411-BAED-391E6847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90315-910A-4710-A2BC-3E991E2F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406F-4C29-44A4-9261-330DB805BC5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AF0FE-56CF-49D1-9708-D1506907B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427AD-A7CD-4A10-86C6-0A05481D3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4E70-685D-4368-B530-6A2FFC03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318E26-8A0A-49A9-90D0-7BF44E1CA8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243" y="2488482"/>
            <a:ext cx="5854210" cy="36176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316691" cy="6858000"/>
            <a:chOff x="-1" y="1"/>
            <a:chExt cx="12316691" cy="6858000"/>
          </a:xfrm>
        </p:grpSpPr>
        <p:sp>
          <p:nvSpPr>
            <p:cNvPr id="3" name="Rectangle 2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শুভেচ্ছা সবাইকে</a:t>
              </a:r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068583B-94B3-4085-9F3A-C470EFF1B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" y="182881"/>
            <a:ext cx="11942618" cy="6492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F52387-5473-4B56-9FAE-934AA45FFD76}"/>
              </a:ext>
            </a:extLst>
          </p:cNvPr>
          <p:cNvSpPr/>
          <p:nvPr/>
        </p:nvSpPr>
        <p:spPr>
          <a:xfrm>
            <a:off x="34837" y="0"/>
            <a:ext cx="12316691" cy="68855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46FF3D-56DA-4F00-8A59-75EC379E58F4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69D996-19C8-42B9-B488-226F6B4DD9CC}"/>
                </a:ext>
              </a:extLst>
            </p:cNvPr>
            <p:cNvSpPr/>
            <p:nvPr/>
          </p:nvSpPr>
          <p:spPr>
            <a:xfrm>
              <a:off x="180963" y="5594035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23B1E6-FC13-45C5-AA51-E169B95FE454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A8B260-3C92-4C24-BA91-B149F9E955AC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7EDBE8F-6D16-4020-9AF6-CB27D7261F3F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F5A0DA4-7B45-4FC5-BA30-6054204BB1F8}"/>
              </a:ext>
            </a:extLst>
          </p:cNvPr>
          <p:cNvSpPr/>
          <p:nvPr/>
        </p:nvSpPr>
        <p:spPr>
          <a:xfrm>
            <a:off x="8752648" y="4810176"/>
            <a:ext cx="28483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নাগরদোলা 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64947-B3B1-4078-B812-25BD1B3842BF}"/>
              </a:ext>
            </a:extLst>
          </p:cNvPr>
          <p:cNvSpPr/>
          <p:nvPr/>
        </p:nvSpPr>
        <p:spPr>
          <a:xfrm>
            <a:off x="362348" y="4784859"/>
            <a:ext cx="33796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রোলার কোস্টার 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CB8D5-4357-4136-9066-A2E3E89F49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21" y="2132066"/>
            <a:ext cx="3550950" cy="2271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B0DCA-BDDD-4C4C-B9F8-0C2FBCAC1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27" y="2109441"/>
            <a:ext cx="3573204" cy="2271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EED43C-28C4-4720-B3D3-B3C08D0470E7}"/>
              </a:ext>
            </a:extLst>
          </p:cNvPr>
          <p:cNvSpPr/>
          <p:nvPr/>
        </p:nvSpPr>
        <p:spPr>
          <a:xfrm>
            <a:off x="4365403" y="440359"/>
            <a:ext cx="376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i="1" dirty="0">
                <a:latin typeface="NikoshBAN" pitchFamily="2" charset="0"/>
                <a:cs typeface="NikoshBAN" pitchFamily="2" charset="0"/>
              </a:rPr>
              <a:t>বিনোদ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নে প্রযুক্তি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E5AA90-96FD-446A-90D1-78AA3AA0C98C}"/>
              </a:ext>
            </a:extLst>
          </p:cNvPr>
          <p:cNvSpPr/>
          <p:nvPr/>
        </p:nvSpPr>
        <p:spPr>
          <a:xfrm>
            <a:off x="149521" y="5593700"/>
            <a:ext cx="12084148" cy="834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/>
              </a:rPr>
              <a:t>বিনোদন কেন্দ্রের নানা ধরনের রাইড।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16F6A8-30F2-4F0A-838D-5C00D6E830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415" y="2132066"/>
            <a:ext cx="3573204" cy="2271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D166C8-AC23-4820-BFC7-77F287EF3AD0}"/>
              </a:ext>
            </a:extLst>
          </p:cNvPr>
          <p:cNvSpPr/>
          <p:nvPr/>
        </p:nvSpPr>
        <p:spPr>
          <a:xfrm>
            <a:off x="4485198" y="4784858"/>
            <a:ext cx="33796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শিশুপার্ক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02BBF7-E101-443A-BF47-9C7DB3FADDE5}"/>
              </a:ext>
            </a:extLst>
          </p:cNvPr>
          <p:cNvSpPr/>
          <p:nvPr/>
        </p:nvSpPr>
        <p:spPr>
          <a:xfrm>
            <a:off x="0" y="-6"/>
            <a:ext cx="12316691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2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1" grpId="0"/>
          <p:bldP spid="12" grpId="0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12" accel="2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1" grpId="0"/>
          <p:bldP spid="12" grpId="0"/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7F645D-1471-438E-8653-61AFDFBCC2C0}"/>
              </a:ext>
            </a:extLst>
          </p:cNvPr>
          <p:cNvSpPr/>
          <p:nvPr/>
        </p:nvSpPr>
        <p:spPr>
          <a:xfrm>
            <a:off x="198782" y="5598491"/>
            <a:ext cx="11942618" cy="928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F7AFE-1DA1-4247-8DB2-F6B169AA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16" y="1875527"/>
            <a:ext cx="4584912" cy="3235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2F0399-D692-4AB4-BCC8-3E98DAE96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567" y="1875528"/>
            <a:ext cx="4613638" cy="3235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0782C7-AD12-47DE-A782-332EB4CE7301}"/>
              </a:ext>
            </a:extLst>
          </p:cNvPr>
          <p:cNvGrpSpPr/>
          <p:nvPr/>
        </p:nvGrpSpPr>
        <p:grpSpPr>
          <a:xfrm>
            <a:off x="16328" y="32659"/>
            <a:ext cx="12316691" cy="6858000"/>
            <a:chOff x="-1" y="1"/>
            <a:chExt cx="12316691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DAF061-DEAA-4735-8E4B-1EF35DADB220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920E7F-B148-4A37-814E-9111769E1434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B360D365-56A5-44D2-BA14-1183500EC5E6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401C60D-3349-4365-B242-A3B50D5D2DCC}"/>
              </a:ext>
            </a:extLst>
          </p:cNvPr>
          <p:cNvSpPr/>
          <p:nvPr/>
        </p:nvSpPr>
        <p:spPr>
          <a:xfrm>
            <a:off x="4487336" y="5770223"/>
            <a:ext cx="3420970" cy="584775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শিশুদের খেলনা  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D5F53-7A56-47D3-AF73-656908205442}"/>
              </a:ext>
            </a:extLst>
          </p:cNvPr>
          <p:cNvSpPr/>
          <p:nvPr/>
        </p:nvSpPr>
        <p:spPr>
          <a:xfrm>
            <a:off x="4381732" y="473017"/>
            <a:ext cx="376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i="1" dirty="0">
                <a:latin typeface="NikoshBAN" pitchFamily="2" charset="0"/>
                <a:cs typeface="NikoshBAN" pitchFamily="2" charset="0"/>
              </a:rPr>
              <a:t>বিনোদ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নে প্রযুক্তি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7AA20-F103-4CAE-9D3F-BB05A73FF1F1}"/>
              </a:ext>
            </a:extLst>
          </p:cNvPr>
          <p:cNvSpPr/>
          <p:nvPr/>
        </p:nvSpPr>
        <p:spPr>
          <a:xfrm>
            <a:off x="0" y="0"/>
            <a:ext cx="12316691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5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E59A81-6F65-4430-ADE3-64F94FB43AC0}"/>
              </a:ext>
            </a:extLst>
          </p:cNvPr>
          <p:cNvSpPr/>
          <p:nvPr/>
        </p:nvSpPr>
        <p:spPr>
          <a:xfrm>
            <a:off x="196523" y="5565834"/>
            <a:ext cx="11942618" cy="928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D9390-EE9A-4FA2-B3A5-15EB68624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21" y="1786592"/>
            <a:ext cx="3763180" cy="3398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Dsc_9070.jpg">
            <a:extLst>
              <a:ext uri="{FF2B5EF4-FFF2-40B4-BE49-F238E27FC236}">
                <a16:creationId xmlns:a16="http://schemas.microsoft.com/office/drawing/2014/main" id="{39642724-E66B-4475-A91F-7573CB4E5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289" y="1792992"/>
            <a:ext cx="3761363" cy="33921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3887EC3-361D-4731-84AE-7838A0B16F5D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B52ACF-B9B5-475C-AF44-8EE93B8A0440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81B0CE-2893-48AB-8B0E-2C4C04819432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5B7AE52A-D714-4C30-A7DD-8F1F8BEACDAC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3D40105-0C39-42B4-9371-C7CFE985256D}"/>
              </a:ext>
            </a:extLst>
          </p:cNvPr>
          <p:cNvSpPr/>
          <p:nvPr/>
        </p:nvSpPr>
        <p:spPr>
          <a:xfrm>
            <a:off x="3474305" y="5780659"/>
            <a:ext cx="4727161" cy="584775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ছবি আঁকার উপকরণ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520239-072B-4C35-8791-A5C4C4401445}"/>
              </a:ext>
            </a:extLst>
          </p:cNvPr>
          <p:cNvSpPr/>
          <p:nvPr/>
        </p:nvSpPr>
        <p:spPr>
          <a:xfrm>
            <a:off x="4365403" y="440359"/>
            <a:ext cx="376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i="1" dirty="0">
                <a:latin typeface="NikoshBAN" pitchFamily="2" charset="0"/>
                <a:cs typeface="NikoshBAN" pitchFamily="2" charset="0"/>
              </a:rPr>
              <a:t>বিনোদ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নে প্রযুক্তি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2ABABC-DEF0-4865-A0F1-D02168CAF570}"/>
              </a:ext>
            </a:extLst>
          </p:cNvPr>
          <p:cNvSpPr/>
          <p:nvPr/>
        </p:nvSpPr>
        <p:spPr>
          <a:xfrm>
            <a:off x="0" y="0"/>
            <a:ext cx="12316692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0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99E395D-04A1-4A50-8EB3-3D9A91FC3F9A}"/>
              </a:ext>
            </a:extLst>
          </p:cNvPr>
          <p:cNvSpPr/>
          <p:nvPr/>
        </p:nvSpPr>
        <p:spPr>
          <a:xfrm>
            <a:off x="182458" y="5579897"/>
            <a:ext cx="11942618" cy="928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79" y="1481091"/>
            <a:ext cx="2386263" cy="3399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925" y="1798273"/>
            <a:ext cx="2738660" cy="2738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8"/>
          <a:stretch/>
        </p:blipFill>
        <p:spPr>
          <a:xfrm>
            <a:off x="4173703" y="1768650"/>
            <a:ext cx="2362200" cy="2768283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5" name="Group 4"/>
          <p:cNvGrpSpPr/>
          <p:nvPr/>
        </p:nvGrpSpPr>
        <p:grpSpPr>
          <a:xfrm>
            <a:off x="14067" y="1"/>
            <a:ext cx="12316691" cy="6858000"/>
            <a:chOff x="-1" y="1"/>
            <a:chExt cx="12316691" cy="6858000"/>
          </a:xfrm>
        </p:grpSpPr>
        <p:sp>
          <p:nvSpPr>
            <p:cNvPr id="6" name="Rectangle 5"/>
            <p:cNvSpPr/>
            <p:nvPr/>
          </p:nvSpPr>
          <p:spPr>
            <a:xfrm>
              <a:off x="196950" y="379470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NikoshB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395DA2F-ADD1-49A3-A3E9-23B6B7235AD6}"/>
              </a:ext>
            </a:extLst>
          </p:cNvPr>
          <p:cNvSpPr/>
          <p:nvPr/>
        </p:nvSpPr>
        <p:spPr>
          <a:xfrm>
            <a:off x="551356" y="4704347"/>
            <a:ext cx="2484673" cy="637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থার্মোমিটার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4B5BF1-7437-47A9-A427-7535FF1FF7C4}"/>
              </a:ext>
            </a:extLst>
          </p:cNvPr>
          <p:cNvSpPr/>
          <p:nvPr/>
        </p:nvSpPr>
        <p:spPr>
          <a:xfrm>
            <a:off x="4016292" y="4724397"/>
            <a:ext cx="2581080" cy="637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স্টেথোস্কোপ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708CFE-FD34-4F75-9D79-18B581810BA9}"/>
              </a:ext>
            </a:extLst>
          </p:cNvPr>
          <p:cNvSpPr/>
          <p:nvPr/>
        </p:nvSpPr>
        <p:spPr>
          <a:xfrm>
            <a:off x="8032653" y="4708360"/>
            <a:ext cx="3694691" cy="637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রক্তচাপ মাপার যন্ত্র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CB19B-51E4-4FB0-A28A-EA26D7DB4259}"/>
              </a:ext>
            </a:extLst>
          </p:cNvPr>
          <p:cNvSpPr/>
          <p:nvPr/>
        </p:nvSpPr>
        <p:spPr>
          <a:xfrm>
            <a:off x="2947739" y="5699402"/>
            <a:ext cx="6759357" cy="6376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সাধারণ চিকিৎসা যন্ত্রপাতি।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4EF60F-DA92-4A1E-BBEA-07D2C51BBA6D}"/>
              </a:ext>
            </a:extLst>
          </p:cNvPr>
          <p:cNvSpPr/>
          <p:nvPr/>
        </p:nvSpPr>
        <p:spPr>
          <a:xfrm>
            <a:off x="4039242" y="641287"/>
            <a:ext cx="4266339" cy="635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/>
              </a:rPr>
              <a:t>চিকিৎসায় প্রযুক্তি</a:t>
            </a:r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FDDA76-8EE1-45A7-910A-F94D9167B9E5}"/>
              </a:ext>
            </a:extLst>
          </p:cNvPr>
          <p:cNvSpPr/>
          <p:nvPr/>
        </p:nvSpPr>
        <p:spPr>
          <a:xfrm>
            <a:off x="0" y="0"/>
            <a:ext cx="12316692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accel="6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47FD32-6E16-4196-AD28-922640098ABC}"/>
              </a:ext>
            </a:extLst>
          </p:cNvPr>
          <p:cNvSpPr/>
          <p:nvPr/>
        </p:nvSpPr>
        <p:spPr>
          <a:xfrm>
            <a:off x="-84327" y="321725"/>
            <a:ext cx="12316691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ECBC7-5594-4B5D-B068-85BE782533B5}"/>
              </a:ext>
            </a:extLst>
          </p:cNvPr>
          <p:cNvSpPr/>
          <p:nvPr/>
        </p:nvSpPr>
        <p:spPr>
          <a:xfrm>
            <a:off x="210590" y="5608035"/>
            <a:ext cx="11942618" cy="928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81" y="2198957"/>
            <a:ext cx="2538664" cy="1764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8403" y="2194946"/>
            <a:ext cx="2538664" cy="1764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8" name="Rectangle 7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9CB7D-E918-44E2-BB16-A6E64423C0FA}"/>
              </a:ext>
            </a:extLst>
          </p:cNvPr>
          <p:cNvSpPr/>
          <p:nvPr/>
        </p:nvSpPr>
        <p:spPr>
          <a:xfrm>
            <a:off x="773403" y="4374284"/>
            <a:ext cx="2181972" cy="450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এক্স-রে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মে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শিন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3F5DC0-8406-4DB8-B1CC-4C017162D58E}"/>
              </a:ext>
            </a:extLst>
          </p:cNvPr>
          <p:cNvSpPr/>
          <p:nvPr/>
        </p:nvSpPr>
        <p:spPr>
          <a:xfrm>
            <a:off x="2128166" y="5828898"/>
            <a:ext cx="8267859" cy="5053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শরীরের ভিতরের অঙ্গসমূহ পরীক্ষা করতে ব্যবহার হয়।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F8A7-087C-4E66-974C-56B080F7F427}"/>
              </a:ext>
            </a:extLst>
          </p:cNvPr>
          <p:cNvSpPr/>
          <p:nvPr/>
        </p:nvSpPr>
        <p:spPr>
          <a:xfrm>
            <a:off x="3454400" y="4371604"/>
            <a:ext cx="2670629" cy="450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ইলেকট্রো- কার্ডিওগ্রাম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7AD709-E5B5-4715-868B-A940939735F6}"/>
              </a:ext>
            </a:extLst>
          </p:cNvPr>
          <p:cNvSpPr/>
          <p:nvPr/>
        </p:nvSpPr>
        <p:spPr>
          <a:xfrm>
            <a:off x="4039242" y="514676"/>
            <a:ext cx="4266339" cy="635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/>
              </a:rPr>
              <a:t>চিকিৎসায় প্রযুক্তি</a:t>
            </a:r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A056A-FD77-4D4D-8B29-3E3C40D51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936" y="2178909"/>
            <a:ext cx="2510600" cy="1833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5B1F62-1961-4F54-8879-55F71CDC18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81031" y="2178910"/>
            <a:ext cx="2510599" cy="1835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4D6921-23B9-4E46-92EF-D4A1C4213F48}"/>
              </a:ext>
            </a:extLst>
          </p:cNvPr>
          <p:cNvSpPr/>
          <p:nvPr/>
        </p:nvSpPr>
        <p:spPr>
          <a:xfrm>
            <a:off x="6622660" y="4414823"/>
            <a:ext cx="2181973" cy="450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আলট্রাসনোগ্রাফি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DDF16-1410-4391-811D-6604BDF3E852}"/>
              </a:ext>
            </a:extLst>
          </p:cNvPr>
          <p:cNvSpPr/>
          <p:nvPr/>
        </p:nvSpPr>
        <p:spPr>
          <a:xfrm>
            <a:off x="9283986" y="4470788"/>
            <a:ext cx="2603217" cy="450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কম্পিউটার টমোগ্রাফি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309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6" grpId="0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7E5AD-521C-438A-9C70-7B32F8B79C50}"/>
              </a:ext>
            </a:extLst>
          </p:cNvPr>
          <p:cNvSpPr txBox="1"/>
          <p:nvPr/>
        </p:nvSpPr>
        <p:spPr>
          <a:xfrm>
            <a:off x="792473" y="4212400"/>
            <a:ext cx="7315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just"/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চিকি</a:t>
            </a:r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       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B6531-98C4-43DA-9D78-B25FD9B74551}"/>
              </a:ext>
            </a:extLst>
          </p:cNvPr>
          <p:cNvSpPr txBox="1"/>
          <p:nvPr/>
        </p:nvSpPr>
        <p:spPr>
          <a:xfrm>
            <a:off x="819923" y="4953124"/>
            <a:ext cx="32466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0850F-352F-4D1C-9F30-CBD2CE20EFA7}"/>
              </a:ext>
            </a:extLst>
          </p:cNvPr>
          <p:cNvSpPr txBox="1"/>
          <p:nvPr/>
        </p:nvSpPr>
        <p:spPr>
          <a:xfrm>
            <a:off x="4955826" y="4986251"/>
            <a:ext cx="28656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গিটার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06808-D87E-445E-AE84-216655122F65}"/>
              </a:ext>
            </a:extLst>
          </p:cNvPr>
          <p:cNvSpPr txBox="1"/>
          <p:nvPr/>
        </p:nvSpPr>
        <p:spPr>
          <a:xfrm>
            <a:off x="4925846" y="5774911"/>
            <a:ext cx="31490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</a:rPr>
              <a:t>ঘ.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</a:rPr>
              <a:t>থার্মোমিটার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55C55-53C0-42D8-A919-068AD5F97D1C}"/>
              </a:ext>
            </a:extLst>
          </p:cNvPr>
          <p:cNvSpPr txBox="1"/>
          <p:nvPr/>
        </p:nvSpPr>
        <p:spPr>
          <a:xfrm>
            <a:off x="789943" y="5755770"/>
            <a:ext cx="3276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তবলা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F6B80-7C9C-4CD1-B0B3-7E3BB146BC4D}"/>
              </a:ext>
            </a:extLst>
          </p:cNvPr>
          <p:cNvSpPr txBox="1"/>
          <p:nvPr/>
        </p:nvSpPr>
        <p:spPr>
          <a:xfrm>
            <a:off x="7821446" y="5441143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600" dirty="0">
              <a:solidFill>
                <a:srgbClr val="C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8EBC8-1EE6-44E0-B0F3-59F17E531EE2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2C652-10DB-480D-B1CF-9A5822419D2B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D0BFE0-94DB-4FED-B338-2D2E2B48788B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2D8F3E3D-6CF3-40BE-A470-4E025F7DEAFF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E5E3B54-7385-44BD-AA3C-CE0C46C521FE}"/>
              </a:ext>
            </a:extLst>
          </p:cNvPr>
          <p:cNvSpPr txBox="1"/>
          <p:nvPr/>
        </p:nvSpPr>
        <p:spPr>
          <a:xfrm>
            <a:off x="4118814" y="457200"/>
            <a:ext cx="3629526" cy="646331"/>
          </a:xfrm>
          <a:prstGeom prst="rect">
            <a:avLst/>
          </a:prstGeom>
          <a:noFill/>
          <a:ln w="28575">
            <a:noFill/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17548-4693-4F84-A277-3414EE228291}"/>
              </a:ext>
            </a:extLst>
          </p:cNvPr>
          <p:cNvSpPr txBox="1"/>
          <p:nvPr/>
        </p:nvSpPr>
        <p:spPr>
          <a:xfrm rot="10800000" flipV="1">
            <a:off x="766383" y="1625390"/>
            <a:ext cx="724925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কোনটি বিনোদন প্রযুক্তি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?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15577-3D34-4AAD-BBB6-541F1F355866}"/>
              </a:ext>
            </a:extLst>
          </p:cNvPr>
          <p:cNvSpPr txBox="1"/>
          <p:nvPr/>
        </p:nvSpPr>
        <p:spPr>
          <a:xfrm rot="10800000" flipV="1">
            <a:off x="770877" y="2334904"/>
            <a:ext cx="34209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</a:rPr>
              <a:t>ক. থার্মোমিটার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70D6E6-F552-4F7A-B59E-0FC05B8E53A2}"/>
              </a:ext>
            </a:extLst>
          </p:cNvPr>
          <p:cNvSpPr txBox="1"/>
          <p:nvPr/>
        </p:nvSpPr>
        <p:spPr>
          <a:xfrm rot="10800000" flipV="1">
            <a:off x="770877" y="3075799"/>
            <a:ext cx="34209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8EEF30-33B6-42E4-B9B0-1388E1F1F540}"/>
              </a:ext>
            </a:extLst>
          </p:cNvPr>
          <p:cNvSpPr txBox="1"/>
          <p:nvPr/>
        </p:nvSpPr>
        <p:spPr>
          <a:xfrm rot="10800000" flipV="1">
            <a:off x="4961860" y="2373323"/>
            <a:ext cx="343482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স্টেথোস্কোপ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3945A8-1DEA-434C-8F57-8B25C0C1EFA3}"/>
              </a:ext>
            </a:extLst>
          </p:cNvPr>
          <p:cNvSpPr txBox="1"/>
          <p:nvPr/>
        </p:nvSpPr>
        <p:spPr>
          <a:xfrm rot="10800000" flipV="1">
            <a:off x="4961877" y="3075798"/>
            <a:ext cx="34209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এক্স-রে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B91ABB-F88A-48B6-813E-AB7CDF387C00}"/>
              </a:ext>
            </a:extLst>
          </p:cNvPr>
          <p:cNvSpPr txBox="1"/>
          <p:nvPr/>
        </p:nvSpPr>
        <p:spPr>
          <a:xfrm rot="10800000" flipV="1">
            <a:off x="3688025" y="2812228"/>
            <a:ext cx="702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sym typeface="Wingdings"/>
              </a:rPr>
              <a:t>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A4045-8672-4A0F-9468-7BBF24FECC77}"/>
              </a:ext>
            </a:extLst>
          </p:cNvPr>
          <p:cNvSpPr/>
          <p:nvPr/>
        </p:nvSpPr>
        <p:spPr>
          <a:xfrm>
            <a:off x="0" y="-6"/>
            <a:ext cx="12316691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798" y="2573526"/>
            <a:ext cx="812054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</a:rPr>
              <a:t>তোমরা বিনোদনের জন্য </a:t>
            </a:r>
            <a:r>
              <a:rPr lang="bn-BD" sz="3200" b="1" dirty="0">
                <a:solidFill>
                  <a:srgbClr val="0070C0"/>
                </a:solidFill>
              </a:rPr>
              <a:t>যে যে </a:t>
            </a:r>
            <a:r>
              <a:rPr lang="bn-IN" sz="3200" b="1" dirty="0">
                <a:solidFill>
                  <a:srgbClr val="0070C0"/>
                </a:solidFill>
              </a:rPr>
              <a:t>প্রযুক্তি </a:t>
            </a:r>
            <a:r>
              <a:rPr lang="bn-BD" sz="3200" b="1" dirty="0">
                <a:solidFill>
                  <a:srgbClr val="0070C0"/>
                </a:solidFill>
              </a:rPr>
              <a:t>ব্যবহার</a:t>
            </a:r>
            <a:r>
              <a:rPr lang="bn-IN" sz="3200" b="1" dirty="0">
                <a:solidFill>
                  <a:srgbClr val="0070C0"/>
                </a:solidFill>
              </a:rPr>
              <a:t>   কর তার ৫টি উল্লেখ কর</a:t>
            </a:r>
            <a:r>
              <a:rPr lang="bn-BD" sz="3200" b="1" dirty="0">
                <a:solidFill>
                  <a:srgbClr val="0070C0"/>
                </a:solidFill>
              </a:rPr>
              <a:t>।</a:t>
            </a:r>
            <a:r>
              <a:rPr lang="bn-IN" sz="3200" b="1" dirty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85D3B3-8814-4F6E-8CD8-7F68CB9B57ED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37684C-5842-4637-BC9D-A1BA1A5B8977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41A884-7A4F-40A5-88BF-526863D21DF2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E80AC31F-882C-40CB-AFA5-7938705DC9AD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11845" y="465222"/>
            <a:ext cx="259234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/>
              <a:t>দলীয় কাজ 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40A70-FB29-47A7-B10F-78C8B46AD06B}"/>
              </a:ext>
            </a:extLst>
          </p:cNvPr>
          <p:cNvSpPr txBox="1"/>
          <p:nvPr/>
        </p:nvSpPr>
        <p:spPr>
          <a:xfrm>
            <a:off x="3796242" y="4257949"/>
            <a:ext cx="811909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</a:rPr>
              <a:t>তোমরা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bn-BD" sz="3200" b="1" dirty="0">
                <a:solidFill>
                  <a:srgbClr val="0070C0"/>
                </a:solidFill>
              </a:rPr>
              <a:t>চিকিৎসার</a:t>
            </a:r>
            <a:r>
              <a:rPr lang="bn-IN" sz="3200" b="1" dirty="0">
                <a:solidFill>
                  <a:srgbClr val="0070C0"/>
                </a:solidFill>
              </a:rPr>
              <a:t> জন্য </a:t>
            </a:r>
            <a:r>
              <a:rPr lang="bn-BD" sz="3200" b="1" dirty="0">
                <a:solidFill>
                  <a:srgbClr val="0070C0"/>
                </a:solidFill>
              </a:rPr>
              <a:t>যে যে </a:t>
            </a:r>
            <a:r>
              <a:rPr lang="bn-IN" sz="3200" b="1" dirty="0">
                <a:solidFill>
                  <a:srgbClr val="0070C0"/>
                </a:solidFill>
              </a:rPr>
              <a:t>প্রযুক্তি</a:t>
            </a:r>
            <a:r>
              <a:rPr lang="bn-BD" sz="3200" b="1" dirty="0">
                <a:solidFill>
                  <a:srgbClr val="0070C0"/>
                </a:solidFill>
              </a:rPr>
              <a:t> ব্যবহার</a:t>
            </a:r>
            <a:r>
              <a:rPr lang="bn-IN" sz="3200" b="1" dirty="0">
                <a:solidFill>
                  <a:srgbClr val="0070C0"/>
                </a:solidFill>
              </a:rPr>
              <a:t>  কর তার ৫টি উল্লেখ কর</a:t>
            </a:r>
            <a:r>
              <a:rPr lang="bn-BD" sz="3200" b="1" dirty="0">
                <a:solidFill>
                  <a:srgbClr val="0070C0"/>
                </a:solidFill>
              </a:rPr>
              <a:t>।</a:t>
            </a:r>
            <a:r>
              <a:rPr lang="bn-IN" sz="3200" b="1" dirty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868EF308-BCA2-4056-A10F-2D619737737C}"/>
              </a:ext>
            </a:extLst>
          </p:cNvPr>
          <p:cNvSpPr/>
          <p:nvPr/>
        </p:nvSpPr>
        <p:spPr>
          <a:xfrm>
            <a:off x="441469" y="2321470"/>
            <a:ext cx="3388498" cy="1329274"/>
          </a:xfrm>
          <a:prstGeom prst="flowChartMagneticTap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/>
              </a:rPr>
              <a:t>বেহালা</a:t>
            </a:r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3" name="Flowchart: Sequential Access Storage 12">
            <a:extLst>
              <a:ext uri="{FF2B5EF4-FFF2-40B4-BE49-F238E27FC236}">
                <a16:creationId xmlns:a16="http://schemas.microsoft.com/office/drawing/2014/main" id="{223C6B4C-61F8-4697-A26F-486119D366DA}"/>
              </a:ext>
            </a:extLst>
          </p:cNvPr>
          <p:cNvSpPr/>
          <p:nvPr/>
        </p:nvSpPr>
        <p:spPr>
          <a:xfrm>
            <a:off x="476638" y="4026877"/>
            <a:ext cx="3353329" cy="1329274"/>
          </a:xfrm>
          <a:prstGeom prst="flowChartMagneticTap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/>
              </a:rPr>
              <a:t>থার্মোমিটার</a:t>
            </a:r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91F82-8056-4F60-80F9-B14D660FDC8D}"/>
              </a:ext>
            </a:extLst>
          </p:cNvPr>
          <p:cNvSpPr/>
          <p:nvPr/>
        </p:nvSpPr>
        <p:spPr>
          <a:xfrm>
            <a:off x="0" y="0"/>
            <a:ext cx="12316692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2" grpId="0" animBg="1"/>
      <p:bldP spid="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F2D3B0-7CBB-4963-8C1A-1B800218227F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4D6CE6-7904-4918-9445-484F56DCEAFE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060B6A-7FC8-4B55-BDA3-960998AC2202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5AF407E-7F80-4F31-A902-CABC2837B4D2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94273" y="454857"/>
            <a:ext cx="312938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DC1EBAF-A953-4047-BFBC-09D12DDF67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18845" y="2091261"/>
          <a:ext cx="10304586" cy="4311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52293">
                  <a:extLst>
                    <a:ext uri="{9D8B030D-6E8A-4147-A177-3AD203B41FA5}">
                      <a16:colId xmlns:a16="http://schemas.microsoft.com/office/drawing/2014/main" val="1801518683"/>
                    </a:ext>
                  </a:extLst>
                </a:gridCol>
                <a:gridCol w="5152293">
                  <a:extLst>
                    <a:ext uri="{9D8B030D-6E8A-4147-A177-3AD203B41FA5}">
                      <a16:colId xmlns:a16="http://schemas.microsoft.com/office/drawing/2014/main" val="3980556702"/>
                    </a:ext>
                  </a:extLst>
                </a:gridCol>
              </a:tblGrid>
              <a:tr h="947870"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>
                          <a:solidFill>
                            <a:schemeClr val="tx1"/>
                          </a:solidFill>
                        </a:rPr>
                        <a:t>বিনোদন প্রযুক্তি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>
                          <a:solidFill>
                            <a:schemeClr val="tx1"/>
                          </a:solidFill>
                        </a:rPr>
                        <a:t>                        স্টেথেস্কোপ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90921882"/>
                  </a:ext>
                </a:extLst>
              </a:tr>
              <a:tr h="1208070"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>
                          <a:solidFill>
                            <a:schemeClr val="tx1"/>
                          </a:solidFill>
                        </a:rPr>
                        <a:t>বিনোদন কেন্দ্রের রাইড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>
                          <a:solidFill>
                            <a:schemeClr val="tx1"/>
                          </a:solidFill>
                        </a:rPr>
                        <a:t>                        থার্মোমিটার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40355734"/>
                  </a:ext>
                </a:extLst>
              </a:tr>
              <a:tr h="947870"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>
                          <a:solidFill>
                            <a:schemeClr val="tx1"/>
                          </a:solidFill>
                        </a:rPr>
                        <a:t>জ্বর মাপা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>
                          <a:solidFill>
                            <a:schemeClr val="tx1"/>
                          </a:solidFill>
                        </a:rPr>
                        <a:t>                          নাগরদোলা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83317835"/>
                  </a:ext>
                </a:extLst>
              </a:tr>
              <a:tr h="1208070"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>
                          <a:solidFill>
                            <a:schemeClr val="tx1"/>
                          </a:solidFill>
                        </a:rPr>
                        <a:t>সাধারণ চিকিৎসা যন্ত্রপাতি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>
                          <a:solidFill>
                            <a:schemeClr val="tx1"/>
                          </a:solidFill>
                        </a:rPr>
                        <a:t>                        ভিডিও গেম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69823817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E14967-8FFC-4230-B4C6-3E1A589491CE}"/>
              </a:ext>
            </a:extLst>
          </p:cNvPr>
          <p:cNvCxnSpPr>
            <a:cxnSpLocks/>
          </p:cNvCxnSpPr>
          <p:nvPr/>
        </p:nvCxnSpPr>
        <p:spPr>
          <a:xfrm>
            <a:off x="4747846" y="2356338"/>
            <a:ext cx="4343400" cy="312779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856E35-46F1-4CA6-946C-CAB059DF379B}"/>
              </a:ext>
            </a:extLst>
          </p:cNvPr>
          <p:cNvCxnSpPr>
            <a:cxnSpLocks/>
          </p:cNvCxnSpPr>
          <p:nvPr/>
        </p:nvCxnSpPr>
        <p:spPr>
          <a:xfrm>
            <a:off x="5668912" y="3279167"/>
            <a:ext cx="3687081" cy="129284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8345CA-561E-4ABD-909E-9F566F384C46}"/>
              </a:ext>
            </a:extLst>
          </p:cNvPr>
          <p:cNvCxnSpPr>
            <a:cxnSpLocks/>
          </p:cNvCxnSpPr>
          <p:nvPr/>
        </p:nvCxnSpPr>
        <p:spPr>
          <a:xfrm flipV="1">
            <a:off x="3229888" y="3308772"/>
            <a:ext cx="6002035" cy="121047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8395BD-254A-42CA-8333-CCACB847E884}"/>
              </a:ext>
            </a:extLst>
          </p:cNvPr>
          <p:cNvCxnSpPr>
            <a:cxnSpLocks/>
          </p:cNvCxnSpPr>
          <p:nvPr/>
        </p:nvCxnSpPr>
        <p:spPr>
          <a:xfrm flipV="1">
            <a:off x="6290275" y="2466076"/>
            <a:ext cx="2941648" cy="301805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14ECAEA-93D0-42D4-B454-78B27BAD89DC}"/>
              </a:ext>
            </a:extLst>
          </p:cNvPr>
          <p:cNvSpPr/>
          <p:nvPr/>
        </p:nvSpPr>
        <p:spPr>
          <a:xfrm>
            <a:off x="0" y="0"/>
            <a:ext cx="12316692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9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9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0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1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22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3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9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9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0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21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22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9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3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3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3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2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21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>
            <a:extLst>
              <a:ext uri="{FF2B5EF4-FFF2-40B4-BE49-F238E27FC236}">
                <a16:creationId xmlns:a16="http://schemas.microsoft.com/office/drawing/2014/main" id="{948BB55A-ADF9-4584-9635-3F3CF372A7E4}"/>
              </a:ext>
            </a:extLst>
          </p:cNvPr>
          <p:cNvSpPr/>
          <p:nvPr/>
        </p:nvSpPr>
        <p:spPr>
          <a:xfrm>
            <a:off x="5298822" y="3414168"/>
            <a:ext cx="7186256" cy="2583377"/>
          </a:xfrm>
          <a:prstGeom prst="pentagon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কী?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জীবনকে সহজ ও আনন্দময় করেছে- এ বিষয়ে ৫টি বাক্য লিখে আনবে।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0A09D7-5A9A-46A2-8147-7E78F813C78A}"/>
              </a:ext>
            </a:extLst>
          </p:cNvPr>
          <p:cNvGrpSpPr/>
          <p:nvPr/>
        </p:nvGrpSpPr>
        <p:grpSpPr>
          <a:xfrm>
            <a:off x="1513358" y="2643245"/>
            <a:ext cx="3018421" cy="3631223"/>
            <a:chOff x="723898" y="2149719"/>
            <a:chExt cx="3018421" cy="4136781"/>
          </a:xfrm>
        </p:grpSpPr>
        <p:sp>
          <p:nvSpPr>
            <p:cNvPr id="3" name="Flowchart: Manual Operation 2">
              <a:extLst>
                <a:ext uri="{FF2B5EF4-FFF2-40B4-BE49-F238E27FC236}">
                  <a16:creationId xmlns:a16="http://schemas.microsoft.com/office/drawing/2014/main" id="{06731EAB-FFD0-4FD6-96B1-1FC4BE974AF7}"/>
                </a:ext>
              </a:extLst>
            </p:cNvPr>
            <p:cNvSpPr/>
            <p:nvPr/>
          </p:nvSpPr>
          <p:spPr>
            <a:xfrm rot="10800000">
              <a:off x="723898" y="2149719"/>
              <a:ext cx="3018421" cy="1428750"/>
            </a:xfrm>
            <a:prstGeom prst="flowChartManualOperatio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669131-8A55-4E09-BABE-9D1A8BADE677}"/>
                </a:ext>
              </a:extLst>
            </p:cNvPr>
            <p:cNvSpPr/>
            <p:nvPr/>
          </p:nvSpPr>
          <p:spPr>
            <a:xfrm>
              <a:off x="1057593" y="3570981"/>
              <a:ext cx="2352357" cy="233451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evel 41">
              <a:extLst>
                <a:ext uri="{FF2B5EF4-FFF2-40B4-BE49-F238E27FC236}">
                  <a16:creationId xmlns:a16="http://schemas.microsoft.com/office/drawing/2014/main" id="{AFBD2FDD-7FA8-406E-A62D-0018E324A735}"/>
                </a:ext>
              </a:extLst>
            </p:cNvPr>
            <p:cNvSpPr/>
            <p:nvPr/>
          </p:nvSpPr>
          <p:spPr>
            <a:xfrm>
              <a:off x="2814461" y="4111411"/>
              <a:ext cx="366890" cy="1007705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evel 43">
              <a:extLst>
                <a:ext uri="{FF2B5EF4-FFF2-40B4-BE49-F238E27FC236}">
                  <a16:creationId xmlns:a16="http://schemas.microsoft.com/office/drawing/2014/main" id="{E4C6AC35-42AD-41EB-8B38-49E7D660266A}"/>
                </a:ext>
              </a:extLst>
            </p:cNvPr>
            <p:cNvSpPr/>
            <p:nvPr/>
          </p:nvSpPr>
          <p:spPr>
            <a:xfrm>
              <a:off x="1285473" y="4111411"/>
              <a:ext cx="370975" cy="1007705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47">
              <a:extLst>
                <a:ext uri="{FF2B5EF4-FFF2-40B4-BE49-F238E27FC236}">
                  <a16:creationId xmlns:a16="http://schemas.microsoft.com/office/drawing/2014/main" id="{738FBE51-FB90-41C0-8917-3F31593CF9FA}"/>
                </a:ext>
              </a:extLst>
            </p:cNvPr>
            <p:cNvSpPr/>
            <p:nvPr/>
          </p:nvSpPr>
          <p:spPr>
            <a:xfrm>
              <a:off x="1833672" y="3848468"/>
              <a:ext cx="814278" cy="2108848"/>
            </a:xfrm>
            <a:prstGeom prst="bevel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E8B8E8-2A73-41C4-8896-EF83B4D5D9BF}"/>
                </a:ext>
              </a:extLst>
            </p:cNvPr>
            <p:cNvSpPr/>
            <p:nvPr/>
          </p:nvSpPr>
          <p:spPr>
            <a:xfrm>
              <a:off x="886191" y="5800142"/>
              <a:ext cx="2714259" cy="4863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FCA4E-F3CD-4A66-9C44-4DA7001E54DB}"/>
              </a:ext>
            </a:extLst>
          </p:cNvPr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4BF593-720B-4E6A-BE04-BD5C437A2EC2}"/>
                </a:ext>
              </a:extLst>
            </p:cNvPr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A7E656-89B7-4FF7-AFCA-189D2632D4E6}"/>
                </a:ext>
              </a:extLst>
            </p:cNvPr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F1A10202-7099-4660-B16C-BB411DBB7449}"/>
                </a:ext>
              </a:extLst>
            </p:cNvPr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9671ECA-D7F5-411B-A559-4F3087783841}"/>
              </a:ext>
            </a:extLst>
          </p:cNvPr>
          <p:cNvSpPr/>
          <p:nvPr/>
        </p:nvSpPr>
        <p:spPr>
          <a:xfrm flipH="1">
            <a:off x="3245107" y="378474"/>
            <a:ext cx="5757204" cy="707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বা</a:t>
            </a:r>
            <a:r>
              <a:rPr lang="bn-BD" sz="3200" b="1" dirty="0">
                <a:solidFill>
                  <a:schemeClr val="tx1"/>
                </a:solidFill>
              </a:rPr>
              <a:t>ড়ি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থেকে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লি</a:t>
            </a:r>
            <a:r>
              <a:rPr lang="bn-BD" sz="3200" b="1" dirty="0">
                <a:solidFill>
                  <a:schemeClr val="tx1"/>
                </a:solidFill>
              </a:rPr>
              <a:t>খে আনবে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D5B2E4-782C-4D55-8CB8-5C91365B1D7A}"/>
              </a:ext>
            </a:extLst>
          </p:cNvPr>
          <p:cNvSpPr/>
          <p:nvPr/>
        </p:nvSpPr>
        <p:spPr>
          <a:xfrm>
            <a:off x="0" y="-6"/>
            <a:ext cx="12316691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6" name="Rectangle 5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13763" y="433205"/>
            <a:ext cx="4950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জন্য </a:t>
            </a:r>
            <a:r>
              <a:rPr lang="bn-BD" sz="36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শুভ কামনা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752D9-C1FA-4ECE-88F3-A59AA63A7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7" y="1814732"/>
            <a:ext cx="4330615" cy="4441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32B24-FCCF-4EA7-8F7B-26B147B3B16E}"/>
              </a:ext>
            </a:extLst>
          </p:cNvPr>
          <p:cNvSpPr/>
          <p:nvPr/>
        </p:nvSpPr>
        <p:spPr>
          <a:xfrm>
            <a:off x="0" y="-6"/>
            <a:ext cx="12316691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F0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4F02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040"/>
            <a:ext cx="12316691" cy="6858000"/>
            <a:chOff x="-1" y="1"/>
            <a:chExt cx="12316691" cy="6858000"/>
          </a:xfrm>
        </p:grpSpPr>
        <p:sp>
          <p:nvSpPr>
            <p:cNvPr id="3" name="Rectangle 2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97520" y="1980550"/>
            <a:ext cx="5038166" cy="3983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 ইসরাত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আজহার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5347" y="2008867"/>
            <a:ext cx="5590750" cy="3942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bn-BD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প্রযুক্তি</a:t>
            </a:r>
            <a:r>
              <a:rPr lang="bn-IN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দৈনন্দিন জীবনে বিনোদনের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 করছে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7948385" y="458476"/>
            <a:ext cx="2986095" cy="66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>
                <a:solidFill>
                  <a:schemeClr val="tx1"/>
                </a:solidFill>
              </a:rPr>
              <a:t>পাঠ পরিচিতি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0C74-9421-4E68-81F9-0A0436B0783D}"/>
              </a:ext>
            </a:extLst>
          </p:cNvPr>
          <p:cNvSpPr/>
          <p:nvPr/>
        </p:nvSpPr>
        <p:spPr>
          <a:xfrm>
            <a:off x="1447040" y="458476"/>
            <a:ext cx="2986095" cy="66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>
                <a:solidFill>
                  <a:schemeClr val="tx1"/>
                </a:solidFill>
              </a:rPr>
              <a:t>উপস্থাপনায়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7AEC6-9543-4672-A79E-51AE2292C917}"/>
              </a:ext>
            </a:extLst>
          </p:cNvPr>
          <p:cNvSpPr/>
          <p:nvPr/>
        </p:nvSpPr>
        <p:spPr>
          <a:xfrm>
            <a:off x="0" y="0"/>
            <a:ext cx="12316691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6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3" name="Rectangle 2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75888" y="455749"/>
            <a:ext cx="201430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শি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3144" y="3034150"/>
            <a:ext cx="8599437" cy="942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1981" y="4433495"/>
            <a:ext cx="8610600" cy="942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১০.১.৪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06CA5-524C-4C8A-AE68-C50E8D0C0BFB}"/>
              </a:ext>
            </a:extLst>
          </p:cNvPr>
          <p:cNvSpPr/>
          <p:nvPr/>
        </p:nvSpPr>
        <p:spPr>
          <a:xfrm>
            <a:off x="-1" y="0"/>
            <a:ext cx="12334278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3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8F83AB9-974C-4A94-AD4A-3FA0190A3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77" y="1696935"/>
            <a:ext cx="2606398" cy="1634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3B6A9CB-2225-41B8-B30F-494FC886D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0" y="1711322"/>
            <a:ext cx="2614983" cy="1620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5183D34-5FF9-4447-B6BD-786BCA98574D}"/>
              </a:ext>
            </a:extLst>
          </p:cNvPr>
          <p:cNvSpPr/>
          <p:nvPr/>
        </p:nvSpPr>
        <p:spPr>
          <a:xfrm>
            <a:off x="0" y="5651627"/>
            <a:ext cx="12306034" cy="928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5" name="Rectangle 4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/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25BF9D3-97D3-4C40-8CE1-178A5B0B97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872" y="1721872"/>
            <a:ext cx="2629559" cy="162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08E098-EFAE-4D17-BF75-B880BF6DE1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98" y="3689647"/>
            <a:ext cx="2620834" cy="1770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E881F7-3630-464F-9599-17BF73753C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249" y="3553719"/>
            <a:ext cx="2655596" cy="1906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96D3B9C-9558-4664-B078-960BE6A4CC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1164" y="3589619"/>
            <a:ext cx="2655596" cy="18146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0A175F-49A4-4533-B2BC-E200DE8A30EB}"/>
              </a:ext>
            </a:extLst>
          </p:cNvPr>
          <p:cNvSpPr/>
          <p:nvPr/>
        </p:nvSpPr>
        <p:spPr>
          <a:xfrm>
            <a:off x="-1174" y="408686"/>
            <a:ext cx="11777115" cy="1191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এসো  কিছু ছবি দেখি</a:t>
            </a: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6EDA09-AA23-48E8-9A75-57B194A6F4BD}"/>
              </a:ext>
            </a:extLst>
          </p:cNvPr>
          <p:cNvSpPr/>
          <p:nvPr/>
        </p:nvSpPr>
        <p:spPr>
          <a:xfrm>
            <a:off x="421705" y="5417103"/>
            <a:ext cx="11777115" cy="1191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ছবি গুলোতে  তোমরা কী কী দেখতে পাচ্ছ ?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4F296-818C-4408-B06D-CA4F15C73B1F}"/>
              </a:ext>
            </a:extLst>
          </p:cNvPr>
          <p:cNvSpPr/>
          <p:nvPr/>
        </p:nvSpPr>
        <p:spPr>
          <a:xfrm>
            <a:off x="-15687" y="0"/>
            <a:ext cx="12335451" cy="68579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96195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641" y="5627626"/>
            <a:ext cx="1199329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বিনোদনে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চিকিৎসায় </a:t>
            </a:r>
            <a:r>
              <a:rPr lang="bn-IN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3" name="Rectangle 2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142509" y="487265"/>
            <a:ext cx="3837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i="1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i="1" dirty="0"/>
          </a:p>
        </p:txBody>
      </p:sp>
      <p:pic>
        <p:nvPicPr>
          <p:cNvPr id="9" name="Picture 8" descr="th-24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83" y="1718420"/>
            <a:ext cx="2566678" cy="1686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96B73-6303-4708-8E63-1A7DD48F0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409" y="1718420"/>
            <a:ext cx="2566678" cy="1686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A315F3-A0E0-449B-B218-E9A20C99F4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715" y="1729558"/>
            <a:ext cx="2586916" cy="16772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C00124-415E-4B16-BAC6-3A5F0B290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70" y="3652241"/>
            <a:ext cx="2603537" cy="1686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2253F-B90E-4E65-A8A1-C2E7537E50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219" y="3641703"/>
            <a:ext cx="2621868" cy="1697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8588D7-5573-4960-98F5-AD2ADCB036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727" y="3635955"/>
            <a:ext cx="2615983" cy="1697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869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9D56667-B672-466A-A4D1-ED5840A6F0D6}"/>
              </a:ext>
            </a:extLst>
          </p:cNvPr>
          <p:cNvSpPr/>
          <p:nvPr/>
        </p:nvSpPr>
        <p:spPr>
          <a:xfrm>
            <a:off x="27710" y="5955776"/>
            <a:ext cx="11942618" cy="928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30" name="Picture 29" descr="computer_games_k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40" y="2194444"/>
            <a:ext cx="33528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4991216" y="3569147"/>
            <a:ext cx="248441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anose="02000000000000000000"/>
                <a:cs typeface="NikoshBAN" pitchFamily="2" charset="0"/>
              </a:rPr>
              <a:t>কম্পিউটার</a:t>
            </a:r>
            <a:endParaRPr lang="en-US" sz="3200" b="1" dirty="0">
              <a:solidFill>
                <a:srgbClr val="0070C0"/>
              </a:solidFill>
              <a:latin typeface="NikoshBAN" panose="0200000000000000000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61202" y="5580728"/>
            <a:ext cx="3722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pic>
        <p:nvPicPr>
          <p:cNvPr id="47" name="Picture 46" descr="computer-animated.gif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8375568" y="2173733"/>
            <a:ext cx="3329501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48" name="Group 47"/>
          <p:cNvGrpSpPr/>
          <p:nvPr/>
        </p:nvGrpSpPr>
        <p:grpSpPr>
          <a:xfrm>
            <a:off x="-124691" y="31152"/>
            <a:ext cx="12316691" cy="6858000"/>
            <a:chOff x="-1" y="1"/>
            <a:chExt cx="12316691" cy="6858000"/>
          </a:xfrm>
        </p:grpSpPr>
        <p:sp>
          <p:nvSpPr>
            <p:cNvPr id="49" name="Rectangle 48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ame 50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4351335" y="496632"/>
            <a:ext cx="376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i="1" dirty="0">
                <a:latin typeface="NikoshBAN" pitchFamily="2" charset="0"/>
                <a:cs typeface="NikoshBAN" pitchFamily="2" charset="0"/>
              </a:rPr>
              <a:t>বিনোদ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নে প্রযুক্তি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EF64D5-DEFC-47EC-B0E6-E2AEB2A57C0F}"/>
              </a:ext>
            </a:extLst>
          </p:cNvPr>
          <p:cNvSpPr/>
          <p:nvPr/>
        </p:nvSpPr>
        <p:spPr>
          <a:xfrm>
            <a:off x="-23400" y="5949226"/>
            <a:ext cx="12084148" cy="834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" b="1" dirty="0">
                <a:solidFill>
                  <a:schemeClr val="tx1"/>
                </a:solidFill>
                <a:latin typeface="NikoshBAN" panose="02000000000000000000"/>
              </a:rPr>
              <a:t>বিনোদনের ক্ষেত্রে বিভিন্ন প্রযুক্তির মধ্যে কম্পিউটার একটি অন্যতম প্রযুক্তি।</a:t>
            </a:r>
            <a:endParaRPr lang="en-US" sz="2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E17DF4-4288-4E50-A0E2-9C9970AE888B}"/>
              </a:ext>
            </a:extLst>
          </p:cNvPr>
          <p:cNvSpPr/>
          <p:nvPr/>
        </p:nvSpPr>
        <p:spPr>
          <a:xfrm>
            <a:off x="-8420" y="5930678"/>
            <a:ext cx="12084148" cy="834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" b="1" dirty="0">
                <a:solidFill>
                  <a:schemeClr val="tx1"/>
                </a:solidFill>
                <a:latin typeface="NikoshBAN" panose="02000000000000000000"/>
              </a:rPr>
              <a:t>কম্পিউটারের সাহায্যে বিভিন্ন ধরণের খেলা, সিনেমা, বা নাটক দেখা এবং গান শোনা যায়।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A4D6AB-9DEA-4B9E-991A-C2757689A99B}"/>
              </a:ext>
            </a:extLst>
          </p:cNvPr>
          <p:cNvSpPr/>
          <p:nvPr/>
        </p:nvSpPr>
        <p:spPr>
          <a:xfrm>
            <a:off x="-109027" y="45718"/>
            <a:ext cx="12316692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0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5" grpId="0"/>
      <p:bldP spid="2" grpId="0"/>
      <p:bldP spid="2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5B0DBF0-F178-42E4-A903-4E6CE64586AD}"/>
              </a:ext>
            </a:extLst>
          </p:cNvPr>
          <p:cNvSpPr/>
          <p:nvPr/>
        </p:nvSpPr>
        <p:spPr>
          <a:xfrm>
            <a:off x="53500" y="5774504"/>
            <a:ext cx="11942618" cy="928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29" name="Picture 28" descr="42 reeds sargam teak harmonium.jpg"/>
          <p:cNvPicPr>
            <a:picLocks noChangeAspect="1"/>
          </p:cNvPicPr>
          <p:nvPr/>
        </p:nvPicPr>
        <p:blipFill>
          <a:blip r:embed="rId2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1105" y="2186633"/>
            <a:ext cx="3337560" cy="2459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4" y="2144699"/>
            <a:ext cx="2733994" cy="2501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49" name="Group 48"/>
          <p:cNvGrpSpPr/>
          <p:nvPr/>
        </p:nvGrpSpPr>
        <p:grpSpPr>
          <a:xfrm>
            <a:off x="-124691" y="-4018"/>
            <a:ext cx="12316691" cy="6858000"/>
            <a:chOff x="-1" y="1"/>
            <a:chExt cx="12316691" cy="6858000"/>
          </a:xfrm>
        </p:grpSpPr>
        <p:sp>
          <p:nvSpPr>
            <p:cNvPr id="50" name="Rectangle 49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ame 51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DB9F4A-B5AE-4399-A056-39EAEFC126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620" y="2186632"/>
            <a:ext cx="2340465" cy="2459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01DA79-AA8A-44F1-8512-FA45A893E9CE}"/>
              </a:ext>
            </a:extLst>
          </p:cNvPr>
          <p:cNvSpPr/>
          <p:nvPr/>
        </p:nvSpPr>
        <p:spPr>
          <a:xfrm>
            <a:off x="5067149" y="4788318"/>
            <a:ext cx="297870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হারমোনিয়াম</a:t>
            </a:r>
            <a:endParaRPr lang="en-US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F201E6-F940-4500-A0D8-1DB8F9D81C37}"/>
              </a:ext>
            </a:extLst>
          </p:cNvPr>
          <p:cNvSpPr/>
          <p:nvPr/>
        </p:nvSpPr>
        <p:spPr>
          <a:xfrm>
            <a:off x="1218119" y="4713766"/>
            <a:ext cx="13965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তবলা</a:t>
            </a:r>
            <a:endParaRPr lang="en-US" sz="36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2A26CD-CAE4-4BDB-AC8F-27D17EBBD104}"/>
              </a:ext>
            </a:extLst>
          </p:cNvPr>
          <p:cNvSpPr/>
          <p:nvPr/>
        </p:nvSpPr>
        <p:spPr>
          <a:xfrm>
            <a:off x="9324943" y="4779007"/>
            <a:ext cx="14590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গিটার</a:t>
            </a:r>
            <a:endParaRPr lang="en-US" sz="3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ECD1AD-5594-4553-8581-BEAD6A43CAF1}"/>
              </a:ext>
            </a:extLst>
          </p:cNvPr>
          <p:cNvSpPr/>
          <p:nvPr/>
        </p:nvSpPr>
        <p:spPr>
          <a:xfrm>
            <a:off x="4351335" y="398158"/>
            <a:ext cx="376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i="1" dirty="0">
                <a:latin typeface="NikoshBAN" pitchFamily="2" charset="0"/>
                <a:cs typeface="NikoshBAN" pitchFamily="2" charset="0"/>
              </a:rPr>
              <a:t>বিনোদ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নে প্রযুক্তি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2BA21-8B19-4873-A380-71AFD800C698}"/>
              </a:ext>
            </a:extLst>
          </p:cNvPr>
          <p:cNvSpPr/>
          <p:nvPr/>
        </p:nvSpPr>
        <p:spPr>
          <a:xfrm>
            <a:off x="135453" y="5804717"/>
            <a:ext cx="12084148" cy="834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সংগীতের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ক্ষেত্রে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ব্যবহৃত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প্রযুক্তি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A83C0C-4DFB-4350-8826-A1B1FF62F5EA}"/>
              </a:ext>
            </a:extLst>
          </p:cNvPr>
          <p:cNvSpPr/>
          <p:nvPr/>
        </p:nvSpPr>
        <p:spPr>
          <a:xfrm>
            <a:off x="-105510" y="-6"/>
            <a:ext cx="12316692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EBEC01-043E-41CA-99B0-0EFD603E089C}"/>
              </a:ext>
            </a:extLst>
          </p:cNvPr>
          <p:cNvSpPr/>
          <p:nvPr/>
        </p:nvSpPr>
        <p:spPr>
          <a:xfrm>
            <a:off x="201549" y="5594261"/>
            <a:ext cx="11942618" cy="928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-1" y="1"/>
            <a:ext cx="12316691" cy="6858000"/>
            <a:chOff x="-1" y="1"/>
            <a:chExt cx="12316691" cy="6858000"/>
          </a:xfrm>
        </p:grpSpPr>
        <p:sp>
          <p:nvSpPr>
            <p:cNvPr id="3" name="Rectangle 2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C4D4A6D-2080-4879-8D39-389ADBACC5A6}"/>
              </a:ext>
            </a:extLst>
          </p:cNvPr>
          <p:cNvSpPr/>
          <p:nvPr/>
        </p:nvSpPr>
        <p:spPr>
          <a:xfrm>
            <a:off x="5225496" y="4802935"/>
            <a:ext cx="202586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পিয়ানো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7" descr="MIM_Double_Manual_Piano_CN5266.jpg">
            <a:extLst>
              <a:ext uri="{FF2B5EF4-FFF2-40B4-BE49-F238E27FC236}">
                <a16:creationId xmlns:a16="http://schemas.microsoft.com/office/drawing/2014/main" id="{678E26D3-5DA0-4973-A522-3E187132D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394" y="1828364"/>
            <a:ext cx="2896454" cy="2761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D6E7C4-2E3D-4882-8D59-262CD2FBC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375" y="1824150"/>
            <a:ext cx="2896452" cy="2761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7281BC-692A-4D47-BB8B-576738561D5A}"/>
              </a:ext>
            </a:extLst>
          </p:cNvPr>
          <p:cNvSpPr/>
          <p:nvPr/>
        </p:nvSpPr>
        <p:spPr>
          <a:xfrm>
            <a:off x="9729831" y="4740800"/>
            <a:ext cx="13660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ড্রামস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234D89-C146-4FE1-8BBC-0443472650A5}"/>
              </a:ext>
            </a:extLst>
          </p:cNvPr>
          <p:cNvSpPr/>
          <p:nvPr/>
        </p:nvSpPr>
        <p:spPr>
          <a:xfrm>
            <a:off x="1277218" y="4800590"/>
            <a:ext cx="16826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বেহালা</a:t>
            </a:r>
            <a:endParaRPr 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450B09-2215-4BBA-B160-215BCFE2EE8F}"/>
              </a:ext>
            </a:extLst>
          </p:cNvPr>
          <p:cNvSpPr/>
          <p:nvPr/>
        </p:nvSpPr>
        <p:spPr>
          <a:xfrm>
            <a:off x="4365403" y="496631"/>
            <a:ext cx="376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i="1" dirty="0">
                <a:latin typeface="NikoshBAN" pitchFamily="2" charset="0"/>
                <a:cs typeface="NikoshBAN" pitchFamily="2" charset="0"/>
              </a:rPr>
              <a:t>বিনোদ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নে প্রযুক্তি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E5184E-3D73-4E4D-A39D-E189439D8D9C}"/>
              </a:ext>
            </a:extLst>
          </p:cNvPr>
          <p:cNvSpPr/>
          <p:nvPr/>
        </p:nvSpPr>
        <p:spPr>
          <a:xfrm>
            <a:off x="149521" y="5649972"/>
            <a:ext cx="12084148" cy="834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সংগীতের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ক্ষেত্রে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ব্যবহৃত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প্রযুক্তি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BFE3B1-80B3-486A-8F74-C4E5078F3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1" y="1800153"/>
            <a:ext cx="2848672" cy="2848672"/>
          </a:xfrm>
          <a:prstGeom prst="roundRect">
            <a:avLst>
              <a:gd name="adj" fmla="val 5480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C03438-5468-4857-ACE8-684968EBCCC0}"/>
              </a:ext>
            </a:extLst>
          </p:cNvPr>
          <p:cNvSpPr/>
          <p:nvPr/>
        </p:nvSpPr>
        <p:spPr>
          <a:xfrm>
            <a:off x="17585" y="0"/>
            <a:ext cx="12316692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2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12" grpId="0" animBg="1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2" accel="2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12" grpId="0" animBg="1"/>
          <p:bldP spid="15" grpId="0"/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5E6358-06FA-40A0-B1D6-4C8E663A5E2C}"/>
              </a:ext>
            </a:extLst>
          </p:cNvPr>
          <p:cNvSpPr/>
          <p:nvPr/>
        </p:nvSpPr>
        <p:spPr>
          <a:xfrm>
            <a:off x="168390" y="5598491"/>
            <a:ext cx="11942618" cy="928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-1" y="32659"/>
            <a:ext cx="12316691" cy="6858000"/>
            <a:chOff x="-1" y="1"/>
            <a:chExt cx="12316691" cy="6858000"/>
          </a:xfrm>
        </p:grpSpPr>
        <p:sp>
          <p:nvSpPr>
            <p:cNvPr id="3" name="Rectangle 2"/>
            <p:cNvSpPr/>
            <p:nvPr/>
          </p:nvSpPr>
          <p:spPr>
            <a:xfrm>
              <a:off x="152400" y="290944"/>
              <a:ext cx="11942618" cy="92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1246893"/>
              <a:ext cx="12192000" cy="3048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/>
            <p:cNvSpPr/>
            <p:nvPr/>
          </p:nvSpPr>
          <p:spPr>
            <a:xfrm>
              <a:off x="-1" y="1"/>
              <a:ext cx="12316691" cy="6858000"/>
            </a:xfrm>
            <a:prstGeom prst="frame">
              <a:avLst>
                <a:gd name="adj1" fmla="val 371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CDPlayeranimated.gif">
            <a:extLst>
              <a:ext uri="{FF2B5EF4-FFF2-40B4-BE49-F238E27FC236}">
                <a16:creationId xmlns:a16="http://schemas.microsoft.com/office/drawing/2014/main" id="{EE2A8B25-6251-4463-8423-2AA52ACF9E1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736" y="2003146"/>
            <a:ext cx="4607143" cy="1996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03469A-54B8-45AD-A9A3-3E585164898C}"/>
              </a:ext>
            </a:extLst>
          </p:cNvPr>
          <p:cNvSpPr/>
          <p:nvPr/>
        </p:nvSpPr>
        <p:spPr>
          <a:xfrm>
            <a:off x="8472145" y="4528404"/>
            <a:ext cx="222368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সিডি প্লেয়ার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425EF-F120-4CD7-AB87-7CC3E258612D}"/>
              </a:ext>
            </a:extLst>
          </p:cNvPr>
          <p:cNvSpPr/>
          <p:nvPr/>
        </p:nvSpPr>
        <p:spPr>
          <a:xfrm>
            <a:off x="1861620" y="4561243"/>
            <a:ext cx="268214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bn-BD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প্লেয়ার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8E482B-F56E-47B9-BCF6-EC26A864F8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936" y="2003146"/>
            <a:ext cx="4607143" cy="1998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54B594-A50E-4695-A08D-7CEA96C96C95}"/>
              </a:ext>
            </a:extLst>
          </p:cNvPr>
          <p:cNvSpPr/>
          <p:nvPr/>
        </p:nvSpPr>
        <p:spPr>
          <a:xfrm>
            <a:off x="4365403" y="473017"/>
            <a:ext cx="376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i="1" dirty="0">
                <a:latin typeface="NikoshBAN" pitchFamily="2" charset="0"/>
                <a:cs typeface="NikoshBAN" pitchFamily="2" charset="0"/>
              </a:rPr>
              <a:t>বিনোদ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নে প্রযুক্তি</a:t>
            </a:r>
            <a:r>
              <a:rPr lang="bn-IN" sz="3600" b="1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114021-5612-45A1-8275-CF22E67A99BA}"/>
              </a:ext>
            </a:extLst>
          </p:cNvPr>
          <p:cNvSpPr/>
          <p:nvPr/>
        </p:nvSpPr>
        <p:spPr>
          <a:xfrm>
            <a:off x="149521" y="5626358"/>
            <a:ext cx="12084148" cy="834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সংগীতের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ক্ষেত্রে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ব্যবহৃত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প্রযুক্তি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F6B738-7B9B-45D6-9297-E3301B3BEAE9}"/>
              </a:ext>
            </a:extLst>
          </p:cNvPr>
          <p:cNvSpPr/>
          <p:nvPr/>
        </p:nvSpPr>
        <p:spPr>
          <a:xfrm>
            <a:off x="-14068" y="4522"/>
            <a:ext cx="12316692" cy="68710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3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decel="6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2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decel="6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12" accel="2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2" grpId="0"/>
          <p:bldP spid="1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347</Words>
  <Application>Microsoft Office PowerPoint</Application>
  <PresentationFormat>Widescreen</PresentationFormat>
  <Paragraphs>92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 PATOARY GPS</dc:creator>
  <cp:lastModifiedBy>PL PATOARY GPS</cp:lastModifiedBy>
  <cp:revision>61</cp:revision>
  <dcterms:created xsi:type="dcterms:W3CDTF">2019-06-02T16:54:21Z</dcterms:created>
  <dcterms:modified xsi:type="dcterms:W3CDTF">2019-06-02T21:21:22Z</dcterms:modified>
</cp:coreProperties>
</file>