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ACCA7B-6700-4E3A-B38B-459C8563D880}" type="datetimeFigureOut">
              <a:rPr lang="en-US" smtClean="0"/>
              <a:t>19-Nov-2019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0F092F-B18A-4A77-BCF3-C63A2478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ACCA7B-6700-4E3A-B38B-459C8563D880}" type="datetimeFigureOut">
              <a:rPr lang="en-US" smtClean="0"/>
              <a:t>19-Nov-2019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0F092F-B18A-4A77-BCF3-C63A2478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5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ACCA7B-6700-4E3A-B38B-459C8563D880}" type="datetimeFigureOut">
              <a:rPr lang="en-US" smtClean="0"/>
              <a:t>19-Nov-2019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0F092F-B18A-4A77-BCF3-C63A2478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ACCA7B-6700-4E3A-B38B-459C8563D880}" type="datetimeFigureOut">
              <a:rPr lang="en-US" smtClean="0"/>
              <a:t>19-Nov-2019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0F092F-B18A-4A77-BCF3-C63A2478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ACCA7B-6700-4E3A-B38B-459C8563D880}" type="datetimeFigureOut">
              <a:rPr lang="en-US" smtClean="0"/>
              <a:t>19-Nov-2019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0F092F-B18A-4A77-BCF3-C63A2478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9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ACCA7B-6700-4E3A-B38B-459C8563D880}" type="datetimeFigureOut">
              <a:rPr lang="en-US" smtClean="0"/>
              <a:t>19-Nov-2019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0F092F-B18A-4A77-BCF3-C63A2478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ACCA7B-6700-4E3A-B38B-459C8563D880}" type="datetimeFigureOut">
              <a:rPr lang="en-US" smtClean="0"/>
              <a:t>19-Nov-2019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0F092F-B18A-4A77-BCF3-C63A2478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ACCA7B-6700-4E3A-B38B-459C8563D880}" type="datetimeFigureOut">
              <a:rPr lang="en-US" smtClean="0"/>
              <a:t>19-Nov-2019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0F092F-B18A-4A77-BCF3-C63A2478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ACCA7B-6700-4E3A-B38B-459C8563D880}" type="datetimeFigureOut">
              <a:rPr lang="en-US" smtClean="0"/>
              <a:t>19-Nov-2019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0F092F-B18A-4A77-BCF3-C63A2478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ACCA7B-6700-4E3A-B38B-459C8563D880}" type="datetimeFigureOut">
              <a:rPr lang="en-US" smtClean="0"/>
              <a:t>19-Nov-2019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0F092F-B18A-4A77-BCF3-C63A2478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1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ACCA7B-6700-4E3A-B38B-459C8563D880}" type="datetimeFigureOut">
              <a:rPr lang="en-US" smtClean="0"/>
              <a:t>19-Nov-2019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0F092F-B18A-4A77-BCF3-C63A24784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3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E0DBE9-651E-40BB-89EE-1E31A54A54BB}"/>
              </a:ext>
            </a:extLst>
          </p:cNvPr>
          <p:cNvSpPr/>
          <p:nvPr userDrawn="1"/>
        </p:nvSpPr>
        <p:spPr>
          <a:xfrm>
            <a:off x="143691" y="156754"/>
            <a:ext cx="8869679" cy="6583680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jahangir.icttang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5A6008-898B-4487-89F4-0541BCF6D077}"/>
                  </a:ext>
                </a:extLst>
              </p:cNvPr>
              <p:cNvSpPr txBox="1"/>
              <p:nvPr/>
            </p:nvSpPr>
            <p:spPr>
              <a:xfrm flipH="1">
                <a:off x="520505" y="1603951"/>
                <a:ext cx="810299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এই স্লাইডটি সম্মানিত শিক্ষকবৃন্দের জন্য হাইড করে রাখা আছে। প্রতিটি স্লাইডের প্রয়োজনীয় নির্দেশনা স্লাইডের নিচে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র</a:t>
                </a:r>
                <a:r>
                  <a:rPr lang="bn-BD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নোটে দেয়া আছে, যা ক্লাস শুরুর পূর্বে শিক্ষক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অনুগ্রহপূর্বক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দেখে নিলে ভালো হয়। 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FF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b="0" i="1">
                        <a:solidFill>
                          <a:srgbClr val="FF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200" dirty="0">
                    <a:solidFill>
                      <a:srgbClr val="FF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চেপে শিক্ষক কন্টেন্টটি শ্রেণিতে শুরু করতে পারেন। শিক্ষককে কন্টেন্টটি পাঠ্যবইয়ের সাথে মিলিয়ে নেয়ার অনুরোধ রইল।</a:t>
                </a:r>
                <a:endParaRPr lang="en-US" sz="3200" dirty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5A6008-898B-4487-89F4-0541BCF6D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0505" y="1603951"/>
                <a:ext cx="8102990" cy="3539430"/>
              </a:xfrm>
              <a:prstGeom prst="rect">
                <a:avLst/>
              </a:prstGeom>
              <a:blipFill>
                <a:blip r:embed="rId2"/>
                <a:stretch>
                  <a:fillRect l="-3383" t="-5508" r="-5188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91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8FF338-EDA7-4FC0-B6AD-CA321C832FBC}"/>
              </a:ext>
            </a:extLst>
          </p:cNvPr>
          <p:cNvSpPr txBox="1"/>
          <p:nvPr/>
        </p:nvSpPr>
        <p:spPr>
          <a:xfrm>
            <a:off x="3210992" y="390287"/>
            <a:ext cx="2722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0CE6EA-540C-40FC-A1ED-2222ECB9DD22}"/>
              </a:ext>
            </a:extLst>
          </p:cNvPr>
          <p:cNvGrpSpPr/>
          <p:nvPr/>
        </p:nvGrpSpPr>
        <p:grpSpPr>
          <a:xfrm>
            <a:off x="389744" y="1711375"/>
            <a:ext cx="8364512" cy="3134618"/>
            <a:chOff x="0" y="1138832"/>
            <a:chExt cx="12192000" cy="4179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CC367A-8741-40DB-998A-128538CAF3FA}"/>
                </a:ext>
              </a:extLst>
            </p:cNvPr>
            <p:cNvSpPr txBox="1"/>
            <p:nvPr/>
          </p:nvSpPr>
          <p:spPr>
            <a:xfrm>
              <a:off x="0" y="1138832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১। বেঞ্চ, টেবিল ধাক্কা দাও। দেখ কি ঘটে-পর্যবেক্ষণ কর। এগুলো জায়গা দখল করে কি না?</a:t>
              </a:r>
              <a:endParaRPr lang="en-US" sz="1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7E68ED-3E23-4F71-96B5-8B9A0AA1BF74}"/>
                </a:ext>
              </a:extLst>
            </p:cNvPr>
            <p:cNvSpPr txBox="1"/>
            <p:nvPr/>
          </p:nvSpPr>
          <p:spPr>
            <a:xfrm>
              <a:off x="0" y="2510432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২। জগ থেকে এক চা কাপ পানি নাও, পানি গ্লাসে এবং বাটিতে ঢালো, দেখ কেমন আকার ধারণ করে।</a:t>
              </a:r>
              <a:endParaRPr lang="en-US" sz="1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1D1F2B-AE80-403C-97AE-A7F2B4A2A3D8}"/>
                </a:ext>
              </a:extLst>
            </p:cNvPr>
            <p:cNvSpPr txBox="1"/>
            <p:nvPr/>
          </p:nvSpPr>
          <p:spPr>
            <a:xfrm>
              <a:off x="0" y="3882032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২। হ্যাপি বার্থডের বিভিন্ন আকারের বেলুন ফুঁ দিয়ে ফুলাও, দেখ আয়তনের কি পরিবর্তন ঘটে।</a:t>
              </a:r>
              <a:endParaRPr lang="en-US" sz="1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9A987B-97E5-4A1F-9286-A1561BC5AA21}"/>
              </a:ext>
            </a:extLst>
          </p:cNvPr>
          <p:cNvSpPr txBox="1"/>
          <p:nvPr/>
        </p:nvSpPr>
        <p:spPr>
          <a:xfrm>
            <a:off x="6572165" y="669247"/>
            <a:ext cx="218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Kalpurush" panose="02000600000000000000" pitchFamily="2" charset="0"/>
                <a:cs typeface="Kalpurush" panose="02000600000000000000" pitchFamily="2" charset="0"/>
              </a:rPr>
              <a:t>সময়ঃ ১৫ মিনিট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CCC0C-A28C-4892-ACBB-0321C2C48E08}"/>
              </a:ext>
            </a:extLst>
          </p:cNvPr>
          <p:cNvSpPr txBox="1"/>
          <p:nvPr/>
        </p:nvSpPr>
        <p:spPr>
          <a:xfrm>
            <a:off x="1313081" y="5533787"/>
            <a:ext cx="525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 কাজের সিদ্ধান্ত সমূহ লিখ।</a:t>
            </a:r>
            <a:endParaRPr lang="en-US" sz="32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A8E350-E532-47C6-A79A-11379499B012}"/>
              </a:ext>
            </a:extLst>
          </p:cNvPr>
          <p:cNvSpPr/>
          <p:nvPr/>
        </p:nvSpPr>
        <p:spPr>
          <a:xfrm>
            <a:off x="3411051" y="2402857"/>
            <a:ext cx="2433604" cy="1463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F995B-099C-47E4-9CAD-FC50E40A6780}"/>
              </a:ext>
            </a:extLst>
          </p:cNvPr>
          <p:cNvSpPr txBox="1"/>
          <p:nvPr/>
        </p:nvSpPr>
        <p:spPr>
          <a:xfrm>
            <a:off x="3944119" y="2749201"/>
            <a:ext cx="151778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পদার্থ</a:t>
            </a:r>
            <a:endParaRPr lang="en-US" sz="495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C847B1-A202-45B4-869B-AD1CC9C40679}"/>
              </a:ext>
            </a:extLst>
          </p:cNvPr>
          <p:cNvGrpSpPr/>
          <p:nvPr/>
        </p:nvGrpSpPr>
        <p:grpSpPr>
          <a:xfrm>
            <a:off x="6035040" y="1184795"/>
            <a:ext cx="2470928" cy="1564405"/>
            <a:chOff x="8046719" y="436728"/>
            <a:chExt cx="3294571" cy="12555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D7E52B-83D3-4717-B7A9-EF502580AA8B}"/>
                </a:ext>
              </a:extLst>
            </p:cNvPr>
            <p:cNvSpPr txBox="1"/>
            <p:nvPr/>
          </p:nvSpPr>
          <p:spPr>
            <a:xfrm>
              <a:off x="8075408" y="684531"/>
              <a:ext cx="3265882" cy="76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পদার্থ জায়গা দখল করে</a:t>
              </a:r>
              <a:endParaRPr lang="en-US" sz="28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6" name="Oval Callout 8">
              <a:extLst>
                <a:ext uri="{FF2B5EF4-FFF2-40B4-BE49-F238E27FC236}">
                  <a16:creationId xmlns:a16="http://schemas.microsoft.com/office/drawing/2014/main" id="{4FF5B4FE-B5AA-4480-B233-4BCC66E90D32}"/>
                </a:ext>
              </a:extLst>
            </p:cNvPr>
            <p:cNvSpPr/>
            <p:nvPr/>
          </p:nvSpPr>
          <p:spPr>
            <a:xfrm>
              <a:off x="8046719" y="436728"/>
              <a:ext cx="3294571" cy="1255594"/>
            </a:xfrm>
            <a:prstGeom prst="wedgeEllipseCallout">
              <a:avLst>
                <a:gd name="adj1" fmla="val -59016"/>
                <a:gd name="adj2" fmla="val 5667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3758C6-DE77-45C0-B6A3-D5E0F6ADBC83}"/>
              </a:ext>
            </a:extLst>
          </p:cNvPr>
          <p:cNvGrpSpPr/>
          <p:nvPr/>
        </p:nvGrpSpPr>
        <p:grpSpPr>
          <a:xfrm>
            <a:off x="5461902" y="4108801"/>
            <a:ext cx="2575859" cy="1906751"/>
            <a:chOff x="8046719" y="4733169"/>
            <a:chExt cx="3434479" cy="1558447"/>
          </a:xfrm>
        </p:grpSpPr>
        <p:sp>
          <p:nvSpPr>
            <p:cNvPr id="8" name="Oval Callout 9">
              <a:extLst>
                <a:ext uri="{FF2B5EF4-FFF2-40B4-BE49-F238E27FC236}">
                  <a16:creationId xmlns:a16="http://schemas.microsoft.com/office/drawing/2014/main" id="{21BC367D-B84D-48DA-9DB2-6D75A9CD1AEF}"/>
                </a:ext>
              </a:extLst>
            </p:cNvPr>
            <p:cNvSpPr/>
            <p:nvPr/>
          </p:nvSpPr>
          <p:spPr>
            <a:xfrm>
              <a:off x="8046719" y="4733169"/>
              <a:ext cx="2912433" cy="1558447"/>
            </a:xfrm>
            <a:prstGeom prst="wedgeEllipseCallout">
              <a:avLst>
                <a:gd name="adj1" fmla="val -50307"/>
                <a:gd name="adj2" fmla="val -7387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88B85F-27D2-4615-830C-0DFA92ECAEE7}"/>
                </a:ext>
              </a:extLst>
            </p:cNvPr>
            <p:cNvSpPr txBox="1"/>
            <p:nvPr/>
          </p:nvSpPr>
          <p:spPr>
            <a:xfrm>
              <a:off x="8215316" y="5155137"/>
              <a:ext cx="3265882" cy="779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পদার্থের ওজন আছে</a:t>
              </a:r>
              <a:endParaRPr lang="en-US" sz="28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82C965-122C-4AC3-BDEB-DE454C09DC92}"/>
              </a:ext>
            </a:extLst>
          </p:cNvPr>
          <p:cNvGrpSpPr/>
          <p:nvPr/>
        </p:nvGrpSpPr>
        <p:grpSpPr>
          <a:xfrm>
            <a:off x="711240" y="917034"/>
            <a:ext cx="2397721" cy="2099926"/>
            <a:chOff x="684504" y="499024"/>
            <a:chExt cx="3196961" cy="23605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30E6C9-804A-4870-95DE-541A0A378D91}"/>
                </a:ext>
              </a:extLst>
            </p:cNvPr>
            <p:cNvSpPr txBox="1"/>
            <p:nvPr/>
          </p:nvSpPr>
          <p:spPr>
            <a:xfrm>
              <a:off x="684505" y="1072557"/>
              <a:ext cx="3006593" cy="1349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পদার্থকে বল প্রয়োগ করলে বাধার সৃষ্টি করে</a:t>
              </a:r>
              <a:endParaRPr lang="en-US" sz="24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2" name="Oval Callout 12">
              <a:extLst>
                <a:ext uri="{FF2B5EF4-FFF2-40B4-BE49-F238E27FC236}">
                  <a16:creationId xmlns:a16="http://schemas.microsoft.com/office/drawing/2014/main" id="{80B508A5-CFE7-46E5-B669-1EBBEABD1115}"/>
                </a:ext>
              </a:extLst>
            </p:cNvPr>
            <p:cNvSpPr/>
            <p:nvPr/>
          </p:nvSpPr>
          <p:spPr>
            <a:xfrm>
              <a:off x="684504" y="499024"/>
              <a:ext cx="3196961" cy="2360519"/>
            </a:xfrm>
            <a:prstGeom prst="wedgeEllipseCallout">
              <a:avLst>
                <a:gd name="adj1" fmla="val 65673"/>
                <a:gd name="adj2" fmla="val 407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751C30-C410-4C9B-8481-2156CE7E8499}"/>
              </a:ext>
            </a:extLst>
          </p:cNvPr>
          <p:cNvGrpSpPr/>
          <p:nvPr/>
        </p:nvGrpSpPr>
        <p:grpSpPr>
          <a:xfrm>
            <a:off x="426326" y="1470800"/>
            <a:ext cx="8183103" cy="2835660"/>
            <a:chOff x="0" y="267838"/>
            <a:chExt cx="11887201" cy="36081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EA099B-5EB6-4F20-8CEB-400CA8005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0" r="19129"/>
            <a:stretch/>
          </p:blipFill>
          <p:spPr>
            <a:xfrm>
              <a:off x="8462394" y="267838"/>
              <a:ext cx="3424807" cy="36081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30329BB-BD41-4F0E-B57E-92787CADE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3735"/>
              <a:ext cx="3424806" cy="32320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D58637-4542-46F6-9AA1-210C58F8D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694" y="687479"/>
              <a:ext cx="4103945" cy="280042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678146-235B-4194-953F-AF286980B4D4}"/>
              </a:ext>
            </a:extLst>
          </p:cNvPr>
          <p:cNvGrpSpPr/>
          <p:nvPr/>
        </p:nvGrpSpPr>
        <p:grpSpPr>
          <a:xfrm>
            <a:off x="534572" y="4761588"/>
            <a:ext cx="8074856" cy="969082"/>
            <a:chOff x="327005" y="3987394"/>
            <a:chExt cx="11648351" cy="165161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6B1CBF-9AA4-42A1-9D15-8482DEDFC758}"/>
                </a:ext>
              </a:extLst>
            </p:cNvPr>
            <p:cNvSpPr/>
            <p:nvPr/>
          </p:nvSpPr>
          <p:spPr>
            <a:xfrm>
              <a:off x="327005" y="3987395"/>
              <a:ext cx="3297101" cy="1648550"/>
            </a:xfrm>
            <a:custGeom>
              <a:avLst/>
              <a:gdLst>
                <a:gd name="connsiteX0" fmla="*/ 0 w 3297101"/>
                <a:gd name="connsiteY0" fmla="*/ 0 h 1648550"/>
                <a:gd name="connsiteX1" fmla="*/ 3297101 w 3297101"/>
                <a:gd name="connsiteY1" fmla="*/ 0 h 1648550"/>
                <a:gd name="connsiteX2" fmla="*/ 3297101 w 3297101"/>
                <a:gd name="connsiteY2" fmla="*/ 1648550 h 1648550"/>
                <a:gd name="connsiteX3" fmla="*/ 0 w 3297101"/>
                <a:gd name="connsiteY3" fmla="*/ 1648550 h 1648550"/>
                <a:gd name="connsiteX4" fmla="*/ 0 w 3297101"/>
                <a:gd name="connsiteY4" fmla="*/ 0 h 164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7101" h="1648550">
                  <a:moveTo>
                    <a:pt x="0" y="0"/>
                  </a:moveTo>
                  <a:lnTo>
                    <a:pt x="3297101" y="0"/>
                  </a:lnTo>
                  <a:lnTo>
                    <a:pt x="3297101" y="1648550"/>
                  </a:lnTo>
                  <a:lnTo>
                    <a:pt x="0" y="1648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56" tIns="30956" rIns="30956" bIns="30956" numCol="1" spcCol="1270" anchor="ctr" anchorCtr="0">
              <a:noAutofit/>
            </a:bodyPr>
            <a:lstStyle/>
            <a:p>
              <a:pPr algn="ctr"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4875" dirty="0">
                  <a:latin typeface="Kalpurush" panose="02000600000000000000" pitchFamily="2" charset="0"/>
                  <a:cs typeface="Kalpurush" panose="02000600000000000000" pitchFamily="2" charset="0"/>
                </a:rPr>
                <a:t>কঠিন</a:t>
              </a:r>
              <a:endParaRPr lang="en-US" sz="4875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367270-7E0C-42D3-8FE0-957A4017C86C}"/>
                </a:ext>
              </a:extLst>
            </p:cNvPr>
            <p:cNvGrpSpPr/>
            <p:nvPr/>
          </p:nvGrpSpPr>
          <p:grpSpPr>
            <a:xfrm>
              <a:off x="4597727" y="3987394"/>
              <a:ext cx="7377629" cy="1651619"/>
              <a:chOff x="4597727" y="3987394"/>
              <a:chExt cx="7377629" cy="1651619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42B293D-9C87-4A71-8136-7520212A5BD1}"/>
                  </a:ext>
                </a:extLst>
              </p:cNvPr>
              <p:cNvSpPr/>
              <p:nvPr/>
            </p:nvSpPr>
            <p:spPr>
              <a:xfrm>
                <a:off x="8678255" y="3987394"/>
                <a:ext cx="3297101" cy="1648551"/>
              </a:xfrm>
              <a:custGeom>
                <a:avLst/>
                <a:gdLst>
                  <a:gd name="connsiteX0" fmla="*/ 0 w 3297101"/>
                  <a:gd name="connsiteY0" fmla="*/ 0 h 1648550"/>
                  <a:gd name="connsiteX1" fmla="*/ 3297101 w 3297101"/>
                  <a:gd name="connsiteY1" fmla="*/ 0 h 1648550"/>
                  <a:gd name="connsiteX2" fmla="*/ 3297101 w 3297101"/>
                  <a:gd name="connsiteY2" fmla="*/ 1648550 h 1648550"/>
                  <a:gd name="connsiteX3" fmla="*/ 0 w 3297101"/>
                  <a:gd name="connsiteY3" fmla="*/ 1648550 h 1648550"/>
                  <a:gd name="connsiteX4" fmla="*/ 0 w 3297101"/>
                  <a:gd name="connsiteY4" fmla="*/ 0 h 164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7101" h="1648550">
                    <a:moveTo>
                      <a:pt x="0" y="0"/>
                    </a:moveTo>
                    <a:lnTo>
                      <a:pt x="3297101" y="0"/>
                    </a:lnTo>
                    <a:lnTo>
                      <a:pt x="3297101" y="1648550"/>
                    </a:lnTo>
                    <a:lnTo>
                      <a:pt x="0" y="1648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56" tIns="30956" rIns="30956" bIns="30956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s-IN" sz="4875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বায়বীয়</a:t>
                </a:r>
                <a:endParaRPr lang="en-US" sz="4875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434EE58-B949-400B-B9A9-F83D2E147056}"/>
                  </a:ext>
                </a:extLst>
              </p:cNvPr>
              <p:cNvSpPr/>
              <p:nvPr/>
            </p:nvSpPr>
            <p:spPr>
              <a:xfrm>
                <a:off x="4597727" y="3990463"/>
                <a:ext cx="3297101" cy="1648550"/>
              </a:xfrm>
              <a:custGeom>
                <a:avLst/>
                <a:gdLst>
                  <a:gd name="connsiteX0" fmla="*/ 0 w 3297101"/>
                  <a:gd name="connsiteY0" fmla="*/ 0 h 1648550"/>
                  <a:gd name="connsiteX1" fmla="*/ 3297101 w 3297101"/>
                  <a:gd name="connsiteY1" fmla="*/ 0 h 1648550"/>
                  <a:gd name="connsiteX2" fmla="*/ 3297101 w 3297101"/>
                  <a:gd name="connsiteY2" fmla="*/ 1648550 h 1648550"/>
                  <a:gd name="connsiteX3" fmla="*/ 0 w 3297101"/>
                  <a:gd name="connsiteY3" fmla="*/ 1648550 h 1648550"/>
                  <a:gd name="connsiteX4" fmla="*/ 0 w 3297101"/>
                  <a:gd name="connsiteY4" fmla="*/ 0 h 164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7101" h="1648550">
                    <a:moveTo>
                      <a:pt x="0" y="0"/>
                    </a:moveTo>
                    <a:lnTo>
                      <a:pt x="3297101" y="0"/>
                    </a:lnTo>
                    <a:lnTo>
                      <a:pt x="3297101" y="1648550"/>
                    </a:lnTo>
                    <a:lnTo>
                      <a:pt x="0" y="1648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956" tIns="30956" rIns="30956" bIns="30956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875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তরল</a:t>
                </a:r>
                <a:endParaRPr lang="en-US" sz="4875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D5B9A81-98B5-4701-9BFE-7E51AADB7C9A}"/>
              </a:ext>
            </a:extLst>
          </p:cNvPr>
          <p:cNvSpPr txBox="1"/>
          <p:nvPr/>
        </p:nvSpPr>
        <p:spPr>
          <a:xfrm>
            <a:off x="2057325" y="320190"/>
            <a:ext cx="524288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95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পদা</a:t>
            </a:r>
            <a:r>
              <a:rPr lang="en-US" sz="495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র্থের</a:t>
            </a:r>
            <a:r>
              <a:rPr lang="en-US" sz="495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endParaRPr lang="en-US" sz="495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4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F202A7-95E5-4042-A842-B9FBEEB3DEC6}"/>
              </a:ext>
            </a:extLst>
          </p:cNvPr>
          <p:cNvGrpSpPr/>
          <p:nvPr/>
        </p:nvGrpSpPr>
        <p:grpSpPr>
          <a:xfrm>
            <a:off x="709270" y="1269821"/>
            <a:ext cx="7351458" cy="4456985"/>
            <a:chOff x="945696" y="550093"/>
            <a:chExt cx="9801942" cy="59426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3012CA-FE3A-49C5-970B-CB7EE6515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59" y="550093"/>
              <a:ext cx="2770125" cy="250879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006E26-DA4F-42BA-AF82-CC947443E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001" y="550093"/>
              <a:ext cx="3134637" cy="255526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97CD63-7561-4F69-B42A-817622959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96" y="3983946"/>
              <a:ext cx="2755729" cy="250879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20F14F-A2BE-4765-B970-F74BF49E2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3532" y="3983946"/>
              <a:ext cx="2705567" cy="250879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1ADD56C-E716-42BA-80EA-FF937C2D4530}"/>
              </a:ext>
            </a:extLst>
          </p:cNvPr>
          <p:cNvSpPr txBox="1"/>
          <p:nvPr/>
        </p:nvSpPr>
        <p:spPr>
          <a:xfrm>
            <a:off x="5878034" y="3291213"/>
            <a:ext cx="2364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ভাত-কম দৃঢ় </a:t>
            </a:r>
            <a:endParaRPr lang="en-US" sz="3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2F6E3-4B56-42C5-B58C-C3F76686A82F}"/>
              </a:ext>
            </a:extLst>
          </p:cNvPr>
          <p:cNvSpPr txBox="1"/>
          <p:nvPr/>
        </p:nvSpPr>
        <p:spPr>
          <a:xfrm>
            <a:off x="715340" y="3246967"/>
            <a:ext cx="236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লোহা-অধিক দৃঢ় 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69F0C-D151-4952-8184-F2C20BBF27FB}"/>
              </a:ext>
            </a:extLst>
          </p:cNvPr>
          <p:cNvSpPr txBox="1"/>
          <p:nvPr/>
        </p:nvSpPr>
        <p:spPr>
          <a:xfrm>
            <a:off x="835917" y="5565885"/>
            <a:ext cx="2027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কলা-কম দৃঢ় </a:t>
            </a:r>
            <a:endParaRPr lang="en-US" sz="3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9AAC4-C907-474E-95D5-9065504000F0}"/>
              </a:ext>
            </a:extLst>
          </p:cNvPr>
          <p:cNvSpPr txBox="1"/>
          <p:nvPr/>
        </p:nvSpPr>
        <p:spPr>
          <a:xfrm>
            <a:off x="5940849" y="5726804"/>
            <a:ext cx="2364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সরিষা-কম দৃঢ় </a:t>
            </a:r>
            <a:endParaRPr lang="en-US" sz="30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7E8DD-EFB9-4283-A005-F8FCB31CD23F}"/>
              </a:ext>
            </a:extLst>
          </p:cNvPr>
          <p:cNvSpPr txBox="1"/>
          <p:nvPr/>
        </p:nvSpPr>
        <p:spPr>
          <a:xfrm>
            <a:off x="2057325" y="320190"/>
            <a:ext cx="524288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কঠিন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পদা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র্থের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দৃঢ়তা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7E20B8-D779-4442-818E-4A326758EF30}"/>
              </a:ext>
            </a:extLst>
          </p:cNvPr>
          <p:cNvGrpSpPr/>
          <p:nvPr/>
        </p:nvGrpSpPr>
        <p:grpSpPr>
          <a:xfrm>
            <a:off x="2702378" y="843300"/>
            <a:ext cx="3739243" cy="1139956"/>
            <a:chOff x="2253343" y="1162373"/>
            <a:chExt cx="3739243" cy="113995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B208C2-A8AF-4A64-B227-F5271F739F3C}"/>
                </a:ext>
              </a:extLst>
            </p:cNvPr>
            <p:cNvSpPr/>
            <p:nvPr/>
          </p:nvSpPr>
          <p:spPr>
            <a:xfrm>
              <a:off x="2253343" y="1162373"/>
              <a:ext cx="3739243" cy="11399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42B34C-7B57-4975-9F32-D669BBF37AF8}"/>
                </a:ext>
              </a:extLst>
            </p:cNvPr>
            <p:cNvSpPr txBox="1"/>
            <p:nvPr/>
          </p:nvSpPr>
          <p:spPr>
            <a:xfrm>
              <a:off x="2604467" y="1481058"/>
              <a:ext cx="30468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400" b="1" dirty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জ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োড়ায়</a:t>
              </a:r>
              <a:r>
                <a:rPr lang="en-US" sz="4400" b="1" dirty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5501A3-716D-4293-B3AF-55F6EBBF0C1D}"/>
              </a:ext>
            </a:extLst>
          </p:cNvPr>
          <p:cNvSpPr txBox="1"/>
          <p:nvPr/>
        </p:nvSpPr>
        <p:spPr>
          <a:xfrm>
            <a:off x="584616" y="2549367"/>
            <a:ext cx="7974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কঠিন, তরল ও বায়বীয় পদার্থের ক্ষেত্রে কোন কোন পদার্থ অধিক দৃঢ়, এবং কোন গুলি দৃঢ় নয় তার একটি তালিকা তৈরী কর-</a:t>
            </a:r>
            <a:endParaRPr lang="en-US" sz="3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94FA4C-7DCA-459D-8A73-2B37628EA433}"/>
              </a:ext>
            </a:extLst>
          </p:cNvPr>
          <p:cNvGrpSpPr/>
          <p:nvPr/>
        </p:nvGrpSpPr>
        <p:grpSpPr>
          <a:xfrm>
            <a:off x="2702378" y="716688"/>
            <a:ext cx="3739243" cy="1139956"/>
            <a:chOff x="2253343" y="1162373"/>
            <a:chExt cx="3739243" cy="113995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16813C9-6A68-4254-BAE5-9DBC0B4FC67B}"/>
                </a:ext>
              </a:extLst>
            </p:cNvPr>
            <p:cNvSpPr/>
            <p:nvPr/>
          </p:nvSpPr>
          <p:spPr>
            <a:xfrm>
              <a:off x="2253343" y="1162373"/>
              <a:ext cx="3739243" cy="11399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96B89F-18C9-4102-9FBE-91FBE7D3E213}"/>
                </a:ext>
              </a:extLst>
            </p:cNvPr>
            <p:cNvSpPr txBox="1"/>
            <p:nvPr/>
          </p:nvSpPr>
          <p:spPr>
            <a:xfrm>
              <a:off x="2604467" y="1481058"/>
              <a:ext cx="30468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4400" b="1" dirty="0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endParaRPr lang="en-US" sz="40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8D20703-1396-4631-BC46-A961AF6C5D94}"/>
              </a:ext>
            </a:extLst>
          </p:cNvPr>
          <p:cNvSpPr txBox="1"/>
          <p:nvPr/>
        </p:nvSpPr>
        <p:spPr>
          <a:xfrm>
            <a:off x="584615" y="2797509"/>
            <a:ext cx="7974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তরল পদার্থের </a:t>
            </a:r>
            <a:r>
              <a:rPr lang="en-US" sz="36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তার একটি তালিকা তৈরী কর-</a:t>
            </a:r>
            <a:endParaRPr lang="en-US" sz="36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A1CD0-AC64-440F-BE11-9A85EC864EEE}"/>
              </a:ext>
            </a:extLst>
          </p:cNvPr>
          <p:cNvSpPr txBox="1"/>
          <p:nvPr/>
        </p:nvSpPr>
        <p:spPr>
          <a:xfrm>
            <a:off x="309080" y="2116862"/>
            <a:ext cx="304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১) পদার্থের বৈশিষ্ট্য কয়টি? </a:t>
            </a:r>
            <a:endParaRPr lang="en-US" sz="24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B4FE4-D4EF-4DC8-AB9A-9AD12C11845B}"/>
              </a:ext>
            </a:extLst>
          </p:cNvPr>
          <p:cNvSpPr txBox="1"/>
          <p:nvPr/>
        </p:nvSpPr>
        <p:spPr>
          <a:xfrm>
            <a:off x="309079" y="3011475"/>
            <a:ext cx="352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2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পদার্থ কয়টি অবস্থায় থাকে? </a:t>
            </a:r>
            <a:endParaRPr lang="en-US" sz="24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49612-3EB0-43E4-BA14-9CF49EF3FACC}"/>
              </a:ext>
            </a:extLst>
          </p:cNvPr>
          <p:cNvSpPr txBox="1"/>
          <p:nvPr/>
        </p:nvSpPr>
        <p:spPr>
          <a:xfrm>
            <a:off x="281684" y="4045528"/>
            <a:ext cx="37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BD" sz="2400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কোন পদার্থের দৃঢ়তা কম? </a:t>
            </a:r>
            <a:endParaRPr lang="en-US" sz="24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21B511-D18D-44CE-B49F-1FDB8713E57C}"/>
              </a:ext>
            </a:extLst>
          </p:cNvPr>
          <p:cNvGrpSpPr/>
          <p:nvPr/>
        </p:nvGrpSpPr>
        <p:grpSpPr>
          <a:xfrm>
            <a:off x="3486272" y="2007771"/>
            <a:ext cx="5315224" cy="539974"/>
            <a:chOff x="4554576" y="1534032"/>
            <a:chExt cx="7086965" cy="7199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C013DD-6549-4C0B-9805-544F3D003D1C}"/>
                </a:ext>
              </a:extLst>
            </p:cNvPr>
            <p:cNvSpPr txBox="1"/>
            <p:nvPr/>
          </p:nvSpPr>
          <p:spPr>
            <a:xfrm>
              <a:off x="10290412" y="1587148"/>
              <a:ext cx="135112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latin typeface="Kalpurush" panose="02000600000000000000" pitchFamily="2" charset="0"/>
                  <a:cs typeface="Kalpurush" panose="02000600000000000000" pitchFamily="2" charset="0"/>
                </a:rPr>
                <a:t>ঘ)  পাঁচ </a:t>
              </a:r>
              <a:endParaRPr lang="en-US" sz="2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9B4848-F430-4265-B188-2C72225A822E}"/>
                </a:ext>
              </a:extLst>
            </p:cNvPr>
            <p:cNvSpPr/>
            <p:nvPr/>
          </p:nvSpPr>
          <p:spPr>
            <a:xfrm>
              <a:off x="4554576" y="1534032"/>
              <a:ext cx="1588469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ক) দুই 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0B3C5-855E-4441-9525-39EDCF2ECDE7}"/>
                </a:ext>
              </a:extLst>
            </p:cNvPr>
            <p:cNvSpPr/>
            <p:nvPr/>
          </p:nvSpPr>
          <p:spPr>
            <a:xfrm>
              <a:off x="6357128" y="1556371"/>
              <a:ext cx="1671825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খ)  তিন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EB80BE-5C13-440C-A1B5-126F83687110}"/>
                </a:ext>
              </a:extLst>
            </p:cNvPr>
            <p:cNvSpPr/>
            <p:nvPr/>
          </p:nvSpPr>
          <p:spPr>
            <a:xfrm>
              <a:off x="8154870" y="1556371"/>
              <a:ext cx="1391835" cy="615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গ)  চার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9E43C47F-E0D3-438B-9C10-CB9D117ED79C}"/>
              </a:ext>
            </a:extLst>
          </p:cNvPr>
          <p:cNvSpPr/>
          <p:nvPr/>
        </p:nvSpPr>
        <p:spPr>
          <a:xfrm>
            <a:off x="4889367" y="2116862"/>
            <a:ext cx="325484" cy="31440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7FC0A3-9B0A-4099-9985-A68E8A0303E4}"/>
              </a:ext>
            </a:extLst>
          </p:cNvPr>
          <p:cNvGrpSpPr/>
          <p:nvPr/>
        </p:nvGrpSpPr>
        <p:grpSpPr>
          <a:xfrm>
            <a:off x="3756490" y="2982384"/>
            <a:ext cx="5105366" cy="546303"/>
            <a:chOff x="4834394" y="1556371"/>
            <a:chExt cx="6807149" cy="7284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CF8753-2D35-4813-A4E1-13F9DE7D3FD3}"/>
                </a:ext>
              </a:extLst>
            </p:cNvPr>
            <p:cNvSpPr txBox="1"/>
            <p:nvPr/>
          </p:nvSpPr>
          <p:spPr>
            <a:xfrm>
              <a:off x="9987159" y="1587148"/>
              <a:ext cx="1654384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ঘ)  পাঁচ 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F3189E-2FDF-4A6D-B463-285D6F8362EA}"/>
                </a:ext>
              </a:extLst>
            </p:cNvPr>
            <p:cNvSpPr/>
            <p:nvPr/>
          </p:nvSpPr>
          <p:spPr>
            <a:xfrm>
              <a:off x="4834394" y="1574006"/>
              <a:ext cx="1588468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ক) দুই 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32D198-6BA2-4AB6-963D-B38DED01807D}"/>
                </a:ext>
              </a:extLst>
            </p:cNvPr>
            <p:cNvSpPr/>
            <p:nvPr/>
          </p:nvSpPr>
          <p:spPr>
            <a:xfrm>
              <a:off x="6357128" y="1556371"/>
              <a:ext cx="1671825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খ)  তিন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F4079D-2D3A-430E-8E6C-47BFB0571C97}"/>
                </a:ext>
              </a:extLst>
            </p:cNvPr>
            <p:cNvSpPr/>
            <p:nvPr/>
          </p:nvSpPr>
          <p:spPr>
            <a:xfrm>
              <a:off x="8154870" y="1556371"/>
              <a:ext cx="1584194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গ)  চার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CD848B-254A-4374-8946-6082F0647B7C}"/>
              </a:ext>
            </a:extLst>
          </p:cNvPr>
          <p:cNvGrpSpPr/>
          <p:nvPr/>
        </p:nvGrpSpPr>
        <p:grpSpPr>
          <a:xfrm>
            <a:off x="3609788" y="4069006"/>
            <a:ext cx="5469099" cy="563057"/>
            <a:chOff x="4554576" y="1534032"/>
            <a:chExt cx="7292132" cy="7507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69433A-6C07-4AFA-8B13-3EEC619B3358}"/>
                </a:ext>
              </a:extLst>
            </p:cNvPr>
            <p:cNvSpPr txBox="1"/>
            <p:nvPr/>
          </p:nvSpPr>
          <p:spPr>
            <a:xfrm>
              <a:off x="10125724" y="1587148"/>
              <a:ext cx="1720984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ঘ)</a:t>
              </a:r>
              <a:r>
                <a:rPr lang="en-US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কাঠ 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1193EF-A2DB-47FB-96BE-DF55E5AE2FB1}"/>
                </a:ext>
              </a:extLst>
            </p:cNvPr>
            <p:cNvSpPr/>
            <p:nvPr/>
          </p:nvSpPr>
          <p:spPr>
            <a:xfrm>
              <a:off x="4554576" y="1534032"/>
              <a:ext cx="1569233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ক) ইট 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340AB4-7A62-4A3B-9716-3C292BF148E2}"/>
                </a:ext>
              </a:extLst>
            </p:cNvPr>
            <p:cNvSpPr/>
            <p:nvPr/>
          </p:nvSpPr>
          <p:spPr>
            <a:xfrm>
              <a:off x="6357128" y="1556371"/>
              <a:ext cx="1879147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খ)  লোহা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216120-7BFD-4244-86D2-59A801333101}"/>
                </a:ext>
              </a:extLst>
            </p:cNvPr>
            <p:cNvSpPr/>
            <p:nvPr/>
          </p:nvSpPr>
          <p:spPr>
            <a:xfrm>
              <a:off x="8154870" y="1556371"/>
              <a:ext cx="1720984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Kalpurush" panose="02000600000000000000" pitchFamily="2" charset="0"/>
                  <a:cs typeface="Kalpurush" panose="02000600000000000000" pitchFamily="2" charset="0"/>
                </a:rPr>
                <a:t>গ)  কলা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BEC11E8-9D1B-40C5-AC45-CDCDFD710150}"/>
              </a:ext>
            </a:extLst>
          </p:cNvPr>
          <p:cNvSpPr/>
          <p:nvPr/>
        </p:nvSpPr>
        <p:spPr>
          <a:xfrm>
            <a:off x="4946593" y="3036517"/>
            <a:ext cx="356489" cy="33255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EC5DA39-1790-4F97-9B2A-1B91ED7722D5}"/>
              </a:ext>
            </a:extLst>
          </p:cNvPr>
          <p:cNvSpPr/>
          <p:nvPr/>
        </p:nvSpPr>
        <p:spPr>
          <a:xfrm>
            <a:off x="6367548" y="4168051"/>
            <a:ext cx="346253" cy="3328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92FE3-886D-4E8C-92F0-D97C4A001D9E}"/>
              </a:ext>
            </a:extLst>
          </p:cNvPr>
          <p:cNvSpPr txBox="1"/>
          <p:nvPr/>
        </p:nvSpPr>
        <p:spPr>
          <a:xfrm>
            <a:off x="2676613" y="706332"/>
            <a:ext cx="403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en-US" sz="54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 animBg="1"/>
      <p:bldP spid="1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82AAB4-55EB-4ABF-9194-33D1D057D8A3}"/>
              </a:ext>
            </a:extLst>
          </p:cNvPr>
          <p:cNvSpPr txBox="1"/>
          <p:nvPr/>
        </p:nvSpPr>
        <p:spPr>
          <a:xfrm>
            <a:off x="555255" y="3020901"/>
            <a:ext cx="7989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কঠিন পদার্থের আকার আছে, তরলের আকার নাই, আবার গ্যাসীয় পদার্থের আয়তন নাই তা কিভাবে প্রমান করা যায়, তা পোস্টার পেপার অথবা ক্যালেন্ডারের পাতায় লিখে নিয়ে আসবে।</a:t>
            </a:r>
            <a:endParaRPr lang="en-US" sz="3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E88CD-AC9C-4070-BE4A-97420DE62B21}"/>
              </a:ext>
            </a:extLst>
          </p:cNvPr>
          <p:cNvSpPr txBox="1"/>
          <p:nvPr/>
        </p:nvSpPr>
        <p:spPr>
          <a:xfrm>
            <a:off x="2553406" y="766330"/>
            <a:ext cx="4037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endParaRPr lang="en-US" sz="54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D23C7F-C1B5-4E09-9966-741F380B8DA4}"/>
              </a:ext>
            </a:extLst>
          </p:cNvPr>
          <p:cNvSpPr txBox="1"/>
          <p:nvPr/>
        </p:nvSpPr>
        <p:spPr>
          <a:xfrm>
            <a:off x="2045310" y="1609590"/>
            <a:ext cx="4756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গুরু</a:t>
            </a:r>
            <a:r>
              <a:rPr lang="en-US" sz="44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ত্বপূর্ণ</a:t>
            </a:r>
            <a:r>
              <a:rPr lang="bn-BD" sz="44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শব্দ</a:t>
            </a:r>
            <a:endParaRPr lang="en-US" sz="4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C312D-2C85-447D-BCC1-750682E8F849}"/>
              </a:ext>
            </a:extLst>
          </p:cNvPr>
          <p:cNvSpPr txBox="1"/>
          <p:nvPr/>
        </p:nvSpPr>
        <p:spPr>
          <a:xfrm>
            <a:off x="449704" y="2967335"/>
            <a:ext cx="7944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কঠিন, তরল, গ্যাসীয়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CB705-F49B-4B4E-96FE-9DC172DC5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9467" r="6363" b="41690"/>
          <a:stretch/>
        </p:blipFill>
        <p:spPr>
          <a:xfrm>
            <a:off x="762000" y="3472016"/>
            <a:ext cx="7696200" cy="1861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CBDD2-5FF1-47AC-937F-D288BE48C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92080"/>
            <a:ext cx="3584458" cy="25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5D28D-6584-45FB-B7BD-86A06920E3C8}"/>
              </a:ext>
            </a:extLst>
          </p:cNvPr>
          <p:cNvSpPr txBox="1"/>
          <p:nvPr/>
        </p:nvSpPr>
        <p:spPr>
          <a:xfrm>
            <a:off x="1408624" y="566649"/>
            <a:ext cx="632674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900" b="1" dirty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4900" b="1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BC9D7-B5BD-4AB0-A857-0E21196C4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71" y="2487243"/>
            <a:ext cx="6853652" cy="38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95634F0-2B17-4126-B517-51683A266757}"/>
              </a:ext>
            </a:extLst>
          </p:cNvPr>
          <p:cNvSpPr/>
          <p:nvPr/>
        </p:nvSpPr>
        <p:spPr>
          <a:xfrm>
            <a:off x="3276600" y="533400"/>
            <a:ext cx="4869180" cy="32004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ঞ</a:t>
            </a:r>
            <a:r>
              <a:rPr lang="as-IN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endParaRPr lang="bn-BD" sz="40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en-US" sz="2800" dirty="0" err="1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ষষ্ঠ</a:t>
            </a:r>
            <a:endParaRPr lang="en-US" sz="2800" dirty="0">
              <a:solidFill>
                <a:srgbClr val="05040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অধ্যায়ঃ 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 (</a:t>
            </a:r>
            <a:r>
              <a:rPr lang="en-US" sz="2800" dirty="0" err="1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পদা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ৈ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BD" sz="2800" dirty="0">
              <a:solidFill>
                <a:srgbClr val="05040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সময়ঃ ৪</a:t>
            </a:r>
            <a:r>
              <a:rPr lang="as-IN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BD" sz="2800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মিনিট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DB6A680D-CCBF-41BE-8E92-517461E643F7}"/>
              </a:ext>
            </a:extLst>
          </p:cNvPr>
          <p:cNvSpPr/>
          <p:nvPr/>
        </p:nvSpPr>
        <p:spPr>
          <a:xfrm>
            <a:off x="381000" y="4038600"/>
            <a:ext cx="7543800" cy="2514600"/>
          </a:xfrm>
          <a:prstGeom prst="roundRect">
            <a:avLst/>
          </a:prstGeom>
          <a:solidFill>
            <a:srgbClr val="FFFFFF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ঙ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as-IN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4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আলম</a:t>
            </a:r>
            <a:endParaRPr lang="bn-BD" sz="48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bn-BD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 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টাঙ্গাইল</a:t>
            </a: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AU" sz="28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 নম্বরঃ 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০১৭১০-৫</a:t>
            </a:r>
            <a:r>
              <a:rPr lang="as-IN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</a:t>
            </a:r>
            <a:r>
              <a:rPr lang="en-US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০৭৬৯।</a:t>
            </a:r>
            <a:endParaRPr lang="en-AU" sz="2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AU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Email : </a:t>
            </a:r>
            <a:r>
              <a:rPr lang="en-US" sz="24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jahangir.icttang</a:t>
            </a:r>
            <a:r>
              <a:rPr lang="en-AU" sz="24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AU" sz="240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lang="en-AU" sz="24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5BB8FB-0A2C-4B62-8DEA-3A3FA63AF3EB}"/>
              </a:ext>
            </a:extLst>
          </p:cNvPr>
          <p:cNvSpPr/>
          <p:nvPr/>
        </p:nvSpPr>
        <p:spPr>
          <a:xfrm>
            <a:off x="685800" y="381000"/>
            <a:ext cx="2438400" cy="838200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16181-4326-4626-AC5B-DD482F9DB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3878"/>
            <a:ext cx="1762539" cy="22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896B8-3AAC-489D-9F19-A066B4DA2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71" y="2921301"/>
            <a:ext cx="2139712" cy="2139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E6FB7F-777F-4229-9AE9-A09420B89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5" y="2956341"/>
            <a:ext cx="2591662" cy="1941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EE262F-9887-4215-9FF4-B5DC8CAF7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77" y="2962111"/>
            <a:ext cx="2821196" cy="2058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8C8F3-DE93-4B5A-8865-284BCB939E18}"/>
              </a:ext>
            </a:extLst>
          </p:cNvPr>
          <p:cNvSpPr txBox="1"/>
          <p:nvPr/>
        </p:nvSpPr>
        <p:spPr>
          <a:xfrm>
            <a:off x="1199305" y="452398"/>
            <a:ext cx="674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চিত্রগু</a:t>
            </a:r>
            <a:r>
              <a:rPr lang="bn-BD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লো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নির্দেশ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53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A0CBC3-4ACD-423F-82DA-4DB53C1190E8}"/>
              </a:ext>
            </a:extLst>
          </p:cNvPr>
          <p:cNvGrpSpPr/>
          <p:nvPr/>
        </p:nvGrpSpPr>
        <p:grpSpPr>
          <a:xfrm>
            <a:off x="563217" y="1530836"/>
            <a:ext cx="8017566" cy="2902251"/>
            <a:chOff x="2325992" y="951292"/>
            <a:chExt cx="4523014" cy="4733900"/>
          </a:xfrm>
        </p:grpSpPr>
        <p:sp>
          <p:nvSpPr>
            <p:cNvPr id="3" name="Vertical Scroll 1">
              <a:extLst>
                <a:ext uri="{FF2B5EF4-FFF2-40B4-BE49-F238E27FC236}">
                  <a16:creationId xmlns:a16="http://schemas.microsoft.com/office/drawing/2014/main" id="{62D633AF-70BF-4616-BCEF-D462CADC97C7}"/>
                </a:ext>
              </a:extLst>
            </p:cNvPr>
            <p:cNvSpPr/>
            <p:nvPr/>
          </p:nvSpPr>
          <p:spPr>
            <a:xfrm>
              <a:off x="2325992" y="951292"/>
              <a:ext cx="4523014" cy="4733900"/>
            </a:xfrm>
            <a:prstGeom prst="verticalScroll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049F8F-40B7-465F-85D3-C62555C614FC}"/>
                </a:ext>
              </a:extLst>
            </p:cNvPr>
            <p:cNvSpPr txBox="1"/>
            <p:nvPr/>
          </p:nvSpPr>
          <p:spPr>
            <a:xfrm>
              <a:off x="2818682" y="2745228"/>
              <a:ext cx="3506637" cy="2158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>
                  <a:solidFill>
                    <a:srgbClr val="FF0000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পদার্থের বৈশিষ্ট্য</a:t>
              </a:r>
              <a:endParaRPr lang="en-US" sz="8000" b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6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BEB355-DE2C-4F4C-9230-9E284A8F6158}"/>
              </a:ext>
            </a:extLst>
          </p:cNvPr>
          <p:cNvSpPr txBox="1"/>
          <p:nvPr/>
        </p:nvSpPr>
        <p:spPr>
          <a:xfrm>
            <a:off x="1694070" y="1421141"/>
            <a:ext cx="641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শিক্ষার্থীরা-</a:t>
            </a:r>
            <a:endParaRPr lang="en-US" sz="36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DD0F07-286C-48FB-A05B-FEA4D27CDD34}"/>
              </a:ext>
            </a:extLst>
          </p:cNvPr>
          <p:cNvGrpSpPr/>
          <p:nvPr/>
        </p:nvGrpSpPr>
        <p:grpSpPr>
          <a:xfrm>
            <a:off x="493869" y="2426334"/>
            <a:ext cx="8491463" cy="2723216"/>
            <a:chOff x="1072150" y="2048568"/>
            <a:chExt cx="11321951" cy="36309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9CFF7A-4849-4708-9F4B-A2ED07104432}"/>
                </a:ext>
              </a:extLst>
            </p:cNvPr>
            <p:cNvSpPr txBox="1"/>
            <p:nvPr/>
          </p:nvSpPr>
          <p:spPr>
            <a:xfrm>
              <a:off x="1072150" y="2048568"/>
              <a:ext cx="10154415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১। পদার্থের প্রধান বৈশিষ্ট্যসমূহ চিহ্নিত করতে পারবে।</a:t>
              </a:r>
              <a:endPara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771FF0-ACA2-4EA4-8389-4073B73747FD}"/>
                </a:ext>
              </a:extLst>
            </p:cNvPr>
            <p:cNvSpPr txBox="1"/>
            <p:nvPr/>
          </p:nvSpPr>
          <p:spPr>
            <a:xfrm>
              <a:off x="1072150" y="4079084"/>
              <a:ext cx="11321951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২। বিভিন্ন বৈশিষ্ট্যের –এর উপর ভিত্তি করে পদার্থের শ্রেণি বিন্যাস  ব্যাখ্যাকরতে পারবে।</a:t>
              </a:r>
              <a:endPara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6FC96C-8037-4762-A8B5-E1A49A296744}"/>
              </a:ext>
            </a:extLst>
          </p:cNvPr>
          <p:cNvSpPr txBox="1"/>
          <p:nvPr/>
        </p:nvSpPr>
        <p:spPr>
          <a:xfrm>
            <a:off x="1529180" y="382058"/>
            <a:ext cx="6745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6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37551F-C47D-4517-B8A0-AFB09C393F1C}"/>
              </a:ext>
            </a:extLst>
          </p:cNvPr>
          <p:cNvSpPr txBox="1"/>
          <p:nvPr/>
        </p:nvSpPr>
        <p:spPr>
          <a:xfrm>
            <a:off x="2135753" y="5345847"/>
            <a:ext cx="4293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জায়গা দখল করে</a:t>
            </a:r>
            <a:endParaRPr lang="en-US" sz="44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3573B-138C-478F-B735-43D20278E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721" y="442209"/>
            <a:ext cx="5246558" cy="47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A23E7-93CE-46B3-90C8-D960D9D00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1"/>
          <a:stretch/>
        </p:blipFill>
        <p:spPr>
          <a:xfrm>
            <a:off x="2144888" y="1009707"/>
            <a:ext cx="4854224" cy="4042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0D1BC6-B460-42B7-AF8A-235CE1743629}"/>
              </a:ext>
            </a:extLst>
          </p:cNvPr>
          <p:cNvSpPr txBox="1"/>
          <p:nvPr/>
        </p:nvSpPr>
        <p:spPr>
          <a:xfrm>
            <a:off x="986365" y="5257267"/>
            <a:ext cx="717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পাত্রের আকার ধারণ করে</a:t>
            </a:r>
            <a:endParaRPr lang="en-US" sz="4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D0E72A-B603-4C12-A087-1B8F178BC644}"/>
              </a:ext>
            </a:extLst>
          </p:cNvPr>
          <p:cNvGrpSpPr/>
          <p:nvPr/>
        </p:nvGrpSpPr>
        <p:grpSpPr>
          <a:xfrm>
            <a:off x="2210705" y="1646262"/>
            <a:ext cx="4722590" cy="3033492"/>
            <a:chOff x="7765576" y="1233926"/>
            <a:chExt cx="4098107" cy="28432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359872-834C-4905-8D78-B136EADBA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576" y="1233926"/>
              <a:ext cx="2133600" cy="284328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5FB0A4-79FE-4B28-9250-8D9619455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558" y="1568736"/>
              <a:ext cx="2143125" cy="214312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2D916FD-B49B-4B69-A69E-3099B0B0032E}"/>
              </a:ext>
            </a:extLst>
          </p:cNvPr>
          <p:cNvSpPr txBox="1"/>
          <p:nvPr/>
        </p:nvSpPr>
        <p:spPr>
          <a:xfrm>
            <a:off x="986365" y="5257267"/>
            <a:ext cx="717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নির্দিষ্ট</a:t>
            </a:r>
            <a:r>
              <a:rPr lang="en-US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আয়তন</a:t>
            </a:r>
            <a:r>
              <a:rPr lang="en-US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endParaRPr lang="en-US" sz="4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2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450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38</cp:revision>
  <dcterms:created xsi:type="dcterms:W3CDTF">2019-11-20T01:38:24Z</dcterms:created>
  <dcterms:modified xsi:type="dcterms:W3CDTF">2019-11-20T01:52:50Z</dcterms:modified>
</cp:coreProperties>
</file>