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Lst>
  <p:sldIdLst>
    <p:sldId id="257" r:id="rId2"/>
    <p:sldId id="258" r:id="rId3"/>
    <p:sldId id="260" r:id="rId4"/>
    <p:sldId id="259" r:id="rId5"/>
    <p:sldId id="261" r:id="rId6"/>
    <p:sldId id="262" r:id="rId7"/>
    <p:sldId id="263" r:id="rId8"/>
    <p:sldId id="281" r:id="rId9"/>
    <p:sldId id="289" r:id="rId10"/>
    <p:sldId id="297" r:id="rId11"/>
    <p:sldId id="298" r:id="rId12"/>
    <p:sldId id="299" r:id="rId13"/>
    <p:sldId id="300" r:id="rId14"/>
    <p:sldId id="290" r:id="rId15"/>
    <p:sldId id="294" r:id="rId16"/>
    <p:sldId id="295"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12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FC5BE1-A005-4095-9CA8-F24F6EDB3B97}"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431F-6356-4623-80E5-89245AA3C555}" type="slidenum">
              <a:rPr lang="en-US" smtClean="0"/>
              <a:t>‹#›</a:t>
            </a:fld>
            <a:endParaRPr lang="en-US"/>
          </a:p>
        </p:txBody>
      </p:sp>
    </p:spTree>
    <p:extLst>
      <p:ext uri="{BB962C8B-B14F-4D97-AF65-F5344CB8AC3E}">
        <p14:creationId xmlns:p14="http://schemas.microsoft.com/office/powerpoint/2010/main" val="125041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C5BE1-A005-4095-9CA8-F24F6EDB3B97}"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431F-6356-4623-80E5-89245AA3C555}" type="slidenum">
              <a:rPr lang="en-US" smtClean="0"/>
              <a:t>‹#›</a:t>
            </a:fld>
            <a:endParaRPr lang="en-US"/>
          </a:p>
        </p:txBody>
      </p:sp>
    </p:spTree>
    <p:extLst>
      <p:ext uri="{BB962C8B-B14F-4D97-AF65-F5344CB8AC3E}">
        <p14:creationId xmlns:p14="http://schemas.microsoft.com/office/powerpoint/2010/main" val="2343928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C5BE1-A005-4095-9CA8-F24F6EDB3B97}"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431F-6356-4623-80E5-89245AA3C555}" type="slidenum">
              <a:rPr lang="en-US" smtClean="0"/>
              <a:t>‹#›</a:t>
            </a:fld>
            <a:endParaRPr lang="en-US"/>
          </a:p>
        </p:txBody>
      </p:sp>
    </p:spTree>
    <p:extLst>
      <p:ext uri="{BB962C8B-B14F-4D97-AF65-F5344CB8AC3E}">
        <p14:creationId xmlns:p14="http://schemas.microsoft.com/office/powerpoint/2010/main" val="204341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C5BE1-A005-4095-9CA8-F24F6EDB3B97}"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431F-6356-4623-80E5-89245AA3C555}" type="slidenum">
              <a:rPr lang="en-US" smtClean="0"/>
              <a:t>‹#›</a:t>
            </a:fld>
            <a:endParaRPr lang="en-US"/>
          </a:p>
        </p:txBody>
      </p:sp>
    </p:spTree>
    <p:extLst>
      <p:ext uri="{BB962C8B-B14F-4D97-AF65-F5344CB8AC3E}">
        <p14:creationId xmlns:p14="http://schemas.microsoft.com/office/powerpoint/2010/main" val="282166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FC5BE1-A005-4095-9CA8-F24F6EDB3B97}"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431F-6356-4623-80E5-89245AA3C555}" type="slidenum">
              <a:rPr lang="en-US" smtClean="0"/>
              <a:t>‹#›</a:t>
            </a:fld>
            <a:endParaRPr lang="en-US"/>
          </a:p>
        </p:txBody>
      </p:sp>
    </p:spTree>
    <p:extLst>
      <p:ext uri="{BB962C8B-B14F-4D97-AF65-F5344CB8AC3E}">
        <p14:creationId xmlns:p14="http://schemas.microsoft.com/office/powerpoint/2010/main" val="307509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FC5BE1-A005-4095-9CA8-F24F6EDB3B97}"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431F-6356-4623-80E5-89245AA3C555}" type="slidenum">
              <a:rPr lang="en-US" smtClean="0"/>
              <a:t>‹#›</a:t>
            </a:fld>
            <a:endParaRPr lang="en-US"/>
          </a:p>
        </p:txBody>
      </p:sp>
    </p:spTree>
    <p:extLst>
      <p:ext uri="{BB962C8B-B14F-4D97-AF65-F5344CB8AC3E}">
        <p14:creationId xmlns:p14="http://schemas.microsoft.com/office/powerpoint/2010/main" val="114749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FC5BE1-A005-4095-9CA8-F24F6EDB3B97}" type="datetimeFigureOut">
              <a:rPr lang="en-US" smtClean="0"/>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0431F-6356-4623-80E5-89245AA3C555}" type="slidenum">
              <a:rPr lang="en-US" smtClean="0"/>
              <a:t>‹#›</a:t>
            </a:fld>
            <a:endParaRPr lang="en-US"/>
          </a:p>
        </p:txBody>
      </p:sp>
    </p:spTree>
    <p:extLst>
      <p:ext uri="{BB962C8B-B14F-4D97-AF65-F5344CB8AC3E}">
        <p14:creationId xmlns:p14="http://schemas.microsoft.com/office/powerpoint/2010/main" val="153245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FC5BE1-A005-4095-9CA8-F24F6EDB3B97}" type="datetimeFigureOut">
              <a:rPr lang="en-US" smtClean="0"/>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0431F-6356-4623-80E5-89245AA3C555}" type="slidenum">
              <a:rPr lang="en-US" smtClean="0"/>
              <a:t>‹#›</a:t>
            </a:fld>
            <a:endParaRPr lang="en-US"/>
          </a:p>
        </p:txBody>
      </p:sp>
    </p:spTree>
    <p:extLst>
      <p:ext uri="{BB962C8B-B14F-4D97-AF65-F5344CB8AC3E}">
        <p14:creationId xmlns:p14="http://schemas.microsoft.com/office/powerpoint/2010/main" val="281875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C5BE1-A005-4095-9CA8-F24F6EDB3B97}" type="datetimeFigureOut">
              <a:rPr lang="en-US" smtClean="0"/>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0431F-6356-4623-80E5-89245AA3C555}" type="slidenum">
              <a:rPr lang="en-US" smtClean="0"/>
              <a:t>‹#›</a:t>
            </a:fld>
            <a:endParaRPr lang="en-US"/>
          </a:p>
        </p:txBody>
      </p:sp>
    </p:spTree>
    <p:extLst>
      <p:ext uri="{BB962C8B-B14F-4D97-AF65-F5344CB8AC3E}">
        <p14:creationId xmlns:p14="http://schemas.microsoft.com/office/powerpoint/2010/main" val="306436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C5BE1-A005-4095-9CA8-F24F6EDB3B97}"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431F-6356-4623-80E5-89245AA3C555}" type="slidenum">
              <a:rPr lang="en-US" smtClean="0"/>
              <a:t>‹#›</a:t>
            </a:fld>
            <a:endParaRPr lang="en-US"/>
          </a:p>
        </p:txBody>
      </p:sp>
    </p:spTree>
    <p:extLst>
      <p:ext uri="{BB962C8B-B14F-4D97-AF65-F5344CB8AC3E}">
        <p14:creationId xmlns:p14="http://schemas.microsoft.com/office/powerpoint/2010/main" val="390079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C5BE1-A005-4095-9CA8-F24F6EDB3B97}"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431F-6356-4623-80E5-89245AA3C555}" type="slidenum">
              <a:rPr lang="en-US" smtClean="0"/>
              <a:t>‹#›</a:t>
            </a:fld>
            <a:endParaRPr lang="en-US"/>
          </a:p>
        </p:txBody>
      </p:sp>
    </p:spTree>
    <p:extLst>
      <p:ext uri="{BB962C8B-B14F-4D97-AF65-F5344CB8AC3E}">
        <p14:creationId xmlns:p14="http://schemas.microsoft.com/office/powerpoint/2010/main" val="265071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4FC5BE1-A005-4095-9CA8-F24F6EDB3B97}" type="datetimeFigureOut">
              <a:rPr lang="en-US" smtClean="0"/>
              <a:t>6/8/2019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F0431F-6356-4623-80E5-89245AA3C555}" type="slidenum">
              <a:rPr lang="en-US" smtClean="0"/>
              <a:t>‹#›</a:t>
            </a:fld>
            <a:endParaRPr lang="en-US"/>
          </a:p>
        </p:txBody>
      </p:sp>
    </p:spTree>
    <p:extLst>
      <p:ext uri="{BB962C8B-B14F-4D97-AF65-F5344CB8AC3E}">
        <p14:creationId xmlns:p14="http://schemas.microsoft.com/office/powerpoint/2010/main" val="4044854007"/>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10.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11.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12.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4.png"/><Relationship Id="rId7"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18.gif"/><Relationship Id="rId5" Type="http://schemas.openxmlformats.org/officeDocument/2006/relationships/image" Target="../media/image17.jpg"/><Relationship Id="rId10" Type="http://schemas.openxmlformats.org/officeDocument/2006/relationships/image" Target="../media/image22.gif"/><Relationship Id="rId4" Type="http://schemas.microsoft.com/office/2007/relationships/hdphoto" Target="../media/hdphoto1.wdp"/><Relationship Id="rId9"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23.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7.jp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8.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9.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099" y="0"/>
            <a:ext cx="9156099" cy="6847510"/>
            <a:chOff x="-12099" y="0"/>
            <a:chExt cx="9156099" cy="684751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0"/>
              <a:ext cx="9156099" cy="684751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7882" y="454932"/>
              <a:ext cx="8268236" cy="5958747"/>
            </a:xfrm>
            <a:prstGeom prst="rect">
              <a:avLst/>
            </a:prstGeom>
          </p:spPr>
        </p:pic>
      </p:grpSp>
      <p:sp>
        <p:nvSpPr>
          <p:cNvPr id="3" name="TextBox 2"/>
          <p:cNvSpPr txBox="1"/>
          <p:nvPr/>
        </p:nvSpPr>
        <p:spPr>
          <a:xfrm>
            <a:off x="1429555" y="2753812"/>
            <a:ext cx="6503831" cy="1569660"/>
          </a:xfrm>
          <a:prstGeom prst="rect">
            <a:avLst/>
          </a:prstGeom>
          <a:noFill/>
          <a:effectLst>
            <a:glow rad="101600">
              <a:schemeClr val="accent5">
                <a:satMod val="175000"/>
                <a:alpha val="40000"/>
              </a:schemeClr>
            </a:glow>
          </a:effectLst>
        </p:spPr>
        <p:txBody>
          <a:bodyPr wrap="square" rtlCol="0">
            <a:spAutoFit/>
          </a:bodyPr>
          <a:lstStyle/>
          <a:p>
            <a:r>
              <a:rPr lang="bn-IN" sz="9600" b="1" dirty="0" smtClean="0">
                <a:ln w="9525">
                  <a:solidFill>
                    <a:schemeClr val="bg1"/>
                  </a:solidFill>
                  <a:prstDash val="solid"/>
                </a:ln>
                <a:solidFill>
                  <a:srgbClr val="7030A0"/>
                </a:solidFill>
                <a:effectLst>
                  <a:glow rad="228600">
                    <a:schemeClr val="accent4">
                      <a:satMod val="175000"/>
                      <a:alpha val="40000"/>
                    </a:schemeClr>
                  </a:glow>
                  <a:outerShdw blurRad="12700" dist="38100" dir="2700000" algn="tl" rotWithShape="0">
                    <a:schemeClr val="accent5">
                      <a:lumMod val="60000"/>
                      <a:lumOff val="40000"/>
                    </a:schemeClr>
                  </a:outerShdw>
                </a:effectLst>
                <a:latin typeface="NikoshBAN" pitchFamily="2" charset="0"/>
                <a:cs typeface="NikoshBAN" pitchFamily="2" charset="0"/>
              </a:rPr>
              <a:t>সকলকে শুভেচ্ছা</a:t>
            </a:r>
            <a:endParaRPr lang="en-US" sz="9600" b="1" dirty="0">
              <a:ln w="9525">
                <a:solidFill>
                  <a:schemeClr val="bg1"/>
                </a:solidFill>
                <a:prstDash val="solid"/>
              </a:ln>
              <a:solidFill>
                <a:srgbClr val="7030A0"/>
              </a:solidFill>
              <a:effectLst>
                <a:glow rad="228600">
                  <a:schemeClr val="accent4">
                    <a:satMod val="175000"/>
                    <a:alpha val="40000"/>
                  </a:schemeClr>
                </a:glow>
                <a:outerShdw blurRad="12700" dist="38100" dir="2700000" algn="tl" rotWithShape="0">
                  <a:schemeClr val="accent5">
                    <a:lumMod val="60000"/>
                    <a:lumOff val="40000"/>
                  </a:schemeClr>
                </a:outerShdw>
              </a:effectLst>
              <a:latin typeface="NikoshBAN" pitchFamily="2" charset="0"/>
              <a:cs typeface="NikoshBAN" pitchFamily="2"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1368" y="454932"/>
            <a:ext cx="1618147" cy="1550185"/>
          </a:xfrm>
          <a:prstGeom prst="rect">
            <a:avLst/>
          </a:prstGeom>
        </p:spPr>
      </p:pic>
    </p:spTree>
    <p:extLst>
      <p:ext uri="{BB962C8B-B14F-4D97-AF65-F5344CB8AC3E}">
        <p14:creationId xmlns:p14="http://schemas.microsoft.com/office/powerpoint/2010/main" val="3279660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right)">
                                      <p:cBhvr>
                                        <p:cTn id="8" dur="1000"/>
                                        <p:tgtEl>
                                          <p:spTgt spid="3"/>
                                        </p:tgtEl>
                                      </p:cBhvr>
                                    </p:animEffect>
                                  </p:childTnLst>
                                </p:cTn>
                              </p:par>
                            </p:childTnLst>
                          </p:cTn>
                        </p:par>
                        <p:par>
                          <p:cTn id="9" fill="hold">
                            <p:stCondLst>
                              <p:cond delay="2200"/>
                            </p:stCondLst>
                            <p:childTnLst>
                              <p:par>
                                <p:cTn id="10" presetID="42" presetClass="path" presetSubtype="0" accel="50000" decel="50000" fill="hold" nodeType="afterEffect">
                                  <p:stCondLst>
                                    <p:cond delay="0"/>
                                  </p:stCondLst>
                                  <p:childTnLst>
                                    <p:animMotion origin="layout" path="M 0.02865 -0.02477 L 0.24757 0.22222 " pathEditMode="relative" rAng="0" ptsTypes="AA">
                                      <p:cBhvr>
                                        <p:cTn id="11" dur="2000" fill="hold"/>
                                        <p:tgtEl>
                                          <p:spTgt spid="7"/>
                                        </p:tgtEl>
                                        <p:attrNameLst>
                                          <p:attrName>ppt_x</p:attrName>
                                          <p:attrName>ppt_y</p:attrName>
                                        </p:attrNameLst>
                                      </p:cBhvr>
                                      <p:rCtr x="10938" y="1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2099" y="0"/>
            <a:ext cx="9156099" cy="6847510"/>
            <a:chOff x="-12099" y="0"/>
            <a:chExt cx="9156099" cy="6847510"/>
          </a:xfrm>
        </p:grpSpPr>
        <p:pic>
          <p:nvPicPr>
            <p:cNvPr id="23" name="Picture 2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0"/>
              <a:ext cx="9156099" cy="6847510"/>
            </a:xfrm>
            <a:prstGeom prst="rect">
              <a:avLst/>
            </a:prstGeom>
          </p:spPr>
        </p:pic>
        <p:pic>
          <p:nvPicPr>
            <p:cNvPr id="24" name="Picture 23"/>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sp>
        <p:nvSpPr>
          <p:cNvPr id="21" name="TextBox 20"/>
          <p:cNvSpPr txBox="1"/>
          <p:nvPr/>
        </p:nvSpPr>
        <p:spPr>
          <a:xfrm>
            <a:off x="463639" y="660073"/>
            <a:ext cx="1957589"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এন্টামিবাঃ </a:t>
            </a:r>
            <a:endParaRPr lang="en-US" sz="44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21228" y="683804"/>
            <a:ext cx="4790941" cy="3304793"/>
          </a:xfrm>
          <a:prstGeom prst="rect">
            <a:avLst/>
          </a:prstGeom>
        </p:spPr>
      </p:pic>
      <p:sp>
        <p:nvSpPr>
          <p:cNvPr id="6" name="TextBox 5"/>
          <p:cNvSpPr txBox="1"/>
          <p:nvPr/>
        </p:nvSpPr>
        <p:spPr>
          <a:xfrm>
            <a:off x="463639" y="3907246"/>
            <a:ext cx="7984994" cy="2677656"/>
          </a:xfrm>
          <a:prstGeom prst="rect">
            <a:avLst/>
          </a:prstGeom>
          <a:noFill/>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এন্টামিবা </a:t>
            </a:r>
            <a:r>
              <a:rPr lang="bn-IN" sz="2800" dirty="0">
                <a:latin typeface="NikoshBAN" panose="02000000000000000000" pitchFamily="2" charset="0"/>
                <a:cs typeface="NikoshBAN" panose="02000000000000000000" pitchFamily="2" charset="0"/>
              </a:rPr>
              <a:t>প্রোটিস্টা </a:t>
            </a:r>
            <a:r>
              <a:rPr lang="bn-IN" sz="2800" dirty="0" smtClean="0">
                <a:latin typeface="NikoshBAN" panose="02000000000000000000" pitchFamily="2" charset="0"/>
                <a:cs typeface="NikoshBAN" panose="02000000000000000000" pitchFamily="2" charset="0"/>
              </a:rPr>
              <a:t>রাজ্যের আরেক ধরনের প্রাণী। এদের সংক্রমণে এমিবিক আমাশয় হয়ে থাকে। এদের দেহের নির্দিষ্ট কোন আকৃতি নেই, অ্যামিবার মত এরাও আকৃতি পরিবর্তন করে থাকে। এদের দেহ জেলির ন্যায়, তবে প্রতিকুল পরিবেশে এরা দেহকে গোলাকার শক্ত আবরণে ঢেকে ফেলে। এই অবস্থাকে সিস্ট বলে। এরা পরজীবী হিসাবে মানুষসহ বিভিন্ন প্রাণীর অন্ত্রে বাস করে।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00494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2" presetClass="entr" presetSubtype="12"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099" y="0"/>
            <a:ext cx="9156099" cy="6847510"/>
            <a:chOff x="-12099" y="0"/>
            <a:chExt cx="9156099" cy="6847510"/>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0"/>
              <a:ext cx="9156099" cy="6847510"/>
            </a:xfrm>
            <a:prstGeom prst="rect">
              <a:avLst/>
            </a:prstGeom>
          </p:spPr>
        </p:pic>
        <p:pic>
          <p:nvPicPr>
            <p:cNvPr id="15" name="Picture 14"/>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sp>
        <p:nvSpPr>
          <p:cNvPr id="14" name="TextBox 13"/>
          <p:cNvSpPr txBox="1"/>
          <p:nvPr/>
        </p:nvSpPr>
        <p:spPr>
          <a:xfrm>
            <a:off x="598662" y="598160"/>
            <a:ext cx="5200040"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নিচের চিত্রটি লক্ষ্য কর:</a:t>
            </a:r>
            <a:endParaRPr lang="en-US" sz="4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8662" y="1532588"/>
            <a:ext cx="7940032" cy="3812146"/>
          </a:xfrm>
          <a:prstGeom prst="rect">
            <a:avLst/>
          </a:prstGeom>
        </p:spPr>
      </p:pic>
    </p:spTree>
    <p:extLst>
      <p:ext uri="{BB962C8B-B14F-4D97-AF65-F5344CB8AC3E}">
        <p14:creationId xmlns:p14="http://schemas.microsoft.com/office/powerpoint/2010/main" val="122528944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389"/>
            <a:ext cx="9156099" cy="6847510"/>
            <a:chOff x="-12099" y="-12879"/>
            <a:chExt cx="9156099" cy="684751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12879"/>
              <a:ext cx="9156099" cy="6847510"/>
            </a:xfrm>
            <a:prstGeom prst="rect">
              <a:avLst/>
            </a:prstGeom>
          </p:spPr>
        </p:pic>
        <p:pic>
          <p:nvPicPr>
            <p:cNvPr id="7" name="Picture 6"/>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sp>
        <p:nvSpPr>
          <p:cNvPr id="3" name="TextBox 2"/>
          <p:cNvSpPr txBox="1"/>
          <p:nvPr/>
        </p:nvSpPr>
        <p:spPr>
          <a:xfrm>
            <a:off x="407631" y="2888087"/>
            <a:ext cx="8332631" cy="1569660"/>
          </a:xfrm>
          <a:prstGeom prst="rect">
            <a:avLst/>
          </a:prstGeom>
          <a:noFill/>
        </p:spPr>
        <p:txBody>
          <a:bodyPr wrap="square" rtlCol="0">
            <a:spAutoFit/>
          </a:bodyPr>
          <a:lstStyle/>
          <a:p>
            <a:pPr algn="ctr"/>
            <a:r>
              <a:rPr lang="bn-IN" sz="4800" dirty="0" smtClean="0">
                <a:latin typeface="NikoshBAN" panose="02000000000000000000" pitchFamily="2" charset="0"/>
                <a:cs typeface="NikoshBAN" panose="02000000000000000000" pitchFamily="2" charset="0"/>
              </a:rPr>
              <a:t>এন্টামিবার  বংশবৃদ্ধি প্রক্রিয়া সংক্ষেপে ব্যাখ্যা কর।</a:t>
            </a:r>
            <a:endParaRPr lang="en-US" sz="4800" dirty="0">
              <a:latin typeface="NikoshBAN" panose="02000000000000000000" pitchFamily="2" charset="0"/>
              <a:cs typeface="NikoshBAN" panose="02000000000000000000" pitchFamily="2" charset="0"/>
            </a:endParaRPr>
          </a:p>
        </p:txBody>
      </p:sp>
      <p:sp>
        <p:nvSpPr>
          <p:cNvPr id="4" name="TextBox 3"/>
          <p:cNvSpPr txBox="1"/>
          <p:nvPr/>
        </p:nvSpPr>
        <p:spPr>
          <a:xfrm>
            <a:off x="2859290" y="712202"/>
            <a:ext cx="3878239" cy="1107996"/>
          </a:xfrm>
          <a:prstGeom prst="rect">
            <a:avLst/>
          </a:prstGeom>
          <a:noFill/>
        </p:spPr>
        <p:txBody>
          <a:bodyPr wrap="square" rtlCol="0">
            <a:spAutoFit/>
          </a:bodyPr>
          <a:lstStyle/>
          <a:p>
            <a:r>
              <a:rPr lang="bn-IN" sz="6600" u="sng" dirty="0" smtClean="0">
                <a:latin typeface="NikoshBAN" panose="02000000000000000000" pitchFamily="2" charset="0"/>
                <a:cs typeface="NikoshBAN" panose="02000000000000000000" pitchFamily="2" charset="0"/>
              </a:rPr>
              <a:t>জোড়ায় কাজ</a:t>
            </a:r>
            <a:endParaRPr lang="en-US" sz="6600" u="sng"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882711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099" y="0"/>
            <a:ext cx="9156099" cy="6847510"/>
            <a:chOff x="-12099" y="0"/>
            <a:chExt cx="9156099" cy="6847510"/>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0"/>
              <a:ext cx="9156099" cy="6847510"/>
            </a:xfrm>
            <a:prstGeom prst="rect">
              <a:avLst/>
            </a:prstGeom>
          </p:spPr>
        </p:pic>
        <p:pic>
          <p:nvPicPr>
            <p:cNvPr id="15" name="Picture 14"/>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sp>
        <p:nvSpPr>
          <p:cNvPr id="14" name="TextBox 13"/>
          <p:cNvSpPr txBox="1"/>
          <p:nvPr/>
        </p:nvSpPr>
        <p:spPr>
          <a:xfrm>
            <a:off x="1448668" y="577223"/>
            <a:ext cx="6033958" cy="769441"/>
          </a:xfrm>
          <a:prstGeom prst="rect">
            <a:avLst/>
          </a:prstGeom>
          <a:noFill/>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এন্টামিবার বংশবৃদ্ধি প্রক্রিয়াঃ</a:t>
            </a:r>
            <a:endParaRPr lang="en-US" sz="44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42758" y="1325210"/>
            <a:ext cx="6236069" cy="2872665"/>
          </a:xfrm>
          <a:prstGeom prst="rect">
            <a:avLst/>
          </a:prstGeom>
        </p:spPr>
      </p:pic>
      <p:sp>
        <p:nvSpPr>
          <p:cNvPr id="7" name="TextBox 6"/>
          <p:cNvSpPr txBox="1"/>
          <p:nvPr/>
        </p:nvSpPr>
        <p:spPr>
          <a:xfrm>
            <a:off x="582230" y="4236512"/>
            <a:ext cx="7943584" cy="2062103"/>
          </a:xfrm>
          <a:prstGeom prst="rect">
            <a:avLst/>
          </a:prstGeom>
          <a:noFill/>
        </p:spPr>
        <p:txBody>
          <a:bodyPr wrap="square" rtlCol="0">
            <a:spAutoFit/>
          </a:bodyPr>
          <a:lstStyle/>
          <a:p>
            <a:pPr algn="just"/>
            <a:r>
              <a:rPr lang="bn-IN" sz="3200" dirty="0" smtClean="0">
                <a:latin typeface="NikoshBAN" panose="02000000000000000000" pitchFamily="2" charset="0"/>
                <a:cs typeface="NikoshBAN" panose="02000000000000000000" pitchFamily="2" charset="0"/>
              </a:rPr>
              <a:t>এন্টামিবা কোষ বিভাজন ও অণুবীজ সৃষ্টির মাধ্যমে বংশবৃদ্ধি করে। স্পোরুলেশন পদ্ধতিতে একটি কোষের প্রোটোপ্লাজম বহু খন্ডে বিভক্ত হয়ে ক্ষুদ্র ক্ষুদ্র অণুবীজ বা স্পোর গঠন করে। অনুকূল পরিবেশে এরা প্রত্যেকে একটি নতুন এন্টামিবা হিসাবে বড় হয়।</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0016624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6" fill="hold" grpId="0" nodeType="clickEffect">
                                  <p:stCondLst>
                                    <p:cond delay="0"/>
                                  </p:stCondLst>
                                  <p:iterate type="wd">
                                    <p:tmPct val="8649"/>
                                  </p:iterate>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1+#ppt_w/2"/>
                                          </p:val>
                                        </p:tav>
                                        <p:tav tm="100000">
                                          <p:val>
                                            <p:strVal val="#ppt_x"/>
                                          </p:val>
                                        </p:tav>
                                      </p:tavLst>
                                    </p:anim>
                                    <p:anim calcmode="lin" valueType="num">
                                      <p:cBhvr additive="base">
                                        <p:cTn id="17"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099" y="0"/>
            <a:ext cx="9156099" cy="6847510"/>
            <a:chOff x="-12099" y="0"/>
            <a:chExt cx="9156099" cy="6847510"/>
          </a:xfrm>
        </p:grpSpPr>
        <p:pic>
          <p:nvPicPr>
            <p:cNvPr id="16" name="Picture 1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0"/>
              <a:ext cx="9156099" cy="6847510"/>
            </a:xfrm>
            <a:prstGeom prst="rect">
              <a:avLst/>
            </a:prstGeom>
          </p:spPr>
        </p:pic>
        <p:pic>
          <p:nvPicPr>
            <p:cNvPr id="17" name="Picture 16"/>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sp>
        <p:nvSpPr>
          <p:cNvPr id="18" name="TextBox 17"/>
          <p:cNvSpPr txBox="1"/>
          <p:nvPr/>
        </p:nvSpPr>
        <p:spPr>
          <a:xfrm>
            <a:off x="598662" y="598160"/>
            <a:ext cx="5200040"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নিচের চিত্রগুলো লক্ষ্য কর:</a:t>
            </a:r>
            <a:endParaRPr lang="en-US" sz="4800" dirty="0">
              <a:latin typeface="NikoshBAN" panose="02000000000000000000" pitchFamily="2" charset="0"/>
              <a:cs typeface="NikoshBAN" panose="02000000000000000000" pitchFamily="2" charset="0"/>
            </a:endParaRPr>
          </a:p>
        </p:txBody>
      </p:sp>
      <p:grpSp>
        <p:nvGrpSpPr>
          <p:cNvPr id="28" name="Group 27"/>
          <p:cNvGrpSpPr/>
          <p:nvPr/>
        </p:nvGrpSpPr>
        <p:grpSpPr>
          <a:xfrm>
            <a:off x="809682" y="4052242"/>
            <a:ext cx="3539545" cy="2228132"/>
            <a:chOff x="4614616" y="188413"/>
            <a:chExt cx="4297124" cy="3171231"/>
          </a:xfrm>
        </p:grpSpPr>
        <p:pic>
          <p:nvPicPr>
            <p:cNvPr id="29" name="Picture 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84835" y="188413"/>
              <a:ext cx="4008400" cy="2663594"/>
            </a:xfrm>
            <a:prstGeom prst="rect">
              <a:avLst/>
            </a:prstGeom>
          </p:spPr>
        </p:pic>
        <p:sp>
          <p:nvSpPr>
            <p:cNvPr id="30" name="TextBox 29"/>
            <p:cNvSpPr txBox="1"/>
            <p:nvPr/>
          </p:nvSpPr>
          <p:spPr>
            <a:xfrm>
              <a:off x="4614616" y="2836424"/>
              <a:ext cx="4297124" cy="523220"/>
            </a:xfrm>
            <a:prstGeom prst="rect">
              <a:avLst/>
            </a:prstGeom>
            <a:noFill/>
          </p:spPr>
          <p:txBody>
            <a:bodyPr wrap="square" rtlCol="0">
              <a:spAutoFit/>
            </a:bodyPr>
            <a:lstStyle/>
            <a:p>
              <a:pPr algn="ctr"/>
              <a:r>
                <a:rPr lang="bn-IN" sz="2800" dirty="0">
                  <a:latin typeface="NikoshBAN" panose="02000000000000000000" pitchFamily="2" charset="0"/>
                  <a:cs typeface="NikoshBAN" panose="02000000000000000000" pitchFamily="2" charset="0"/>
                </a:rPr>
                <a:t>ছত্রাকজনিত </a:t>
              </a:r>
              <a:r>
                <a:rPr lang="bn-IN" sz="2800" dirty="0" smtClean="0">
                  <a:latin typeface="NikoshBAN" panose="02000000000000000000" pitchFamily="2" charset="0"/>
                  <a:cs typeface="NikoshBAN" panose="02000000000000000000" pitchFamily="2" charset="0"/>
                </a:rPr>
                <a:t>চর্ম </a:t>
              </a:r>
              <a:r>
                <a:rPr lang="bn-IN" sz="2800" dirty="0">
                  <a:latin typeface="NikoshBAN" panose="02000000000000000000" pitchFamily="2" charset="0"/>
                  <a:cs typeface="NikoshBAN" panose="02000000000000000000" pitchFamily="2" charset="0"/>
                </a:rPr>
                <a:t>রোগ</a:t>
              </a:r>
              <a:endParaRPr lang="en-US" sz="2800" dirty="0">
                <a:latin typeface="NikoshBAN" panose="02000000000000000000" pitchFamily="2" charset="0"/>
                <a:cs typeface="NikoshBAN" panose="02000000000000000000" pitchFamily="2" charset="0"/>
              </a:endParaRPr>
            </a:p>
          </p:txBody>
        </p:sp>
      </p:grpSp>
      <p:grpSp>
        <p:nvGrpSpPr>
          <p:cNvPr id="31" name="Group 30"/>
          <p:cNvGrpSpPr/>
          <p:nvPr/>
        </p:nvGrpSpPr>
        <p:grpSpPr>
          <a:xfrm>
            <a:off x="725300" y="1405381"/>
            <a:ext cx="3539545" cy="2665297"/>
            <a:chOff x="4512173" y="188412"/>
            <a:chExt cx="4297124" cy="3793434"/>
          </a:xfrm>
        </p:grpSpPr>
        <p:pic>
          <p:nvPicPr>
            <p:cNvPr id="32" name="Picture 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14616" y="188412"/>
              <a:ext cx="4073669" cy="3063061"/>
            </a:xfrm>
            <a:prstGeom prst="rect">
              <a:avLst/>
            </a:prstGeom>
          </p:spPr>
        </p:pic>
        <p:sp>
          <p:nvSpPr>
            <p:cNvPr id="33" name="TextBox 32"/>
            <p:cNvSpPr txBox="1"/>
            <p:nvPr/>
          </p:nvSpPr>
          <p:spPr>
            <a:xfrm>
              <a:off x="4512173" y="3237163"/>
              <a:ext cx="4297124" cy="744683"/>
            </a:xfrm>
            <a:prstGeom prst="rect">
              <a:avLst/>
            </a:prstGeom>
            <a:no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ভাইরাস জনিত হাম </a:t>
              </a:r>
              <a:r>
                <a:rPr lang="bn-IN" sz="2800" dirty="0">
                  <a:latin typeface="NikoshBAN" panose="02000000000000000000" pitchFamily="2" charset="0"/>
                  <a:cs typeface="NikoshBAN" panose="02000000000000000000" pitchFamily="2" charset="0"/>
                </a:rPr>
                <a:t>রোগ</a:t>
              </a:r>
              <a:endParaRPr lang="en-US" sz="2800" dirty="0">
                <a:latin typeface="NikoshBAN" panose="02000000000000000000" pitchFamily="2" charset="0"/>
                <a:cs typeface="NikoshBAN" panose="02000000000000000000" pitchFamily="2" charset="0"/>
              </a:endParaRPr>
            </a:p>
          </p:txBody>
        </p:sp>
      </p:grpSp>
      <p:grpSp>
        <p:nvGrpSpPr>
          <p:cNvPr id="34" name="Group 33"/>
          <p:cNvGrpSpPr/>
          <p:nvPr/>
        </p:nvGrpSpPr>
        <p:grpSpPr>
          <a:xfrm>
            <a:off x="4526506" y="1405381"/>
            <a:ext cx="3973551" cy="2618040"/>
            <a:chOff x="5262203" y="188412"/>
            <a:chExt cx="3706685" cy="3726175"/>
          </a:xfrm>
        </p:grpSpPr>
        <p:pic>
          <p:nvPicPr>
            <p:cNvPr id="35" name="Picture 3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94155" y="188412"/>
              <a:ext cx="3444669" cy="2974024"/>
            </a:xfrm>
            <a:prstGeom prst="rect">
              <a:avLst/>
            </a:prstGeom>
          </p:spPr>
        </p:pic>
        <p:sp>
          <p:nvSpPr>
            <p:cNvPr id="36" name="TextBox 35"/>
            <p:cNvSpPr txBox="1"/>
            <p:nvPr/>
          </p:nvSpPr>
          <p:spPr>
            <a:xfrm>
              <a:off x="5262203" y="3169904"/>
              <a:ext cx="3706685" cy="744683"/>
            </a:xfrm>
            <a:prstGeom prst="rect">
              <a:avLst/>
            </a:prstGeom>
            <a:no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ব্যাকটেরিয়া জনিত ধুনষ্টংকার রোগ</a:t>
              </a:r>
            </a:p>
          </p:txBody>
        </p:sp>
      </p:grpSp>
      <p:grpSp>
        <p:nvGrpSpPr>
          <p:cNvPr id="37" name="Group 36"/>
          <p:cNvGrpSpPr/>
          <p:nvPr/>
        </p:nvGrpSpPr>
        <p:grpSpPr>
          <a:xfrm>
            <a:off x="4560758" y="4070678"/>
            <a:ext cx="3692671" cy="2383733"/>
            <a:chOff x="4614616" y="188413"/>
            <a:chExt cx="4483024" cy="3392693"/>
          </a:xfrm>
        </p:grpSpPr>
        <p:pic>
          <p:nvPicPr>
            <p:cNvPr id="38" name="Picture 3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14617" y="188413"/>
              <a:ext cx="4483023" cy="2648010"/>
            </a:xfrm>
            <a:prstGeom prst="rect">
              <a:avLst/>
            </a:prstGeom>
          </p:spPr>
        </p:pic>
        <p:sp>
          <p:nvSpPr>
            <p:cNvPr id="39" name="TextBox 38"/>
            <p:cNvSpPr txBox="1"/>
            <p:nvPr/>
          </p:nvSpPr>
          <p:spPr>
            <a:xfrm>
              <a:off x="4614616" y="2836423"/>
              <a:ext cx="4297124" cy="744683"/>
            </a:xfrm>
            <a:prstGeom prst="rect">
              <a:avLst/>
            </a:prstGeom>
            <a:no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এন্টামিবা ঘটিত আমাশয় রোগ</a:t>
              </a:r>
              <a:endParaRPr lang="en-US" sz="28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3806250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randombar(horizontal)">
                                      <p:cBhvr>
                                        <p:cTn id="19" dur="500"/>
                                        <p:tgtEl>
                                          <p:spTgt spid="34"/>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2389"/>
            <a:ext cx="9156099" cy="6847510"/>
            <a:chOff x="-12099" y="-12879"/>
            <a:chExt cx="9156099" cy="684751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12879"/>
              <a:ext cx="9156099" cy="6847510"/>
            </a:xfrm>
            <a:prstGeom prst="rect">
              <a:avLst/>
            </a:prstGeom>
          </p:spPr>
        </p:pic>
        <p:pic>
          <p:nvPicPr>
            <p:cNvPr id="9" name="Picture 8"/>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sp>
        <p:nvSpPr>
          <p:cNvPr id="4" name="TextBox 3"/>
          <p:cNvSpPr txBox="1"/>
          <p:nvPr/>
        </p:nvSpPr>
        <p:spPr>
          <a:xfrm>
            <a:off x="613136" y="859114"/>
            <a:ext cx="3441510" cy="1015663"/>
          </a:xfrm>
          <a:prstGeom prst="rect">
            <a:avLst/>
          </a:prstGeom>
          <a:noFill/>
        </p:spPr>
        <p:txBody>
          <a:bodyPr wrap="square" rtlCol="0">
            <a:spAutoFit/>
          </a:bodyPr>
          <a:lstStyle/>
          <a:p>
            <a:r>
              <a:rPr lang="bn-IN" sz="6000" dirty="0" smtClean="0">
                <a:latin typeface="NikoshBAN" panose="02000000000000000000" pitchFamily="2" charset="0"/>
                <a:cs typeface="NikoshBAN" panose="02000000000000000000" pitchFamily="2" charset="0"/>
              </a:rPr>
              <a:t>দলীয় কাজঃ</a:t>
            </a:r>
            <a:endParaRPr lang="en-US" sz="6000" dirty="0">
              <a:latin typeface="NikoshBAN" panose="02000000000000000000" pitchFamily="2" charset="0"/>
              <a:cs typeface="NikoshBAN" panose="02000000000000000000" pitchFamily="2" charset="0"/>
            </a:endParaRPr>
          </a:p>
        </p:txBody>
      </p:sp>
      <p:sp>
        <p:nvSpPr>
          <p:cNvPr id="2" name="Rectangle 1"/>
          <p:cNvSpPr/>
          <p:nvPr/>
        </p:nvSpPr>
        <p:spPr>
          <a:xfrm>
            <a:off x="871426" y="2704821"/>
            <a:ext cx="7049082" cy="1569660"/>
          </a:xfrm>
          <a:prstGeom prst="rect">
            <a:avLst/>
          </a:prstGeom>
        </p:spPr>
        <p:txBody>
          <a:bodyPr wrap="square">
            <a:spAutoFit/>
          </a:bodyPr>
          <a:lstStyle/>
          <a:p>
            <a:pPr algn="ctr"/>
            <a:r>
              <a:rPr lang="bn-IN" sz="4800" dirty="0">
                <a:solidFill>
                  <a:sysClr val="windowText" lastClr="000000"/>
                </a:solidFill>
                <a:latin typeface="NikoshBAN" pitchFamily="2" charset="0"/>
                <a:cs typeface="NikoshBAN" pitchFamily="2" charset="0"/>
              </a:rPr>
              <a:t>স্বাস্থ্য ঝুঁকি সৃষ্টিতে </a:t>
            </a:r>
            <a:r>
              <a:rPr lang="bn-IN" sz="4800" dirty="0" smtClean="0">
                <a:solidFill>
                  <a:sysClr val="windowText" lastClr="000000"/>
                </a:solidFill>
                <a:latin typeface="NikoshBAN" pitchFamily="2" charset="0"/>
                <a:cs typeface="NikoshBAN" pitchFamily="2" charset="0"/>
              </a:rPr>
              <a:t>বিভিন্ন অণুজীবের </a:t>
            </a:r>
            <a:r>
              <a:rPr lang="bn-IN" sz="4800" dirty="0">
                <a:solidFill>
                  <a:sysClr val="windowText" lastClr="000000"/>
                </a:solidFill>
                <a:latin typeface="NikoshBAN" pitchFamily="2" charset="0"/>
                <a:cs typeface="NikoshBAN" pitchFamily="2" charset="0"/>
              </a:rPr>
              <a:t>ভূমিকা বর্ণনা </a:t>
            </a:r>
            <a:r>
              <a:rPr lang="bn-IN" sz="4800" dirty="0" smtClean="0">
                <a:solidFill>
                  <a:sysClr val="windowText" lastClr="000000"/>
                </a:solidFill>
                <a:latin typeface="NikoshBAN" pitchFamily="2" charset="0"/>
                <a:cs typeface="NikoshBAN" pitchFamily="2" charset="0"/>
              </a:rPr>
              <a:t>কর</a:t>
            </a:r>
            <a:r>
              <a:rPr lang="bn-BD" sz="4800" dirty="0" smtClean="0">
                <a:solidFill>
                  <a:sysClr val="windowText" lastClr="000000"/>
                </a:solidFill>
                <a:latin typeface="NikoshBAN" pitchFamily="2" charset="0"/>
                <a:cs typeface="NikoshBAN" pitchFamily="2" charset="0"/>
              </a:rPr>
              <a:t>।</a:t>
            </a:r>
            <a:endParaRPr lang="bn-IN" sz="4800" dirty="0">
              <a:solidFill>
                <a:sysClr val="windowText" lastClr="000000"/>
              </a:solidFill>
              <a:latin typeface="NikoshBAN" pitchFamily="2" charset="0"/>
              <a:cs typeface="NikoshBAN" pitchFamily="2" charset="0"/>
            </a:endParaRPr>
          </a:p>
        </p:txBody>
      </p:sp>
    </p:spTree>
    <p:extLst>
      <p:ext uri="{BB962C8B-B14F-4D97-AF65-F5344CB8AC3E}">
        <p14:creationId xmlns:p14="http://schemas.microsoft.com/office/powerpoint/2010/main" val="11709398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2389"/>
            <a:ext cx="9156099" cy="6847510"/>
            <a:chOff x="-12099" y="-12879"/>
            <a:chExt cx="9156099" cy="6847510"/>
          </a:xfrm>
        </p:grpSpPr>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12879"/>
              <a:ext cx="9156099" cy="6847510"/>
            </a:xfrm>
            <a:prstGeom prst="rect">
              <a:avLst/>
            </a:prstGeom>
          </p:spPr>
        </p:pic>
        <p:pic>
          <p:nvPicPr>
            <p:cNvPr id="14" name="Picture 13"/>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sp>
        <p:nvSpPr>
          <p:cNvPr id="7" name="TextBox 6"/>
          <p:cNvSpPr txBox="1"/>
          <p:nvPr/>
        </p:nvSpPr>
        <p:spPr>
          <a:xfrm>
            <a:off x="560232" y="1585634"/>
            <a:ext cx="8079932" cy="523220"/>
          </a:xfrm>
          <a:prstGeom prst="rect">
            <a:avLst/>
          </a:prstGeom>
          <a:noFill/>
        </p:spPr>
        <p:txBody>
          <a:bodyPr wrap="square" rtlCol="0">
            <a:spAutoFit/>
          </a:bodyPr>
          <a:lstStyle/>
          <a:p>
            <a:pPr marL="285750" indent="-285750" algn="just">
              <a:buFont typeface="Wingdings" panose="05000000000000000000" pitchFamily="2" charset="2"/>
              <a:buChar char="Ø"/>
            </a:pPr>
            <a:r>
              <a:rPr lang="bn-IN" sz="2800" dirty="0" smtClean="0">
                <a:latin typeface="NikoshBAN" panose="02000000000000000000" pitchFamily="2" charset="0"/>
                <a:cs typeface="NikoshBAN" panose="02000000000000000000" pitchFamily="2" charset="0"/>
              </a:rPr>
              <a:t> স্বাস্থ্যসম্মত পায়খানা ব্যবহার করা, শেষে সাবান দিয়ে হাত ধোয়া।</a:t>
            </a:r>
            <a:endParaRPr lang="en-US" sz="2800" dirty="0">
              <a:latin typeface="NikoshBAN" panose="02000000000000000000" pitchFamily="2" charset="0"/>
              <a:cs typeface="NikoshBAN" panose="02000000000000000000" pitchFamily="2" charset="0"/>
            </a:endParaRPr>
          </a:p>
        </p:txBody>
      </p:sp>
      <p:sp>
        <p:nvSpPr>
          <p:cNvPr id="8" name="TextBox 7"/>
          <p:cNvSpPr txBox="1"/>
          <p:nvPr/>
        </p:nvSpPr>
        <p:spPr>
          <a:xfrm>
            <a:off x="560232" y="2036214"/>
            <a:ext cx="8123689" cy="954107"/>
          </a:xfrm>
          <a:prstGeom prst="rect">
            <a:avLst/>
          </a:prstGeom>
          <a:noFill/>
        </p:spPr>
        <p:txBody>
          <a:bodyPr wrap="square" rtlCol="0">
            <a:spAutoFit/>
          </a:bodyPr>
          <a:lstStyle/>
          <a:p>
            <a:pPr marL="285750" indent="-285750" algn="just">
              <a:buFont typeface="Wingdings" panose="05000000000000000000" pitchFamily="2" charset="2"/>
              <a:buChar char="Ø"/>
            </a:pPr>
            <a:r>
              <a:rPr lang="bn-IN" sz="2800" dirty="0" smtClean="0">
                <a:latin typeface="NikoshBAN" panose="02000000000000000000" pitchFamily="2" charset="0"/>
                <a:cs typeface="NikoshBAN" panose="02000000000000000000" pitchFamily="2" charset="0"/>
              </a:rPr>
              <a:t> স্বাস্থ্যবিধি মেনে নিয়মিত হাত ও মুখ পরিষ্কার করা, দাঁত ব্রাশ করা, হাতের নখ কাটা ও সাবান ব্যবহার করা।</a:t>
            </a:r>
            <a:endParaRPr lang="en-US" sz="2800" dirty="0">
              <a:latin typeface="NikoshBAN" panose="02000000000000000000" pitchFamily="2" charset="0"/>
              <a:cs typeface="NikoshBAN" panose="02000000000000000000" pitchFamily="2" charset="0"/>
            </a:endParaRPr>
          </a:p>
        </p:txBody>
      </p:sp>
      <p:sp>
        <p:nvSpPr>
          <p:cNvPr id="9" name="TextBox 8"/>
          <p:cNvSpPr txBox="1"/>
          <p:nvPr/>
        </p:nvSpPr>
        <p:spPr>
          <a:xfrm>
            <a:off x="560232" y="2904493"/>
            <a:ext cx="8107252" cy="954107"/>
          </a:xfrm>
          <a:prstGeom prst="rect">
            <a:avLst/>
          </a:prstGeom>
          <a:noFill/>
        </p:spPr>
        <p:txBody>
          <a:bodyPr wrap="square" rtlCol="0">
            <a:spAutoFit/>
          </a:bodyPr>
          <a:lstStyle/>
          <a:p>
            <a:pPr marL="285750" indent="-285750" algn="just">
              <a:buFont typeface="Wingdings" panose="05000000000000000000" pitchFamily="2" charset="2"/>
              <a:buChar char="Ø"/>
            </a:pPr>
            <a:r>
              <a:rPr lang="bn-IN" sz="2800" dirty="0" smtClean="0">
                <a:latin typeface="NikoshBAN" panose="02000000000000000000" pitchFamily="2" charset="0"/>
                <a:cs typeface="NikoshBAN" panose="02000000000000000000" pitchFamily="2" charset="0"/>
              </a:rPr>
              <a:t> যত্রতত্র থুতু না ফেলা, ধুলা বালি উড়ছে এমন পথে চলতে প্রয়োজনে মাস্ক বা রুমাল ব্যবহার করা।</a:t>
            </a:r>
            <a:endParaRPr lang="en-US" sz="2800" dirty="0">
              <a:latin typeface="NikoshBAN" panose="02000000000000000000" pitchFamily="2" charset="0"/>
              <a:cs typeface="NikoshBAN" panose="02000000000000000000" pitchFamily="2" charset="0"/>
            </a:endParaRPr>
          </a:p>
        </p:txBody>
      </p:sp>
      <p:sp>
        <p:nvSpPr>
          <p:cNvPr id="2" name="Rectangle 1"/>
          <p:cNvSpPr/>
          <p:nvPr/>
        </p:nvSpPr>
        <p:spPr>
          <a:xfrm>
            <a:off x="470080" y="528834"/>
            <a:ext cx="8212572" cy="646331"/>
          </a:xfrm>
          <a:prstGeom prst="rect">
            <a:avLst/>
          </a:prstGeom>
        </p:spPr>
        <p:txBody>
          <a:bodyPr wrap="square">
            <a:spAutoFit/>
          </a:bodyPr>
          <a:lstStyle/>
          <a:p>
            <a:pPr algn="ctr"/>
            <a:r>
              <a:rPr lang="bn-IN" sz="3600" dirty="0">
                <a:solidFill>
                  <a:sysClr val="windowText" lastClr="000000"/>
                </a:solidFill>
                <a:latin typeface="NikoshBAN" pitchFamily="2" charset="0"/>
                <a:cs typeface="NikoshBAN" pitchFamily="2" charset="0"/>
              </a:rPr>
              <a:t>অণুজীব সৃষ্ট স্বাস্থ্য ঝুঁকি প্রতিরোধ ও প্রতিকারের উপায়সমূহ </a:t>
            </a:r>
            <a:endParaRPr lang="en-US" sz="3600" dirty="0"/>
          </a:p>
        </p:txBody>
      </p:sp>
      <p:cxnSp>
        <p:nvCxnSpPr>
          <p:cNvPr id="4" name="Straight Connector 3"/>
          <p:cNvCxnSpPr/>
          <p:nvPr/>
        </p:nvCxnSpPr>
        <p:spPr>
          <a:xfrm flipV="1">
            <a:off x="643947" y="1129328"/>
            <a:ext cx="7886868" cy="45837"/>
          </a:xfrm>
          <a:prstGeom prst="line">
            <a:avLst/>
          </a:prstGeom>
          <a:ln w="28575"/>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34475" y="3766263"/>
            <a:ext cx="8107250" cy="523220"/>
          </a:xfrm>
          <a:prstGeom prst="rect">
            <a:avLst/>
          </a:prstGeom>
          <a:noFill/>
        </p:spPr>
        <p:txBody>
          <a:bodyPr wrap="square" rtlCol="0">
            <a:spAutoFit/>
          </a:bodyPr>
          <a:lstStyle/>
          <a:p>
            <a:pPr marL="285750" indent="-285750" algn="just">
              <a:buFont typeface="Wingdings" panose="05000000000000000000" pitchFamily="2" charset="2"/>
              <a:buChar char="Ø"/>
            </a:pPr>
            <a:r>
              <a:rPr lang="bn-IN" sz="2800" dirty="0" smtClean="0">
                <a:latin typeface="NikoshBAN" panose="02000000000000000000" pitchFamily="2" charset="0"/>
                <a:cs typeface="NikoshBAN" panose="02000000000000000000" pitchFamily="2" charset="0"/>
              </a:rPr>
              <a:t> বিভিন্ন পানিবাহিত রোগ থেকে বাঁচতে নিরাপদ পানি ব্যবহার করা।</a:t>
            </a:r>
            <a:endParaRPr lang="en-US" sz="2800" dirty="0">
              <a:latin typeface="NikoshBAN" panose="02000000000000000000" pitchFamily="2" charset="0"/>
              <a:cs typeface="NikoshBAN" panose="02000000000000000000" pitchFamily="2" charset="0"/>
            </a:endParaRPr>
          </a:p>
        </p:txBody>
      </p:sp>
      <p:sp>
        <p:nvSpPr>
          <p:cNvPr id="13" name="TextBox 12"/>
          <p:cNvSpPr txBox="1"/>
          <p:nvPr/>
        </p:nvSpPr>
        <p:spPr>
          <a:xfrm>
            <a:off x="596385" y="5041568"/>
            <a:ext cx="8032397" cy="523220"/>
          </a:xfrm>
          <a:prstGeom prst="rect">
            <a:avLst/>
          </a:prstGeom>
          <a:noFill/>
        </p:spPr>
        <p:txBody>
          <a:bodyPr wrap="square" rtlCol="0">
            <a:spAutoFit/>
          </a:bodyPr>
          <a:lstStyle/>
          <a:p>
            <a:pPr marL="285750" indent="-285750" algn="just">
              <a:buFont typeface="Wingdings" panose="05000000000000000000" pitchFamily="2" charset="2"/>
              <a:buChar char="Ø"/>
            </a:pPr>
            <a:r>
              <a:rPr lang="bn-IN" sz="2800" dirty="0" smtClean="0">
                <a:latin typeface="NikoshBAN" panose="02000000000000000000" pitchFamily="2" charset="0"/>
                <a:cs typeface="NikoshBAN" panose="02000000000000000000" pitchFamily="2" charset="0"/>
              </a:rPr>
              <a:t> আক্রান্ত পশু-পাখির চিকিৎসা করা, মৃত পশু-পাখি মাটিতে পুতে ফেলা।</a:t>
            </a:r>
            <a:endParaRPr lang="en-US" sz="2800" dirty="0">
              <a:latin typeface="NikoshBAN" panose="02000000000000000000" pitchFamily="2" charset="0"/>
              <a:cs typeface="NikoshBAN" panose="02000000000000000000" pitchFamily="2" charset="0"/>
            </a:endParaRPr>
          </a:p>
        </p:txBody>
      </p:sp>
      <p:sp>
        <p:nvSpPr>
          <p:cNvPr id="15" name="TextBox 14"/>
          <p:cNvSpPr txBox="1"/>
          <p:nvPr/>
        </p:nvSpPr>
        <p:spPr>
          <a:xfrm>
            <a:off x="554361" y="5524744"/>
            <a:ext cx="8032397" cy="954107"/>
          </a:xfrm>
          <a:prstGeom prst="rect">
            <a:avLst/>
          </a:prstGeom>
          <a:noFill/>
        </p:spPr>
        <p:txBody>
          <a:bodyPr wrap="square" rtlCol="0">
            <a:spAutoFit/>
          </a:bodyPr>
          <a:lstStyle/>
          <a:p>
            <a:pPr marL="285750" indent="-285750" algn="just">
              <a:buFont typeface="Wingdings" panose="05000000000000000000" pitchFamily="2" charset="2"/>
              <a:buChar char="Ø"/>
            </a:pPr>
            <a:r>
              <a:rPr lang="bn-IN" sz="2800" dirty="0" smtClean="0">
                <a:latin typeface="NikoshBAN" panose="02000000000000000000" pitchFamily="2" charset="0"/>
                <a:cs typeface="NikoshBAN" panose="02000000000000000000" pitchFamily="2" charset="0"/>
              </a:rPr>
              <a:t> কোন মানুষ আক্রান্ত হলে হাতুড়ে ডাক্তারের কাছে না গিয়ে দ্রুত ভাল ডাক্তারের পরামর্শ নেওয়া।</a:t>
            </a:r>
            <a:endParaRPr lang="en-US" sz="2800" dirty="0">
              <a:latin typeface="NikoshBAN" panose="02000000000000000000" pitchFamily="2" charset="0"/>
              <a:cs typeface="NikoshBAN" panose="02000000000000000000" pitchFamily="2" charset="0"/>
            </a:endParaRPr>
          </a:p>
        </p:txBody>
      </p:sp>
      <p:sp>
        <p:nvSpPr>
          <p:cNvPr id="3" name="TextBox 2"/>
          <p:cNvSpPr txBox="1"/>
          <p:nvPr/>
        </p:nvSpPr>
        <p:spPr>
          <a:xfrm>
            <a:off x="470079" y="1210116"/>
            <a:ext cx="1770845"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প্রতিরোধঃ</a:t>
            </a:r>
            <a:endParaRPr lang="en-US" sz="3200" dirty="0">
              <a:latin typeface="NikoshBAN" panose="02000000000000000000" pitchFamily="2" charset="0"/>
              <a:cs typeface="NikoshBAN" panose="02000000000000000000" pitchFamily="2" charset="0"/>
            </a:endParaRPr>
          </a:p>
        </p:txBody>
      </p:sp>
      <p:sp>
        <p:nvSpPr>
          <p:cNvPr id="16" name="TextBox 15"/>
          <p:cNvSpPr txBox="1"/>
          <p:nvPr/>
        </p:nvSpPr>
        <p:spPr>
          <a:xfrm>
            <a:off x="433261" y="4610711"/>
            <a:ext cx="1770845"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প্রতিকারঃ</a:t>
            </a:r>
            <a:endParaRPr lang="en-US" sz="3200" dirty="0">
              <a:latin typeface="NikoshBAN" panose="02000000000000000000" pitchFamily="2" charset="0"/>
              <a:cs typeface="NikoshBAN" panose="02000000000000000000" pitchFamily="2" charset="0"/>
            </a:endParaRPr>
          </a:p>
        </p:txBody>
      </p:sp>
      <p:sp>
        <p:nvSpPr>
          <p:cNvPr id="17" name="TextBox 16"/>
          <p:cNvSpPr txBox="1"/>
          <p:nvPr/>
        </p:nvSpPr>
        <p:spPr>
          <a:xfrm>
            <a:off x="560233" y="4177901"/>
            <a:ext cx="8107250" cy="523220"/>
          </a:xfrm>
          <a:prstGeom prst="rect">
            <a:avLst/>
          </a:prstGeom>
          <a:noFill/>
        </p:spPr>
        <p:txBody>
          <a:bodyPr wrap="square" rtlCol="0">
            <a:spAutoFit/>
          </a:bodyPr>
          <a:lstStyle/>
          <a:p>
            <a:pPr marL="285750" indent="-285750" algn="just">
              <a:buFont typeface="Wingdings" panose="05000000000000000000" pitchFamily="2" charset="2"/>
              <a:buChar char="Ø"/>
            </a:pPr>
            <a:r>
              <a:rPr lang="bn-IN" sz="2800" dirty="0" smtClean="0">
                <a:latin typeface="NikoshBAN" panose="02000000000000000000" pitchFamily="2" charset="0"/>
                <a:cs typeface="NikoshBAN" panose="02000000000000000000" pitchFamily="2" charset="0"/>
              </a:rPr>
              <a:t> সুষম খাবার খাওয়া।</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2435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wd">
                                    <p:tmPct val="10000"/>
                                  </p:iterate>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wd">
                                    <p:tmPct val="10000"/>
                                  </p:iterate>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type="wd">
                                    <p:tmPct val="10000"/>
                                  </p:iterate>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iterate type="wd">
                                    <p:tmPct val="10000"/>
                                  </p:iterate>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iterate type="wd">
                                    <p:tmPct val="10000"/>
                                  </p:iterate>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iterate type="wd">
                                    <p:tmPct val="10000"/>
                                  </p:iterate>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iterate type="wd">
                                    <p:tmPct val="10000"/>
                                  </p:iterate>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p:bldP spid="10" grpId="0"/>
      <p:bldP spid="13" grpId="0"/>
      <p:bldP spid="15" grpId="0"/>
      <p:bldP spid="3"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2389"/>
            <a:ext cx="9156099" cy="6847510"/>
            <a:chOff x="-12099" y="-12879"/>
            <a:chExt cx="9156099" cy="6847510"/>
          </a:xfrm>
        </p:grpSpPr>
        <p:pic>
          <p:nvPicPr>
            <p:cNvPr id="32" name="Picture 3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12879"/>
              <a:ext cx="9156099" cy="6847510"/>
            </a:xfrm>
            <a:prstGeom prst="rect">
              <a:avLst/>
            </a:prstGeom>
          </p:spPr>
        </p:pic>
        <p:pic>
          <p:nvPicPr>
            <p:cNvPr id="33" name="Picture 32"/>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sp>
        <p:nvSpPr>
          <p:cNvPr id="3" name="TextBox 2"/>
          <p:cNvSpPr txBox="1"/>
          <p:nvPr/>
        </p:nvSpPr>
        <p:spPr>
          <a:xfrm>
            <a:off x="3157451" y="303969"/>
            <a:ext cx="2639253" cy="923330"/>
          </a:xfrm>
          <a:prstGeom prst="rect">
            <a:avLst/>
          </a:prstGeom>
          <a:noFill/>
        </p:spPr>
        <p:txBody>
          <a:bodyPr wrap="square" rtlCol="0">
            <a:spAutoFit/>
          </a:bodyPr>
          <a:lstStyle/>
          <a:p>
            <a:pPr algn="ctr"/>
            <a:r>
              <a:rPr lang="bn-IN" sz="5400" u="sng" dirty="0" smtClean="0">
                <a:latin typeface="NikoshBAN" pitchFamily="2" charset="0"/>
                <a:cs typeface="NikoshBAN" pitchFamily="2" charset="0"/>
              </a:rPr>
              <a:t>মূল্যায়ণ</a:t>
            </a:r>
            <a:endParaRPr lang="en-US" sz="4800" u="sng" dirty="0">
              <a:latin typeface="NikoshBAN" pitchFamily="2" charset="0"/>
              <a:cs typeface="NikoshBAN" pitchFamily="2" charset="0"/>
            </a:endParaRPr>
          </a:p>
        </p:txBody>
      </p:sp>
      <p:sp>
        <p:nvSpPr>
          <p:cNvPr id="4" name="TextBox 3"/>
          <p:cNvSpPr txBox="1"/>
          <p:nvPr/>
        </p:nvSpPr>
        <p:spPr>
          <a:xfrm>
            <a:off x="459346" y="1026048"/>
            <a:ext cx="8043160"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১। প্লাজমালেমা কাকে বলে?</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487250" y="1503737"/>
            <a:ext cx="8015256"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২। আমাশয় সাধারণতঃ কয় ধরনের, কী কী?</a:t>
            </a:r>
            <a:endParaRPr lang="en-US" sz="3200" dirty="0">
              <a:latin typeface="NikoshBAN" panose="02000000000000000000" pitchFamily="2" charset="0"/>
              <a:cs typeface="NikoshBAN" panose="02000000000000000000" pitchFamily="2" charset="0"/>
            </a:endParaRPr>
          </a:p>
        </p:txBody>
      </p:sp>
      <p:sp>
        <p:nvSpPr>
          <p:cNvPr id="7" name="Rectangle 6"/>
          <p:cNvSpPr/>
          <p:nvPr/>
        </p:nvSpPr>
        <p:spPr>
          <a:xfrm>
            <a:off x="457200" y="2526780"/>
            <a:ext cx="8117338"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১। </a:t>
            </a:r>
            <a:r>
              <a:rPr lang="bn-IN" sz="3200" dirty="0" smtClean="0">
                <a:latin typeface="NikoshBAN" panose="02000000000000000000" pitchFamily="2" charset="0"/>
                <a:cs typeface="NikoshBAN" panose="02000000000000000000" pitchFamily="2" charset="0"/>
              </a:rPr>
              <a:t>কোন পশুর অ্যানথ্রাক্স রোগ হয়</a:t>
            </a:r>
            <a:r>
              <a:rPr lang="bn-BD" sz="3200" dirty="0" smtClean="0">
                <a:latin typeface="NikoshBAN" panose="02000000000000000000" pitchFamily="2" charset="0"/>
                <a:cs typeface="NikoshBAN" panose="02000000000000000000" pitchFamily="2" charset="0"/>
              </a:rPr>
              <a:t>?</a:t>
            </a:r>
          </a:p>
        </p:txBody>
      </p:sp>
      <p:grpSp>
        <p:nvGrpSpPr>
          <p:cNvPr id="2" name="Group 1"/>
          <p:cNvGrpSpPr/>
          <p:nvPr/>
        </p:nvGrpSpPr>
        <p:grpSpPr>
          <a:xfrm>
            <a:off x="458273" y="2943036"/>
            <a:ext cx="6732391" cy="1064756"/>
            <a:chOff x="458273" y="3058947"/>
            <a:chExt cx="6732391" cy="1064756"/>
          </a:xfrm>
        </p:grpSpPr>
        <p:sp>
          <p:nvSpPr>
            <p:cNvPr id="8" name="Rectangle 7"/>
            <p:cNvSpPr/>
            <p:nvPr/>
          </p:nvSpPr>
          <p:spPr>
            <a:xfrm>
              <a:off x="4241973" y="3073047"/>
              <a:ext cx="2948691"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খ</a:t>
              </a:r>
              <a:r>
                <a:rPr lang="bn-BD" sz="3200" dirty="0" smtClean="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ভেড়া</a:t>
              </a:r>
              <a:endParaRPr lang="en-US" sz="3200" dirty="0">
                <a:latin typeface="NikoshBAN" panose="02000000000000000000" pitchFamily="2" charset="0"/>
                <a:cs typeface="NikoshBAN" panose="02000000000000000000" pitchFamily="2" charset="0"/>
              </a:endParaRPr>
            </a:p>
          </p:txBody>
        </p:sp>
        <p:sp>
          <p:nvSpPr>
            <p:cNvPr id="10" name="Rectangle 9"/>
            <p:cNvSpPr/>
            <p:nvPr/>
          </p:nvSpPr>
          <p:spPr>
            <a:xfrm>
              <a:off x="458273" y="3058947"/>
              <a:ext cx="2869301"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 (ক) </a:t>
              </a:r>
              <a:r>
                <a:rPr lang="bn-IN" sz="3200" dirty="0" smtClean="0">
                  <a:latin typeface="NikoshBAN" panose="02000000000000000000" pitchFamily="2" charset="0"/>
                  <a:cs typeface="NikoshBAN" panose="02000000000000000000" pitchFamily="2" charset="0"/>
                </a:rPr>
                <a:t>ছাগল</a:t>
              </a:r>
              <a:endParaRPr lang="en-US" sz="3200" dirty="0">
                <a:latin typeface="NikoshBAN" panose="02000000000000000000" pitchFamily="2" charset="0"/>
                <a:cs typeface="NikoshBAN" panose="02000000000000000000" pitchFamily="2" charset="0"/>
              </a:endParaRPr>
            </a:p>
          </p:txBody>
        </p:sp>
        <p:sp>
          <p:nvSpPr>
            <p:cNvPr id="11" name="Rectangle 10"/>
            <p:cNvSpPr/>
            <p:nvPr/>
          </p:nvSpPr>
          <p:spPr>
            <a:xfrm>
              <a:off x="4369499" y="3538928"/>
              <a:ext cx="1394934" cy="584775"/>
            </a:xfrm>
            <a:prstGeom prst="rect">
              <a:avLst/>
            </a:prstGeom>
          </p:spPr>
          <p:txBody>
            <a:bodyPr wrap="none">
              <a:spAutoFit/>
            </a:bodyPr>
            <a:lstStyle/>
            <a:p>
              <a:r>
                <a:rPr lang="bn-BD" sz="3200" dirty="0">
                  <a:latin typeface="NikoshBAN" panose="02000000000000000000" pitchFamily="2" charset="0"/>
                  <a:cs typeface="NikoshBAN" panose="02000000000000000000" pitchFamily="2" charset="0"/>
                </a:rPr>
                <a:t>(ঘ) </a:t>
              </a:r>
              <a:r>
                <a:rPr lang="bn-IN" sz="3200" dirty="0" smtClean="0">
                  <a:latin typeface="NikoshBAN" panose="02000000000000000000" pitchFamily="2" charset="0"/>
                  <a:cs typeface="NikoshBAN" panose="02000000000000000000" pitchFamily="2" charset="0"/>
                </a:rPr>
                <a:t>ঘোড়া</a:t>
              </a:r>
              <a:endParaRPr lang="en-US" sz="3200" dirty="0">
                <a:latin typeface="NikoshBAN" panose="02000000000000000000" pitchFamily="2" charset="0"/>
                <a:cs typeface="NikoshBAN" panose="02000000000000000000" pitchFamily="2" charset="0"/>
              </a:endParaRPr>
            </a:p>
          </p:txBody>
        </p:sp>
      </p:grpSp>
      <p:sp>
        <p:nvSpPr>
          <p:cNvPr id="12" name="Rectangle 11"/>
          <p:cNvSpPr/>
          <p:nvPr/>
        </p:nvSpPr>
        <p:spPr>
          <a:xfrm>
            <a:off x="609601" y="3403618"/>
            <a:ext cx="2057000"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গ</a:t>
            </a:r>
            <a:r>
              <a:rPr lang="bn-BD"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মহিষ</a:t>
            </a:r>
            <a:endParaRPr lang="en-US" sz="3200" dirty="0">
              <a:latin typeface="NikoshBAN" panose="02000000000000000000" pitchFamily="2" charset="0"/>
              <a:cs typeface="NikoshBAN" panose="02000000000000000000" pitchFamily="2" charset="0"/>
            </a:endParaRPr>
          </a:p>
        </p:txBody>
      </p:sp>
      <p:sp>
        <p:nvSpPr>
          <p:cNvPr id="15" name="Rectangle 14"/>
          <p:cNvSpPr/>
          <p:nvPr/>
        </p:nvSpPr>
        <p:spPr>
          <a:xfrm>
            <a:off x="6467871" y="6801440"/>
            <a:ext cx="184731" cy="646331"/>
          </a:xfrm>
          <a:prstGeom prst="rect">
            <a:avLst/>
          </a:prstGeom>
        </p:spPr>
        <p:txBody>
          <a:bodyPr wrap="none">
            <a:spAutoFit/>
          </a:bodyPr>
          <a:lstStyle/>
          <a:p>
            <a:endParaRPr lang="en-US" sz="3600" dirty="0">
              <a:latin typeface="NikoshBAN" panose="02000000000000000000" pitchFamily="2" charset="0"/>
              <a:cs typeface="NikoshBAN" panose="02000000000000000000" pitchFamily="2" charset="0"/>
            </a:endParaRPr>
          </a:p>
        </p:txBody>
      </p:sp>
      <p:sp>
        <p:nvSpPr>
          <p:cNvPr id="16" name="Rectangle 15"/>
          <p:cNvSpPr/>
          <p:nvPr/>
        </p:nvSpPr>
        <p:spPr>
          <a:xfrm>
            <a:off x="1469410" y="6821269"/>
            <a:ext cx="3810000" cy="646331"/>
          </a:xfrm>
          <a:prstGeom prst="rect">
            <a:avLst/>
          </a:prstGeom>
        </p:spPr>
        <p:txBody>
          <a:bodyPr wrap="square">
            <a:spAutoFit/>
          </a:bodyPr>
          <a:lstStyle/>
          <a:p>
            <a:endParaRPr lang="bn-BD" sz="3600" dirty="0" smtClean="0">
              <a:latin typeface="NikoshBAN" panose="02000000000000000000" pitchFamily="2" charset="0"/>
              <a:cs typeface="NikoshBAN" panose="02000000000000000000" pitchFamily="2" charset="0"/>
            </a:endParaRPr>
          </a:p>
        </p:txBody>
      </p:sp>
      <p:sp>
        <p:nvSpPr>
          <p:cNvPr id="17" name="Rectangle 16"/>
          <p:cNvSpPr/>
          <p:nvPr/>
        </p:nvSpPr>
        <p:spPr>
          <a:xfrm>
            <a:off x="3092573" y="2023348"/>
            <a:ext cx="3098974" cy="584775"/>
          </a:xfrm>
          <a:prstGeom prst="rect">
            <a:avLst/>
          </a:prstGeom>
        </p:spPr>
        <p:txBody>
          <a:bodyPr wrap="square">
            <a:spAutoFit/>
          </a:bodyPr>
          <a:lstStyle/>
          <a:p>
            <a:pPr algn="ctr"/>
            <a:r>
              <a:rPr lang="bn-IN" sz="3200" u="sng" dirty="0" smtClean="0">
                <a:latin typeface="NikoshBAN" panose="02000000000000000000" pitchFamily="2" charset="0"/>
                <a:cs typeface="NikoshBAN" panose="02000000000000000000" pitchFamily="2" charset="0"/>
              </a:rPr>
              <a:t>বহুনির্বাচনি প্রশ্ন</a:t>
            </a:r>
            <a:endParaRPr lang="bn-BD" sz="3200" u="sng" dirty="0" smtClean="0">
              <a:latin typeface="NikoshBAN" panose="02000000000000000000" pitchFamily="2" charset="0"/>
              <a:cs typeface="NikoshBAN" panose="02000000000000000000" pitchFamily="2" charset="0"/>
            </a:endParaRPr>
          </a:p>
        </p:txBody>
      </p:sp>
      <p:sp>
        <p:nvSpPr>
          <p:cNvPr id="18" name="Rectangle 17"/>
          <p:cNvSpPr/>
          <p:nvPr/>
        </p:nvSpPr>
        <p:spPr>
          <a:xfrm>
            <a:off x="429336" y="3866252"/>
            <a:ext cx="6576771" cy="584775"/>
          </a:xfrm>
          <a:prstGeom prst="rect">
            <a:avLst/>
          </a:prstGeom>
        </p:spPr>
        <p:txBody>
          <a:bodyPr wrap="square">
            <a:spAutoFit/>
          </a:bodyPr>
          <a:lstStyle/>
          <a:p>
            <a:pPr algn="just"/>
            <a:r>
              <a:rPr lang="bn-BD" sz="3200" dirty="0" smtClean="0">
                <a:latin typeface="NikoshBAN" panose="02000000000000000000" pitchFamily="2" charset="0"/>
                <a:cs typeface="NikoshBAN" panose="02000000000000000000" pitchFamily="2" charset="0"/>
              </a:rPr>
              <a:t>২। </a:t>
            </a:r>
            <a:r>
              <a:rPr lang="bn-IN" sz="3200" dirty="0" smtClean="0">
                <a:latin typeface="NikoshBAN" panose="02000000000000000000" pitchFamily="2" charset="0"/>
                <a:cs typeface="NikoshBAN" panose="02000000000000000000" pitchFamily="2" charset="0"/>
              </a:rPr>
              <a:t>সর্দি কাশির ভাইরাস ছড়ায়-</a:t>
            </a:r>
            <a:endParaRPr lang="bn-BD" sz="3200" dirty="0" smtClean="0">
              <a:latin typeface="NikoshBAN" panose="02000000000000000000" pitchFamily="2" charset="0"/>
              <a:cs typeface="NikoshBAN" panose="02000000000000000000" pitchFamily="2" charset="0"/>
            </a:endParaRPr>
          </a:p>
        </p:txBody>
      </p:sp>
      <p:sp>
        <p:nvSpPr>
          <p:cNvPr id="19" name="Rectangle 18"/>
          <p:cNvSpPr/>
          <p:nvPr/>
        </p:nvSpPr>
        <p:spPr>
          <a:xfrm>
            <a:off x="497584" y="4273832"/>
            <a:ext cx="3871915"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i</a:t>
            </a:r>
            <a:r>
              <a:rPr lang="bn-BD"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কফ এর মাধ্যমে</a:t>
            </a:r>
            <a:endParaRPr lang="en-US" sz="3200" dirty="0"/>
          </a:p>
        </p:txBody>
      </p:sp>
      <p:sp>
        <p:nvSpPr>
          <p:cNvPr id="20" name="Rectangle 19"/>
          <p:cNvSpPr/>
          <p:nvPr/>
        </p:nvSpPr>
        <p:spPr>
          <a:xfrm>
            <a:off x="4260246" y="4257267"/>
            <a:ext cx="4486962"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ii</a:t>
            </a:r>
            <a:r>
              <a:rPr lang="bn-BD" sz="3200" dirty="0" smtClean="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খাবারের মাধ্যমে</a:t>
            </a:r>
          </a:p>
        </p:txBody>
      </p:sp>
      <p:sp>
        <p:nvSpPr>
          <p:cNvPr id="21" name="Rectangle 20"/>
          <p:cNvSpPr/>
          <p:nvPr/>
        </p:nvSpPr>
        <p:spPr>
          <a:xfrm>
            <a:off x="471890" y="4714057"/>
            <a:ext cx="4908175"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iii</a:t>
            </a:r>
            <a:r>
              <a:rPr lang="bn-BD"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থুতুর মাধ্যমে</a:t>
            </a:r>
            <a:endParaRPr lang="en-US" sz="3200" dirty="0"/>
          </a:p>
        </p:txBody>
      </p:sp>
      <p:sp>
        <p:nvSpPr>
          <p:cNvPr id="22" name="Rectangle 21"/>
          <p:cNvSpPr/>
          <p:nvPr/>
        </p:nvSpPr>
        <p:spPr>
          <a:xfrm>
            <a:off x="332250" y="5153119"/>
            <a:ext cx="3657600"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 কোনটি সঠিক</a:t>
            </a:r>
            <a:r>
              <a:rPr lang="en-US" sz="3200" dirty="0" smtClean="0">
                <a:latin typeface="NikoshBAN" panose="02000000000000000000" pitchFamily="2" charset="0"/>
                <a:cs typeface="NikoshBAN" panose="02000000000000000000" pitchFamily="2" charset="0"/>
              </a:rPr>
              <a:t>?</a:t>
            </a:r>
            <a:r>
              <a:rPr lang="bn-BD" sz="3200" dirty="0" smtClean="0">
                <a:latin typeface="NikoshBAN" panose="02000000000000000000" pitchFamily="2" charset="0"/>
                <a:cs typeface="NikoshBAN" panose="02000000000000000000" pitchFamily="2" charset="0"/>
              </a:rPr>
              <a:t> </a:t>
            </a:r>
            <a:endParaRPr lang="en-US" sz="3200" dirty="0"/>
          </a:p>
        </p:txBody>
      </p:sp>
      <p:sp>
        <p:nvSpPr>
          <p:cNvPr id="26" name="Rectangle 25"/>
          <p:cNvSpPr/>
          <p:nvPr/>
        </p:nvSpPr>
        <p:spPr>
          <a:xfrm>
            <a:off x="3659874" y="5461779"/>
            <a:ext cx="2909014"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(খ) </a:t>
            </a:r>
            <a:r>
              <a:rPr lang="en-US" sz="3200" dirty="0" err="1" smtClean="0">
                <a:latin typeface="NikoshBAN" panose="02000000000000000000" pitchFamily="2" charset="0"/>
                <a:cs typeface="NikoshBAN" panose="02000000000000000000" pitchFamily="2" charset="0"/>
              </a:rPr>
              <a:t>i</a:t>
            </a:r>
            <a:r>
              <a:rPr lang="bn-BD" sz="3200" dirty="0" smtClean="0">
                <a:latin typeface="NikoshBAN" panose="02000000000000000000" pitchFamily="2" charset="0"/>
                <a:cs typeface="NikoshBAN" panose="02000000000000000000" pitchFamily="2" charset="0"/>
              </a:rPr>
              <a:t> ও  </a:t>
            </a:r>
            <a:r>
              <a:rPr lang="en-US" sz="3200" dirty="0">
                <a:latin typeface="NikoshBAN" panose="02000000000000000000" pitchFamily="2" charset="0"/>
                <a:cs typeface="NikoshBAN" panose="02000000000000000000" pitchFamily="2" charset="0"/>
              </a:rPr>
              <a:t>iii</a:t>
            </a:r>
            <a:r>
              <a:rPr lang="bn-BD" sz="3200" dirty="0" smtClean="0">
                <a:latin typeface="NikoshBAN" panose="02000000000000000000" pitchFamily="2" charset="0"/>
                <a:cs typeface="NikoshBAN" panose="02000000000000000000" pitchFamily="2" charset="0"/>
              </a:rPr>
              <a:t> </a:t>
            </a:r>
            <a:endParaRPr lang="en-US" sz="3200" dirty="0"/>
          </a:p>
        </p:txBody>
      </p:sp>
      <p:grpSp>
        <p:nvGrpSpPr>
          <p:cNvPr id="30" name="Group 29"/>
          <p:cNvGrpSpPr/>
          <p:nvPr/>
        </p:nvGrpSpPr>
        <p:grpSpPr>
          <a:xfrm>
            <a:off x="810189" y="5527075"/>
            <a:ext cx="6186487" cy="1017982"/>
            <a:chOff x="810189" y="5784655"/>
            <a:chExt cx="6186487" cy="1017982"/>
          </a:xfrm>
        </p:grpSpPr>
        <p:sp>
          <p:nvSpPr>
            <p:cNvPr id="23" name="Rectangle 22"/>
            <p:cNvSpPr/>
            <p:nvPr/>
          </p:nvSpPr>
          <p:spPr>
            <a:xfrm>
              <a:off x="810189" y="5784655"/>
              <a:ext cx="3074301"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 (ক)  </a:t>
              </a:r>
              <a:r>
                <a:rPr lang="en-US" sz="3200" dirty="0" err="1" smtClean="0">
                  <a:latin typeface="NikoshBAN" panose="02000000000000000000" pitchFamily="2" charset="0"/>
                  <a:cs typeface="NikoshBAN" panose="02000000000000000000" pitchFamily="2" charset="0"/>
                </a:rPr>
                <a:t>i</a:t>
              </a: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ও  </a:t>
              </a:r>
              <a:r>
                <a:rPr lang="en-US" sz="3200" dirty="0">
                  <a:latin typeface="NikoshBAN" panose="02000000000000000000" pitchFamily="2" charset="0"/>
                  <a:cs typeface="NikoshBAN" panose="02000000000000000000" pitchFamily="2" charset="0"/>
                </a:rPr>
                <a:t>ii</a:t>
              </a:r>
              <a:r>
                <a:rPr lang="bn-BD" sz="3200" dirty="0">
                  <a:latin typeface="NikoshBAN" panose="02000000000000000000" pitchFamily="2" charset="0"/>
                  <a:cs typeface="NikoshBAN" panose="02000000000000000000" pitchFamily="2" charset="0"/>
                </a:rPr>
                <a:t> </a:t>
              </a:r>
              <a:endParaRPr lang="en-US" sz="3200" dirty="0"/>
            </a:p>
          </p:txBody>
        </p:sp>
        <p:sp>
          <p:nvSpPr>
            <p:cNvPr id="25" name="Rectangle 24"/>
            <p:cNvSpPr/>
            <p:nvPr/>
          </p:nvSpPr>
          <p:spPr>
            <a:xfrm>
              <a:off x="975476" y="6205703"/>
              <a:ext cx="3014374"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(গ) </a:t>
              </a:r>
              <a:r>
                <a:rPr lang="en-US" sz="3200" dirty="0">
                  <a:latin typeface="NikoshBAN" panose="02000000000000000000" pitchFamily="2" charset="0"/>
                  <a:cs typeface="NikoshBAN" panose="02000000000000000000" pitchFamily="2" charset="0"/>
                </a:rPr>
                <a:t>ii</a:t>
              </a:r>
              <a:r>
                <a:rPr lang="bn-BD" sz="3200" dirty="0" smtClean="0">
                  <a:latin typeface="NikoshBAN" panose="02000000000000000000" pitchFamily="2" charset="0"/>
                  <a:cs typeface="NikoshBAN" panose="02000000000000000000" pitchFamily="2" charset="0"/>
                </a:rPr>
                <a:t> ও </a:t>
              </a:r>
              <a:r>
                <a:rPr lang="en-US" sz="3200" dirty="0" smtClean="0">
                  <a:latin typeface="NikoshBAN" panose="02000000000000000000" pitchFamily="2" charset="0"/>
                  <a:cs typeface="NikoshBAN" panose="02000000000000000000" pitchFamily="2" charset="0"/>
                </a:rPr>
                <a:t>iii</a:t>
              </a:r>
              <a:r>
                <a:rPr lang="bn-BD" sz="3200" dirty="0" smtClean="0">
                  <a:latin typeface="NikoshBAN" panose="02000000000000000000" pitchFamily="2" charset="0"/>
                  <a:cs typeface="NikoshBAN" panose="02000000000000000000" pitchFamily="2" charset="0"/>
                </a:rPr>
                <a:t> </a:t>
              </a:r>
              <a:endParaRPr lang="en-US" sz="3200" dirty="0"/>
            </a:p>
          </p:txBody>
        </p:sp>
        <p:sp>
          <p:nvSpPr>
            <p:cNvPr id="27" name="Rectangle 26"/>
            <p:cNvSpPr/>
            <p:nvPr/>
          </p:nvSpPr>
          <p:spPr>
            <a:xfrm>
              <a:off x="3659874" y="6217862"/>
              <a:ext cx="3336802" cy="58477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(ঘ) </a:t>
              </a:r>
              <a:r>
                <a:rPr lang="en-US" sz="3200" dirty="0" err="1" smtClean="0">
                  <a:latin typeface="NikoshBAN" panose="02000000000000000000" pitchFamily="2" charset="0"/>
                  <a:cs typeface="NikoshBAN" panose="02000000000000000000" pitchFamily="2" charset="0"/>
                </a:rPr>
                <a:t>i</a:t>
              </a:r>
              <a:r>
                <a:rPr lang="bn-BD"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ii</a:t>
              </a:r>
              <a:r>
                <a:rPr lang="bn-BD" sz="3200" dirty="0" smtClean="0">
                  <a:latin typeface="NikoshBAN" panose="02000000000000000000" pitchFamily="2" charset="0"/>
                  <a:cs typeface="NikoshBAN" panose="02000000000000000000" pitchFamily="2" charset="0"/>
                </a:rPr>
                <a:t> ও  </a:t>
              </a:r>
              <a:r>
                <a:rPr lang="en-US" sz="3200" dirty="0" smtClean="0">
                  <a:latin typeface="NikoshBAN" panose="02000000000000000000" pitchFamily="2" charset="0"/>
                  <a:cs typeface="NikoshBAN" panose="02000000000000000000" pitchFamily="2" charset="0"/>
                </a:rPr>
                <a:t>iii</a:t>
              </a:r>
              <a:r>
                <a:rPr lang="bn-BD" sz="3200" dirty="0" smtClean="0">
                  <a:latin typeface="NikoshBAN" panose="02000000000000000000" pitchFamily="2" charset="0"/>
                  <a:cs typeface="NikoshBAN" panose="02000000000000000000" pitchFamily="2" charset="0"/>
                </a:rPr>
                <a:t> </a:t>
              </a:r>
              <a:endParaRPr lang="en-US" sz="3200" dirty="0"/>
            </a:p>
          </p:txBody>
        </p:sp>
      </p:grpSp>
      <p:sp>
        <p:nvSpPr>
          <p:cNvPr id="28" name="TextBox 27"/>
          <p:cNvSpPr txBox="1"/>
          <p:nvPr/>
        </p:nvSpPr>
        <p:spPr>
          <a:xfrm>
            <a:off x="5728968" y="490903"/>
            <a:ext cx="2943188" cy="584775"/>
          </a:xfrm>
          <a:prstGeom prst="rect">
            <a:avLst/>
          </a:prstGeom>
          <a:noFill/>
          <a:effectLst>
            <a:glow rad="139700">
              <a:schemeClr val="accent2">
                <a:satMod val="175000"/>
                <a:alpha val="40000"/>
              </a:schemeClr>
            </a:glow>
          </a:effectLst>
        </p:spPr>
        <p:txBody>
          <a:bodyPr wrap="square" rtlCol="0">
            <a:spAutoFit/>
          </a:bodyPr>
          <a:lstStyle/>
          <a:p>
            <a:r>
              <a:rPr lang="bn-IN" sz="3200" dirty="0" smtClean="0">
                <a:latin typeface="NikoshBAN" pitchFamily="2" charset="0"/>
                <a:cs typeface="NikoshBAN" pitchFamily="2" charset="0"/>
              </a:rPr>
              <a:t>ধন্যবাদ,</a:t>
            </a:r>
            <a:r>
              <a:rPr lang="bn-BD" sz="3200" dirty="0" smtClean="0">
                <a:latin typeface="NikoshBAN" pitchFamily="2" charset="0"/>
                <a:cs typeface="NikoshBAN" pitchFamily="2" charset="0"/>
              </a:rPr>
              <a:t> সঠিক</a:t>
            </a:r>
            <a:r>
              <a:rPr lang="bn-IN" sz="3200" dirty="0" smtClean="0">
                <a:latin typeface="NikoshBAN" pitchFamily="2" charset="0"/>
                <a:cs typeface="NikoshBAN" pitchFamily="2" charset="0"/>
              </a:rPr>
              <a:t> হয়েছে</a:t>
            </a:r>
            <a:endParaRPr lang="en-US" sz="3200" dirty="0">
              <a:latin typeface="NikoshBAN" pitchFamily="2" charset="0"/>
              <a:cs typeface="NikoshBAN" pitchFamily="2" charset="0"/>
            </a:endParaRPr>
          </a:p>
        </p:txBody>
      </p:sp>
      <p:sp>
        <p:nvSpPr>
          <p:cNvPr id="29" name="TextBox 28"/>
          <p:cNvSpPr txBox="1"/>
          <p:nvPr/>
        </p:nvSpPr>
        <p:spPr>
          <a:xfrm>
            <a:off x="6034573" y="514899"/>
            <a:ext cx="2250269" cy="584775"/>
          </a:xfrm>
          <a:prstGeom prst="rect">
            <a:avLst/>
          </a:prstGeom>
          <a:noFill/>
          <a:effectLst>
            <a:glow rad="139700">
              <a:schemeClr val="accent2">
                <a:satMod val="175000"/>
                <a:alpha val="40000"/>
              </a:schemeClr>
            </a:glow>
          </a:effectLst>
        </p:spPr>
        <p:txBody>
          <a:bodyPr wrap="square" rtlCol="0">
            <a:spAutoFit/>
          </a:bodyPr>
          <a:lstStyle/>
          <a:p>
            <a:r>
              <a:rPr lang="bn-BD" sz="3200" dirty="0" smtClean="0">
                <a:solidFill>
                  <a:srgbClr val="FF0000"/>
                </a:solidFill>
                <a:latin typeface="NikoshBAN" pitchFamily="2" charset="0"/>
                <a:cs typeface="NikoshBAN" pitchFamily="2" charset="0"/>
              </a:rPr>
              <a:t>আবার চেষ্টা কর</a:t>
            </a:r>
            <a:endParaRPr lang="en-US" sz="32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85570113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iterate type="wd">
                                    <p:tmPct val="10000"/>
                                  </p:iterate>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0-#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1500"/>
                            </p:stCondLst>
                            <p:childTnLst>
                              <p:par>
                                <p:cTn id="57" presetID="14" presetClass="entr" presetSubtype="1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randombar(horizontal)">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1000" fill="hold"/>
                                        <p:tgtEl>
                                          <p:spTgt spid="29"/>
                                        </p:tgtEl>
                                        <p:attrNameLst>
                                          <p:attrName>ppt_w</p:attrName>
                                        </p:attrNameLst>
                                      </p:cBhvr>
                                      <p:tavLst>
                                        <p:tav tm="0">
                                          <p:val>
                                            <p:fltVal val="0"/>
                                          </p:val>
                                        </p:tav>
                                        <p:tav tm="100000">
                                          <p:val>
                                            <p:strVal val="#ppt_w"/>
                                          </p:val>
                                        </p:tav>
                                      </p:tavLst>
                                    </p:anim>
                                    <p:anim calcmode="lin" valueType="num">
                                      <p:cBhvr>
                                        <p:cTn id="74" dur="1000" fill="hold"/>
                                        <p:tgtEl>
                                          <p:spTgt spid="29"/>
                                        </p:tgtEl>
                                        <p:attrNameLst>
                                          <p:attrName>ppt_h</p:attrName>
                                        </p:attrNameLst>
                                      </p:cBhvr>
                                      <p:tavLst>
                                        <p:tav tm="0">
                                          <p:val>
                                            <p:fltVal val="0"/>
                                          </p:val>
                                        </p:tav>
                                        <p:tav tm="100000">
                                          <p:val>
                                            <p:strVal val="#ppt_h"/>
                                          </p:val>
                                        </p:tav>
                                      </p:tavLst>
                                    </p:anim>
                                    <p:animEffect transition="in" filter="fade">
                                      <p:cBhvr>
                                        <p:cTn id="75" dur="10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30"/>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1" nodeType="click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1000" fill="hold"/>
                                        <p:tgtEl>
                                          <p:spTgt spid="28"/>
                                        </p:tgtEl>
                                        <p:attrNameLst>
                                          <p:attrName>ppt_w</p:attrName>
                                        </p:attrNameLst>
                                      </p:cBhvr>
                                      <p:tavLst>
                                        <p:tav tm="0">
                                          <p:val>
                                            <p:fltVal val="0"/>
                                          </p:val>
                                        </p:tav>
                                        <p:tav tm="100000">
                                          <p:val>
                                            <p:strVal val="#ppt_w"/>
                                          </p:val>
                                        </p:tav>
                                      </p:tavLst>
                                    </p:anim>
                                    <p:anim calcmode="lin" valueType="num">
                                      <p:cBhvr>
                                        <p:cTn id="82" dur="1000" fill="hold"/>
                                        <p:tgtEl>
                                          <p:spTgt spid="28"/>
                                        </p:tgtEl>
                                        <p:attrNameLst>
                                          <p:attrName>ppt_h</p:attrName>
                                        </p:attrNameLst>
                                      </p:cBhvr>
                                      <p:tavLst>
                                        <p:tav tm="0">
                                          <p:val>
                                            <p:fltVal val="0"/>
                                          </p:val>
                                        </p:tav>
                                        <p:tav tm="100000">
                                          <p:val>
                                            <p:strVal val="#ppt_h"/>
                                          </p:val>
                                        </p:tav>
                                      </p:tavLst>
                                    </p:anim>
                                    <p:animEffect transition="in" filter="fade">
                                      <p:cBhvr>
                                        <p:cTn id="83" dur="1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26"/>
                  </p:tgtEl>
                </p:cond>
              </p:nextCondLst>
            </p:seq>
            <p:seq concurrent="1" nextAc="seek">
              <p:cTn id="84" restart="whenNotActive" fill="hold" evtFilter="cancelBubble" nodeType="interactiveSeq">
                <p:stCondLst>
                  <p:cond evt="onClick" delay="0">
                    <p:tgtEl>
                      <p:spTgt spid="12"/>
                    </p:tgtEl>
                  </p:cond>
                </p:stCondLst>
                <p:endSync evt="end" delay="0">
                  <p:rtn val="all"/>
                </p:endSync>
                <p:childTnLst>
                  <p:par>
                    <p:cTn id="85" fill="hold">
                      <p:stCondLst>
                        <p:cond delay="0"/>
                      </p:stCondLst>
                      <p:childTnLst>
                        <p:par>
                          <p:cTn id="86" fill="hold">
                            <p:stCondLst>
                              <p:cond delay="0"/>
                            </p:stCondLst>
                            <p:childTnLst>
                              <p:par>
                                <p:cTn id="87" presetID="53" presetClass="entr" presetSubtype="16" fill="hold" grpId="2"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2000" fill="hold"/>
                                        <p:tgtEl>
                                          <p:spTgt spid="28"/>
                                        </p:tgtEl>
                                        <p:attrNameLst>
                                          <p:attrName>ppt_w</p:attrName>
                                        </p:attrNameLst>
                                      </p:cBhvr>
                                      <p:tavLst>
                                        <p:tav tm="0">
                                          <p:val>
                                            <p:fltVal val="0"/>
                                          </p:val>
                                        </p:tav>
                                        <p:tav tm="100000">
                                          <p:val>
                                            <p:strVal val="#ppt_w"/>
                                          </p:val>
                                        </p:tav>
                                      </p:tavLst>
                                    </p:anim>
                                    <p:anim calcmode="lin" valueType="num">
                                      <p:cBhvr>
                                        <p:cTn id="90" dur="2000" fill="hold"/>
                                        <p:tgtEl>
                                          <p:spTgt spid="28"/>
                                        </p:tgtEl>
                                        <p:attrNameLst>
                                          <p:attrName>ppt_h</p:attrName>
                                        </p:attrNameLst>
                                      </p:cBhvr>
                                      <p:tavLst>
                                        <p:tav tm="0">
                                          <p:val>
                                            <p:fltVal val="0"/>
                                          </p:val>
                                        </p:tav>
                                        <p:tav tm="100000">
                                          <p:val>
                                            <p:strVal val="#ppt_h"/>
                                          </p:val>
                                        </p:tav>
                                      </p:tavLst>
                                    </p:anim>
                                    <p:animEffect transition="in" filter="fade">
                                      <p:cBhvr>
                                        <p:cTn id="91" dur="2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2"/>
                    </p:tgtEl>
                  </p:cond>
                </p:stCondLst>
                <p:endSync evt="end" delay="0">
                  <p:rtn val="all"/>
                </p:endSync>
                <p:childTnLst>
                  <p:par>
                    <p:cTn id="93" fill="hold">
                      <p:stCondLst>
                        <p:cond delay="0"/>
                      </p:stCondLst>
                      <p:childTnLst>
                        <p:par>
                          <p:cTn id="94" fill="hold">
                            <p:stCondLst>
                              <p:cond delay="0"/>
                            </p:stCondLst>
                            <p:childTnLst>
                              <p:par>
                                <p:cTn id="95" presetID="53" presetClass="entr" presetSubtype="16" fill="hold" grpId="1" nodeType="click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1000" fill="hold"/>
                                        <p:tgtEl>
                                          <p:spTgt spid="29"/>
                                        </p:tgtEl>
                                        <p:attrNameLst>
                                          <p:attrName>ppt_w</p:attrName>
                                        </p:attrNameLst>
                                      </p:cBhvr>
                                      <p:tavLst>
                                        <p:tav tm="0">
                                          <p:val>
                                            <p:fltVal val="0"/>
                                          </p:val>
                                        </p:tav>
                                        <p:tav tm="100000">
                                          <p:val>
                                            <p:strVal val="#ppt_w"/>
                                          </p:val>
                                        </p:tav>
                                      </p:tavLst>
                                    </p:anim>
                                    <p:anim calcmode="lin" valueType="num">
                                      <p:cBhvr>
                                        <p:cTn id="98" dur="1000" fill="hold"/>
                                        <p:tgtEl>
                                          <p:spTgt spid="29"/>
                                        </p:tgtEl>
                                        <p:attrNameLst>
                                          <p:attrName>ppt_h</p:attrName>
                                        </p:attrNameLst>
                                      </p:cBhvr>
                                      <p:tavLst>
                                        <p:tav tm="0">
                                          <p:val>
                                            <p:fltVal val="0"/>
                                          </p:val>
                                        </p:tav>
                                        <p:tav tm="100000">
                                          <p:val>
                                            <p:strVal val="#ppt_h"/>
                                          </p:val>
                                        </p:tav>
                                      </p:tavLst>
                                    </p:anim>
                                    <p:animEffect transition="in" filter="fade">
                                      <p:cBhvr>
                                        <p:cTn id="99" dur="10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2"/>
                  </p:tgtEl>
                </p:cond>
              </p:nextCondLst>
            </p:seq>
          </p:childTnLst>
        </p:cTn>
      </p:par>
    </p:tnLst>
    <p:bldLst>
      <p:bldP spid="3" grpId="0"/>
      <p:bldP spid="4" grpId="0"/>
      <p:bldP spid="6" grpId="0"/>
      <p:bldP spid="7" grpId="0"/>
      <p:bldP spid="12" grpId="0"/>
      <p:bldP spid="17" grpId="0"/>
      <p:bldP spid="18" grpId="0"/>
      <p:bldP spid="19" grpId="0"/>
      <p:bldP spid="20" grpId="0"/>
      <p:bldP spid="21" grpId="0"/>
      <p:bldP spid="22" grpId="0"/>
      <p:bldP spid="26" grpId="0"/>
      <p:bldP spid="28" grpId="1"/>
      <p:bldP spid="28" grpId="2"/>
      <p:bldP spid="29" grpId="0"/>
      <p:bldP spid="2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2389"/>
            <a:ext cx="9156099" cy="6847510"/>
            <a:chOff x="-12099" y="-12879"/>
            <a:chExt cx="9156099" cy="6847510"/>
          </a:xfrm>
        </p:grpSpPr>
        <p:pic>
          <p:nvPicPr>
            <p:cNvPr id="21" name="Picture 2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12879"/>
              <a:ext cx="9156099" cy="6847510"/>
            </a:xfrm>
            <a:prstGeom prst="rect">
              <a:avLst/>
            </a:prstGeom>
          </p:spPr>
        </p:pic>
        <p:pic>
          <p:nvPicPr>
            <p:cNvPr id="22" name="Picture 21"/>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grpSp>
        <p:nvGrpSpPr>
          <p:cNvPr id="31" name="Group 30"/>
          <p:cNvGrpSpPr/>
          <p:nvPr/>
        </p:nvGrpSpPr>
        <p:grpSpPr>
          <a:xfrm>
            <a:off x="2767467" y="1378377"/>
            <a:ext cx="5728837" cy="5033428"/>
            <a:chOff x="196906" y="1595745"/>
            <a:chExt cx="6165869" cy="4066104"/>
          </a:xfrm>
        </p:grpSpPr>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907" y="1595745"/>
              <a:ext cx="6165868" cy="3172154"/>
            </a:xfrm>
            <a:prstGeom prst="rect">
              <a:avLst/>
            </a:prstGeom>
          </p:spPr>
        </p:pic>
        <p:sp>
          <p:nvSpPr>
            <p:cNvPr id="39" name="TextBox 38"/>
            <p:cNvSpPr txBox="1"/>
            <p:nvPr/>
          </p:nvSpPr>
          <p:spPr>
            <a:xfrm>
              <a:off x="196906" y="4780066"/>
              <a:ext cx="6165868" cy="881783"/>
            </a:xfrm>
            <a:prstGeom prst="rect">
              <a:avLst/>
            </a:prstGeom>
            <a:noFill/>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এক ধরনের জীবাণু বাহিত রোগ যা সাধারণতঃ গরুর হয়ে থাকে।</a:t>
              </a:r>
              <a:endParaRPr lang="en-US" sz="2800" dirty="0">
                <a:latin typeface="NikoshBAN" panose="02000000000000000000" pitchFamily="2" charset="0"/>
                <a:cs typeface="NikoshBAN" panose="02000000000000000000" pitchFamily="2" charset="0"/>
              </a:endParaRPr>
            </a:p>
          </p:txBody>
        </p:sp>
      </p:grpSp>
      <p:grpSp>
        <p:nvGrpSpPr>
          <p:cNvPr id="33" name="Group 32"/>
          <p:cNvGrpSpPr/>
          <p:nvPr/>
        </p:nvGrpSpPr>
        <p:grpSpPr>
          <a:xfrm>
            <a:off x="2793226" y="1309923"/>
            <a:ext cx="5728836" cy="5106065"/>
            <a:chOff x="196906" y="1139787"/>
            <a:chExt cx="6165868" cy="4719008"/>
          </a:xfrm>
        </p:grpSpPr>
        <p:pic>
          <p:nvPicPr>
            <p:cNvPr id="34" name="Picture 3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6906" y="1139787"/>
              <a:ext cx="6041117" cy="3538334"/>
            </a:xfrm>
            <a:prstGeom prst="rect">
              <a:avLst/>
            </a:prstGeom>
          </p:spPr>
        </p:pic>
        <p:sp>
          <p:nvSpPr>
            <p:cNvPr id="35" name="TextBox 34"/>
            <p:cNvSpPr txBox="1"/>
            <p:nvPr/>
          </p:nvSpPr>
          <p:spPr>
            <a:xfrm>
              <a:off x="196906" y="4578787"/>
              <a:ext cx="6165868" cy="1280008"/>
            </a:xfrm>
            <a:prstGeom prst="rect">
              <a:avLst/>
            </a:prstGeom>
            <a:noFill/>
          </p:spPr>
          <p:txBody>
            <a:bodyPr wrap="square" rtlCol="0">
              <a:spAutoFit/>
            </a:bodyPr>
            <a:lstStyle/>
            <a:p>
              <a:pPr algn="just"/>
              <a:r>
                <a:rPr lang="bn-IN" sz="2800" dirty="0">
                  <a:latin typeface="NikoshBAN" panose="02000000000000000000" pitchFamily="2" charset="0"/>
                  <a:cs typeface="NikoshBAN" panose="02000000000000000000" pitchFamily="2" charset="0"/>
                </a:rPr>
                <a:t>প্রতিকুল পরিবেশে </a:t>
              </a:r>
              <a:r>
                <a:rPr lang="bn-IN" sz="2800" dirty="0" smtClean="0">
                  <a:latin typeface="NikoshBAN" panose="02000000000000000000" pitchFamily="2" charset="0"/>
                  <a:cs typeface="NikoshBAN" panose="02000000000000000000" pitchFamily="2" charset="0"/>
                </a:rPr>
                <a:t>এন্টামিবার তৈরি দেহের </a:t>
              </a:r>
              <a:r>
                <a:rPr lang="bn-IN" sz="2800" dirty="0">
                  <a:latin typeface="NikoshBAN" panose="02000000000000000000" pitchFamily="2" charset="0"/>
                  <a:cs typeface="NikoshBAN" panose="02000000000000000000" pitchFamily="2" charset="0"/>
                </a:rPr>
                <a:t>গোলাকার শক্ত </a:t>
              </a:r>
              <a:r>
                <a:rPr lang="bn-IN" sz="2800" dirty="0" smtClean="0">
                  <a:latin typeface="NikoshBAN" panose="02000000000000000000" pitchFamily="2" charset="0"/>
                  <a:cs typeface="NikoshBAN" panose="02000000000000000000" pitchFamily="2" charset="0"/>
                </a:rPr>
                <a:t>আবরণ। এর মাধ্যমে এরা সকল প্রতিকূলতা থেকে নিজেকে রক্ষা করে।</a:t>
              </a:r>
              <a:endParaRPr lang="en-US" sz="2800" dirty="0">
                <a:latin typeface="NikoshBAN" panose="02000000000000000000" pitchFamily="2" charset="0"/>
                <a:cs typeface="NikoshBAN" panose="02000000000000000000" pitchFamily="2" charset="0"/>
              </a:endParaRPr>
            </a:p>
          </p:txBody>
        </p:sp>
      </p:grpSp>
      <p:grpSp>
        <p:nvGrpSpPr>
          <p:cNvPr id="36" name="Group 35"/>
          <p:cNvGrpSpPr/>
          <p:nvPr/>
        </p:nvGrpSpPr>
        <p:grpSpPr>
          <a:xfrm>
            <a:off x="2767468" y="1348629"/>
            <a:ext cx="5728836" cy="5054481"/>
            <a:chOff x="196906" y="1892214"/>
            <a:chExt cx="6165868" cy="3966581"/>
          </a:xfrm>
        </p:grpSpPr>
        <p:pic>
          <p:nvPicPr>
            <p:cNvPr id="37" name="Picture 3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6906" y="1892214"/>
              <a:ext cx="6041117" cy="2686573"/>
            </a:xfrm>
            <a:prstGeom prst="rect">
              <a:avLst/>
            </a:prstGeom>
          </p:spPr>
        </p:pic>
        <p:sp>
          <p:nvSpPr>
            <p:cNvPr id="38" name="TextBox 37"/>
            <p:cNvSpPr txBox="1"/>
            <p:nvPr/>
          </p:nvSpPr>
          <p:spPr>
            <a:xfrm>
              <a:off x="196906" y="4578787"/>
              <a:ext cx="6165868" cy="1280008"/>
            </a:xfrm>
            <a:prstGeom prst="rect">
              <a:avLst/>
            </a:prstGeom>
            <a:noFill/>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বংশবৃদ্ধির বহুভাজন প্রক্রিয়া। এই প্রক্রিয়ায় এন্টামিবা বহুখন্ডে বিভক্ত হয়ে স্পোর তৈরি করে। অনুকূল পরিবেশে স্পোর থেকে নতুন এন্টামিবার সৃষ্টি হয়।</a:t>
              </a:r>
              <a:endParaRPr lang="en-US" sz="2800" dirty="0">
                <a:latin typeface="NikoshBAN" panose="02000000000000000000" pitchFamily="2" charset="0"/>
                <a:cs typeface="NikoshBAN" panose="02000000000000000000" pitchFamily="2" charset="0"/>
              </a:endParaRPr>
            </a:p>
          </p:txBody>
        </p:sp>
      </p:grpSp>
      <p:grpSp>
        <p:nvGrpSpPr>
          <p:cNvPr id="10" name="Group 9"/>
          <p:cNvGrpSpPr/>
          <p:nvPr/>
        </p:nvGrpSpPr>
        <p:grpSpPr>
          <a:xfrm>
            <a:off x="2758341" y="1382788"/>
            <a:ext cx="5728836" cy="4868360"/>
            <a:chOff x="2758341" y="1382788"/>
            <a:chExt cx="5728836" cy="4868360"/>
          </a:xfrm>
        </p:grpSpPr>
        <p:grpSp>
          <p:nvGrpSpPr>
            <p:cNvPr id="25" name="Group 24"/>
            <p:cNvGrpSpPr/>
            <p:nvPr/>
          </p:nvGrpSpPr>
          <p:grpSpPr>
            <a:xfrm>
              <a:off x="2758341" y="1382788"/>
              <a:ext cx="5728836" cy="4868360"/>
              <a:chOff x="196906" y="1092176"/>
              <a:chExt cx="6165868" cy="4499324"/>
            </a:xfrm>
          </p:grpSpPr>
          <p:pic>
            <p:nvPicPr>
              <p:cNvPr id="26" name="Picture 2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96906" y="1092176"/>
                <a:ext cx="6165868" cy="3538334"/>
              </a:xfrm>
              <a:prstGeom prst="rect">
                <a:avLst/>
              </a:prstGeom>
            </p:spPr>
          </p:pic>
          <p:sp>
            <p:nvSpPr>
              <p:cNvPr id="27" name="TextBox 26"/>
              <p:cNvSpPr txBox="1"/>
              <p:nvPr/>
            </p:nvSpPr>
            <p:spPr>
              <a:xfrm>
                <a:off x="196906" y="4709717"/>
                <a:ext cx="6165868" cy="881783"/>
              </a:xfrm>
              <a:prstGeom prst="rect">
                <a:avLst/>
              </a:prstGeom>
              <a:noFill/>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অ্যামিবের </a:t>
                </a:r>
                <a:r>
                  <a:rPr lang="bn-IN" sz="2800" dirty="0">
                    <a:latin typeface="NikoshBAN" panose="02000000000000000000" pitchFamily="2" charset="0"/>
                    <a:cs typeface="NikoshBAN" panose="02000000000000000000" pitchFamily="2" charset="0"/>
                  </a:rPr>
                  <a:t>দেহ থেকে তৈরি আঙ্গুলের মত </a:t>
                </a:r>
                <a:r>
                  <a:rPr lang="bn-IN" sz="2800" dirty="0" smtClean="0">
                    <a:latin typeface="NikoshBAN" panose="02000000000000000000" pitchFamily="2" charset="0"/>
                    <a:cs typeface="NikoshBAN" panose="02000000000000000000" pitchFamily="2" charset="0"/>
                  </a:rPr>
                  <a:t>অঙ্গ। </a:t>
                </a:r>
                <a:r>
                  <a:rPr lang="bn-IN" sz="2800" dirty="0">
                    <a:latin typeface="NikoshBAN" panose="02000000000000000000" pitchFamily="2" charset="0"/>
                    <a:cs typeface="NikoshBAN" panose="02000000000000000000" pitchFamily="2" charset="0"/>
                  </a:rPr>
                  <a:t>এর সাহায্যে </a:t>
                </a:r>
                <a:r>
                  <a:rPr lang="bn-IN" sz="2800" dirty="0" smtClean="0">
                    <a:latin typeface="NikoshBAN" panose="02000000000000000000" pitchFamily="2" charset="0"/>
                    <a:cs typeface="NikoshBAN" panose="02000000000000000000" pitchFamily="2" charset="0"/>
                  </a:rPr>
                  <a:t>এরা খাদ্যগ্রহণ </a:t>
                </a:r>
                <a:r>
                  <a:rPr lang="bn-IN" sz="2800" dirty="0">
                    <a:latin typeface="NikoshBAN" panose="02000000000000000000" pitchFamily="2" charset="0"/>
                    <a:cs typeface="NikoshBAN" panose="02000000000000000000" pitchFamily="2" charset="0"/>
                  </a:rPr>
                  <a:t>ও চলাচল করে থাকে।</a:t>
                </a:r>
                <a:endParaRPr lang="en-US" sz="2800" dirty="0">
                  <a:latin typeface="NikoshBAN" panose="02000000000000000000" pitchFamily="2" charset="0"/>
                  <a:cs typeface="NikoshBAN" panose="02000000000000000000" pitchFamily="2" charset="0"/>
                </a:endParaRPr>
              </a:p>
            </p:txBody>
          </p:sp>
        </p:grpSp>
        <p:sp>
          <p:nvSpPr>
            <p:cNvPr id="2" name="TextBox 1"/>
            <p:cNvSpPr txBox="1"/>
            <p:nvPr/>
          </p:nvSpPr>
          <p:spPr>
            <a:xfrm>
              <a:off x="6632621" y="4188929"/>
              <a:ext cx="1120462"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ক্ষণপদ</a:t>
              </a:r>
              <a:endParaRPr lang="en-US" sz="2800" dirty="0">
                <a:latin typeface="NikoshBAN" panose="02000000000000000000" pitchFamily="2" charset="0"/>
                <a:cs typeface="NikoshBAN" panose="02000000000000000000" pitchFamily="2" charset="0"/>
              </a:endParaRPr>
            </a:p>
          </p:txBody>
        </p:sp>
        <p:cxnSp>
          <p:nvCxnSpPr>
            <p:cNvPr id="6" name="Straight Arrow Connector 5"/>
            <p:cNvCxnSpPr/>
            <p:nvPr/>
          </p:nvCxnSpPr>
          <p:spPr>
            <a:xfrm flipH="1" flipV="1">
              <a:off x="5924283" y="4275786"/>
              <a:ext cx="721216" cy="1103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8" name="Group 27"/>
          <p:cNvGrpSpPr/>
          <p:nvPr/>
        </p:nvGrpSpPr>
        <p:grpSpPr>
          <a:xfrm>
            <a:off x="2758341" y="1314170"/>
            <a:ext cx="5728836" cy="5084529"/>
            <a:chOff x="196906" y="1290619"/>
            <a:chExt cx="6165868" cy="4699106"/>
          </a:xfrm>
        </p:grpSpPr>
        <p:pic>
          <p:nvPicPr>
            <p:cNvPr id="29" name="Picture 2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6906" y="1290619"/>
              <a:ext cx="6165868" cy="3419097"/>
            </a:xfrm>
            <a:prstGeom prst="rect">
              <a:avLst/>
            </a:prstGeom>
          </p:spPr>
        </p:pic>
        <p:sp>
          <p:nvSpPr>
            <p:cNvPr id="30" name="TextBox 29"/>
            <p:cNvSpPr txBox="1"/>
            <p:nvPr/>
          </p:nvSpPr>
          <p:spPr>
            <a:xfrm>
              <a:off x="196906" y="4709717"/>
              <a:ext cx="6165868" cy="1280008"/>
            </a:xfrm>
            <a:prstGeom prst="rect">
              <a:avLst/>
            </a:prstGeom>
            <a:noFill/>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এক ধরনের জীবাণু বাহিত রোগ যা বিভিন্ন পাখির হয়ে থাকে। পরবর্তিতে পাখি থেকে মানুষের মধ্যে সংক্রমিত হয়।</a:t>
              </a:r>
              <a:endParaRPr lang="en-US" sz="2800" dirty="0">
                <a:latin typeface="NikoshBAN" panose="02000000000000000000" pitchFamily="2" charset="0"/>
                <a:cs typeface="NikoshBAN" panose="02000000000000000000" pitchFamily="2" charset="0"/>
              </a:endParaRPr>
            </a:p>
          </p:txBody>
        </p:sp>
      </p:grpSp>
      <p:grpSp>
        <p:nvGrpSpPr>
          <p:cNvPr id="40" name="Group 39"/>
          <p:cNvGrpSpPr/>
          <p:nvPr/>
        </p:nvGrpSpPr>
        <p:grpSpPr>
          <a:xfrm>
            <a:off x="2767467" y="1288156"/>
            <a:ext cx="5728836" cy="5084529"/>
            <a:chOff x="196906" y="1290619"/>
            <a:chExt cx="6165868" cy="4699106"/>
          </a:xfrm>
        </p:grpSpPr>
        <p:pic>
          <p:nvPicPr>
            <p:cNvPr id="41" name="Picture 40"/>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6906" y="1290619"/>
              <a:ext cx="6165868" cy="3419097"/>
            </a:xfrm>
            <a:prstGeom prst="rect">
              <a:avLst/>
            </a:prstGeom>
          </p:spPr>
        </p:pic>
        <p:sp>
          <p:nvSpPr>
            <p:cNvPr id="42" name="TextBox 41"/>
            <p:cNvSpPr txBox="1"/>
            <p:nvPr/>
          </p:nvSpPr>
          <p:spPr>
            <a:xfrm>
              <a:off x="196906" y="4709717"/>
              <a:ext cx="6165868" cy="1280008"/>
            </a:xfrm>
            <a:prstGeom prst="rect">
              <a:avLst/>
            </a:prstGeom>
            <a:noFill/>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এক ধরনের জীবাণু বাহিত রোগ যা গরু-মহিষের হয়ে থাকে। পরবর্তিতে তা মশার মাধ্যমে মানুষের মধ্যে সংক্রমিত হয়।</a:t>
              </a:r>
              <a:endParaRPr lang="en-US" sz="2800" dirty="0">
                <a:latin typeface="NikoshBAN" panose="02000000000000000000" pitchFamily="2" charset="0"/>
                <a:cs typeface="NikoshBAN" panose="02000000000000000000" pitchFamily="2" charset="0"/>
              </a:endParaRPr>
            </a:p>
          </p:txBody>
        </p:sp>
      </p:grpSp>
      <p:sp>
        <p:nvSpPr>
          <p:cNvPr id="3" name="TextBox 2"/>
          <p:cNvSpPr txBox="1"/>
          <p:nvPr/>
        </p:nvSpPr>
        <p:spPr>
          <a:xfrm>
            <a:off x="483612" y="590061"/>
            <a:ext cx="4513391"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এই পাঠের কিছু নতুন শব্দঃ</a:t>
            </a:r>
            <a:endParaRPr lang="en-US" sz="4000" dirty="0">
              <a:latin typeface="NikoshBAN" panose="02000000000000000000" pitchFamily="2" charset="0"/>
              <a:cs typeface="NikoshBAN" panose="02000000000000000000" pitchFamily="2" charset="0"/>
            </a:endParaRPr>
          </a:p>
        </p:txBody>
      </p:sp>
      <p:sp>
        <p:nvSpPr>
          <p:cNvPr id="4" name="Rounded Rectangle 3"/>
          <p:cNvSpPr/>
          <p:nvPr/>
        </p:nvSpPr>
        <p:spPr>
          <a:xfrm>
            <a:off x="554650" y="3005228"/>
            <a:ext cx="2048256" cy="59436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IN" sz="3200" dirty="0" smtClean="0">
                <a:latin typeface="NikoshBAN" panose="02000000000000000000" pitchFamily="2" charset="0"/>
                <a:cs typeface="NikoshBAN" panose="02000000000000000000" pitchFamily="2" charset="0"/>
              </a:rPr>
              <a:t>স্পোরুলেশন</a:t>
            </a:r>
            <a:endParaRPr lang="en-US" sz="3200" dirty="0"/>
          </a:p>
        </p:txBody>
      </p:sp>
      <p:sp>
        <p:nvSpPr>
          <p:cNvPr id="7" name="Rounded Rectangle 6"/>
          <p:cNvSpPr/>
          <p:nvPr/>
        </p:nvSpPr>
        <p:spPr>
          <a:xfrm>
            <a:off x="551627" y="3830421"/>
            <a:ext cx="2051279" cy="59436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বার্ড ফ্লু</a:t>
            </a:r>
            <a:endParaRPr lang="en-US" sz="3200" dirty="0">
              <a:latin typeface="NikoshBAN" panose="02000000000000000000" pitchFamily="2" charset="0"/>
              <a:cs typeface="NikoshBAN" panose="02000000000000000000" pitchFamily="2" charset="0"/>
            </a:endParaRPr>
          </a:p>
        </p:txBody>
      </p:sp>
      <p:sp>
        <p:nvSpPr>
          <p:cNvPr id="18" name="Rounded Rectangle 17"/>
          <p:cNvSpPr/>
          <p:nvPr/>
        </p:nvSpPr>
        <p:spPr>
          <a:xfrm>
            <a:off x="554650" y="2186701"/>
            <a:ext cx="2048256" cy="59436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IN" sz="3200" dirty="0" smtClean="0">
                <a:latin typeface="NikoshBAN" panose="02000000000000000000" pitchFamily="2" charset="0"/>
                <a:cs typeface="NikoshBAN" panose="02000000000000000000" pitchFamily="2" charset="0"/>
              </a:rPr>
              <a:t>সিস্ট</a:t>
            </a:r>
            <a:endParaRPr lang="en-US" sz="3200" dirty="0">
              <a:latin typeface="NikoshBAN" panose="02000000000000000000" pitchFamily="2" charset="0"/>
              <a:cs typeface="NikoshBAN" panose="02000000000000000000" pitchFamily="2" charset="0"/>
            </a:endParaRPr>
          </a:p>
        </p:txBody>
      </p:sp>
      <p:sp>
        <p:nvSpPr>
          <p:cNvPr id="19" name="Rounded Rectangle 18"/>
          <p:cNvSpPr/>
          <p:nvPr/>
        </p:nvSpPr>
        <p:spPr>
          <a:xfrm>
            <a:off x="554650" y="1361508"/>
            <a:ext cx="2048256" cy="59436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IN" sz="3200" dirty="0" smtClean="0">
                <a:latin typeface="NikoshBAN" panose="02000000000000000000" pitchFamily="2" charset="0"/>
                <a:cs typeface="NikoshBAN" panose="02000000000000000000" pitchFamily="2" charset="0"/>
              </a:rPr>
              <a:t>ক্ষণপদ</a:t>
            </a:r>
            <a:endParaRPr lang="en-US" sz="3200" dirty="0">
              <a:latin typeface="NikoshBAN" panose="02000000000000000000" pitchFamily="2" charset="0"/>
              <a:cs typeface="NikoshBAN" panose="02000000000000000000" pitchFamily="2" charset="0"/>
            </a:endParaRPr>
          </a:p>
        </p:txBody>
      </p:sp>
      <p:sp>
        <p:nvSpPr>
          <p:cNvPr id="23" name="Rounded Rectangle 22"/>
          <p:cNvSpPr/>
          <p:nvPr/>
        </p:nvSpPr>
        <p:spPr>
          <a:xfrm>
            <a:off x="551627" y="4655614"/>
            <a:ext cx="2051279" cy="59436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ম্যাডকাউ</a:t>
            </a:r>
            <a:endParaRPr lang="en-US" sz="3200" dirty="0">
              <a:latin typeface="NikoshBAN" panose="02000000000000000000" pitchFamily="2" charset="0"/>
              <a:cs typeface="NikoshBAN" panose="02000000000000000000" pitchFamily="2" charset="0"/>
            </a:endParaRPr>
          </a:p>
        </p:txBody>
      </p:sp>
      <p:sp>
        <p:nvSpPr>
          <p:cNvPr id="24" name="Rounded Rectangle 23"/>
          <p:cNvSpPr/>
          <p:nvPr/>
        </p:nvSpPr>
        <p:spPr>
          <a:xfrm>
            <a:off x="551626" y="5480807"/>
            <a:ext cx="2051279" cy="59436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অ্যানথ্রাক্স</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609794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4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19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24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9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34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39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arn(outVertical)">
                                      <p:cBhvr>
                                        <p:cTn id="38" dur="10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18"/>
                    </p:tgtEl>
                  </p:cond>
                </p:stCondLst>
                <p:endSync evt="end" delay="0">
                  <p:rtn val="all"/>
                </p:endSync>
                <p:childTnLst>
                  <p:par>
                    <p:cTn id="40" fill="hold">
                      <p:stCondLst>
                        <p:cond delay="0"/>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10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45" restart="whenNotActive" fill="hold" evtFilter="cancelBubble" nodeType="interactiveSeq">
                <p:stCondLst>
                  <p:cond evt="onClick" delay="0">
                    <p:tgtEl>
                      <p:spTgt spid="19"/>
                    </p:tgtEl>
                  </p:cond>
                </p:stCondLst>
                <p:endSync evt="end" delay="0">
                  <p:rtn val="all"/>
                </p:endSync>
                <p:childTnLst>
                  <p:par>
                    <p:cTn id="46" fill="hold">
                      <p:stCondLst>
                        <p:cond delay="0"/>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right)">
                                      <p:cBhvr>
                                        <p:cTn id="50"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ox(in)">
                                      <p:cBhvr>
                                        <p:cTn id="56" dur="1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childTnLst>
              </p:cTn>
              <p:nextCondLst>
                <p:cond evt="onClick" delay="0">
                  <p:tgtEl>
                    <p:spTgt spid="23"/>
                  </p:tgtEl>
                </p:cond>
              </p:nextCondLst>
            </p:seq>
            <p:seq concurrent="1" nextAc="seek">
              <p:cTn id="63" restart="whenNotActive" fill="hold" evtFilter="cancelBubble" nodeType="interactiveSeq">
                <p:stCondLst>
                  <p:cond evt="onClick" delay="0">
                    <p:tgtEl>
                      <p:spTgt spid="24"/>
                    </p:tgtEl>
                  </p:cond>
                </p:stCondLst>
                <p:endSync evt="end" delay="0">
                  <p:rtn val="all"/>
                </p:endSync>
                <p:childTnLst>
                  <p:par>
                    <p:cTn id="64" fill="hold">
                      <p:stCondLst>
                        <p:cond delay="0"/>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left)">
                                      <p:cBhvr>
                                        <p:cTn id="68" dur="10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childTnLst>
              </p:cTn>
              <p:nextCondLst>
                <p:cond evt="onClick" delay="0">
                  <p:tgtEl>
                    <p:spTgt spid="24"/>
                  </p:tgtEl>
                </p:cond>
              </p:nextCondLst>
            </p:seq>
          </p:childTnLst>
        </p:cTn>
      </p:par>
    </p:tnLst>
    <p:bldLst>
      <p:bldP spid="3" grpId="0"/>
      <p:bldP spid="4" grpId="0" animBg="1"/>
      <p:bldP spid="7" grpId="0" animBg="1"/>
      <p:bldP spid="18" grpId="0" animBg="1"/>
      <p:bldP spid="19"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2389"/>
            <a:ext cx="9156099" cy="6847510"/>
            <a:chOff x="-12099" y="-12879"/>
            <a:chExt cx="9156099" cy="684751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12879"/>
              <a:ext cx="9156099" cy="6847510"/>
            </a:xfrm>
            <a:prstGeom prst="rect">
              <a:avLst/>
            </a:prstGeom>
          </p:spPr>
        </p:pic>
        <p:pic>
          <p:nvPicPr>
            <p:cNvPr id="9" name="Picture 8"/>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sp>
        <p:nvSpPr>
          <p:cNvPr id="3" name="TextBox 2"/>
          <p:cNvSpPr txBox="1"/>
          <p:nvPr/>
        </p:nvSpPr>
        <p:spPr>
          <a:xfrm>
            <a:off x="2578257" y="628044"/>
            <a:ext cx="3733801" cy="923330"/>
          </a:xfrm>
          <a:prstGeom prst="rect">
            <a:avLst/>
          </a:prstGeom>
          <a:noFill/>
        </p:spPr>
        <p:txBody>
          <a:bodyPr wrap="square" rtlCol="0">
            <a:spAutoFit/>
          </a:bodyPr>
          <a:lstStyle/>
          <a:p>
            <a:pPr algn="ctr"/>
            <a:r>
              <a:rPr lang="bn-BD" sz="5400" u="sng" dirty="0" smtClean="0">
                <a:latin typeface="NikoshBAN" pitchFamily="2" charset="0"/>
                <a:cs typeface="NikoshBAN" pitchFamily="2" charset="0"/>
              </a:rPr>
              <a:t>বাড়ির কাজ</a:t>
            </a:r>
            <a:endParaRPr lang="en-US" sz="5400" u="sng" dirty="0">
              <a:latin typeface="NikoshBAN" pitchFamily="2" charset="0"/>
              <a:cs typeface="NikoshBAN" pitchFamily="2" charset="0"/>
            </a:endParaRPr>
          </a:p>
        </p:txBody>
      </p:sp>
      <p:sp>
        <p:nvSpPr>
          <p:cNvPr id="4" name="TextBox 3"/>
          <p:cNvSpPr txBox="1"/>
          <p:nvPr/>
        </p:nvSpPr>
        <p:spPr>
          <a:xfrm>
            <a:off x="636930" y="4810958"/>
            <a:ext cx="7870140" cy="1569660"/>
          </a:xfrm>
          <a:prstGeom prst="rect">
            <a:avLst/>
          </a:prstGeom>
          <a:noFill/>
        </p:spPr>
        <p:txBody>
          <a:bodyPr wrap="square" rtlCol="0">
            <a:spAutoFit/>
          </a:bodyPr>
          <a:lstStyle/>
          <a:p>
            <a:pPr algn="ctr"/>
            <a:r>
              <a:rPr lang="bn-IN" sz="4800" dirty="0" smtClean="0">
                <a:solidFill>
                  <a:sysClr val="windowText" lastClr="000000"/>
                </a:solidFill>
                <a:latin typeface="NikoshBAN" pitchFamily="2" charset="0"/>
                <a:cs typeface="NikoshBAN" pitchFamily="2" charset="0"/>
              </a:rPr>
              <a:t>অণুজীবসৃষ্ট রোগ সম্পর্কে তোমার এলাকার জনগণকে কীভাবে সচেতন করবে।</a:t>
            </a:r>
            <a:endParaRPr lang="en-US" sz="4800" dirty="0">
              <a:latin typeface="NikoshBAN" pitchFamily="2" charset="0"/>
              <a:cs typeface="NikoshBAN" pitchFamily="2"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14500" y="1551374"/>
            <a:ext cx="5715000" cy="3048000"/>
          </a:xfrm>
          <a:prstGeom prst="rect">
            <a:avLst/>
          </a:prstGeom>
        </p:spPr>
      </p:pic>
    </p:spTree>
    <p:extLst>
      <p:ext uri="{BB962C8B-B14F-4D97-AF65-F5344CB8AC3E}">
        <p14:creationId xmlns:p14="http://schemas.microsoft.com/office/powerpoint/2010/main" val="3201939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8" fill="hold" grpId="0" nodeType="afterEffect">
                                  <p:stCondLst>
                                    <p:cond delay="0"/>
                                  </p:stCondLst>
                                  <p:iterate type="wd">
                                    <p:tmPct val="1000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wd">
                                    <p:tmPct val="10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1+#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099" y="0"/>
            <a:ext cx="9156099" cy="6847510"/>
            <a:chOff x="-12099" y="0"/>
            <a:chExt cx="9156099" cy="6847510"/>
          </a:xfrm>
        </p:grpSpPr>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0"/>
              <a:ext cx="9156099" cy="6847510"/>
            </a:xfrm>
            <a:prstGeom prst="rect">
              <a:avLst/>
            </a:prstGeom>
          </p:spPr>
        </p:pic>
        <p:pic>
          <p:nvPicPr>
            <p:cNvPr id="15" name="Picture 14"/>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sp>
        <p:nvSpPr>
          <p:cNvPr id="5" name="TextBox 4"/>
          <p:cNvSpPr txBox="1"/>
          <p:nvPr/>
        </p:nvSpPr>
        <p:spPr>
          <a:xfrm>
            <a:off x="568887" y="3829973"/>
            <a:ext cx="3614390" cy="2369880"/>
          </a:xfrm>
          <a:prstGeom prst="rect">
            <a:avLst/>
          </a:prstGeom>
          <a:noFill/>
        </p:spPr>
        <p:txBody>
          <a:bodyPr wrap="square" rtlCol="0">
            <a:spAutoFit/>
          </a:bodyPr>
          <a:lstStyle/>
          <a:p>
            <a:r>
              <a:rPr lang="bn-IN" sz="3200" b="1" dirty="0">
                <a:solidFill>
                  <a:srgbClr val="002060"/>
                </a:solidFill>
                <a:latin typeface="NikoshBAN" panose="02000000000000000000" pitchFamily="2" charset="0"/>
                <a:cs typeface="NikoshBAN" panose="02000000000000000000" pitchFamily="2" charset="0"/>
              </a:rPr>
              <a:t>মোঃ ইমাম জাফর সাদেক</a:t>
            </a:r>
          </a:p>
          <a:p>
            <a:r>
              <a:rPr lang="bn-IN" sz="2400" b="1" dirty="0">
                <a:solidFill>
                  <a:srgbClr val="002060"/>
                </a:solidFill>
                <a:latin typeface="NikoshBAN" panose="02000000000000000000" pitchFamily="2" charset="0"/>
                <a:cs typeface="NikoshBAN" panose="02000000000000000000" pitchFamily="2" charset="0"/>
              </a:rPr>
              <a:t>সহকারি শিক্ষক</a:t>
            </a:r>
            <a:r>
              <a:rPr lang="en-US" sz="2400" b="1" dirty="0">
                <a:solidFill>
                  <a:srgbClr val="002060"/>
                </a:solidFill>
                <a:latin typeface="NikoshBAN" panose="02000000000000000000" pitchFamily="2" charset="0"/>
                <a:cs typeface="NikoshBAN" panose="02000000000000000000" pitchFamily="2" charset="0"/>
              </a:rPr>
              <a:t/>
            </a:r>
            <a:br>
              <a:rPr lang="en-US" sz="2400" b="1" dirty="0">
                <a:solidFill>
                  <a:srgbClr val="002060"/>
                </a:solidFill>
                <a:latin typeface="NikoshBAN" panose="02000000000000000000" pitchFamily="2" charset="0"/>
                <a:cs typeface="NikoshBAN" panose="02000000000000000000" pitchFamily="2" charset="0"/>
              </a:rPr>
            </a:br>
            <a:r>
              <a:rPr lang="bn-IN" sz="2400" b="1" dirty="0">
                <a:solidFill>
                  <a:srgbClr val="002060"/>
                </a:solidFill>
                <a:latin typeface="NikoshBAN" panose="02000000000000000000" pitchFamily="2" charset="0"/>
                <a:cs typeface="NikoshBAN" panose="02000000000000000000" pitchFamily="2" charset="0"/>
              </a:rPr>
              <a:t>মোগলবাসা দ্বি-মুখী উচ্চ বিদ্যালয়</a:t>
            </a:r>
          </a:p>
          <a:p>
            <a:r>
              <a:rPr lang="bn-IN" sz="2400" b="1" dirty="0">
                <a:solidFill>
                  <a:srgbClr val="002060"/>
                </a:solidFill>
                <a:latin typeface="NikoshBAN" panose="02000000000000000000" pitchFamily="2" charset="0"/>
                <a:cs typeface="NikoshBAN" panose="02000000000000000000" pitchFamily="2" charset="0"/>
              </a:rPr>
              <a:t>কুড়িগ্রাম সদর, কুড়িগ্রাম</a:t>
            </a:r>
          </a:p>
          <a:p>
            <a:r>
              <a:rPr lang="bn-BD" sz="2400" b="1" dirty="0">
                <a:solidFill>
                  <a:srgbClr val="002060"/>
                </a:solidFill>
                <a:latin typeface="NikoshBAN" panose="02000000000000000000" pitchFamily="2" charset="0"/>
                <a:cs typeface="NikoshBAN" panose="02000000000000000000" pitchFamily="2" charset="0"/>
              </a:rPr>
              <a:t>মোবাইল ফোনঃ </a:t>
            </a:r>
            <a:r>
              <a:rPr lang="en-US" sz="2400" b="1" dirty="0">
                <a:solidFill>
                  <a:srgbClr val="002060"/>
                </a:solidFill>
                <a:latin typeface="NikoshBAN" panose="02000000000000000000" pitchFamily="2" charset="0"/>
                <a:cs typeface="NikoshBAN" panose="02000000000000000000" pitchFamily="2" charset="0"/>
              </a:rPr>
              <a:t>01716-752707</a:t>
            </a:r>
            <a:endParaRPr lang="bn-BD" sz="2400" b="1" dirty="0">
              <a:solidFill>
                <a:srgbClr val="002060"/>
              </a:solidFill>
              <a:latin typeface="NikoshBAN" panose="02000000000000000000" pitchFamily="2" charset="0"/>
              <a:cs typeface="NikoshBAN" panose="02000000000000000000" pitchFamily="2" charset="0"/>
            </a:endParaRPr>
          </a:p>
          <a:p>
            <a:r>
              <a:rPr lang="en-US" b="1" dirty="0">
                <a:solidFill>
                  <a:srgbClr val="002060"/>
                </a:solidFill>
                <a:latin typeface="NikoshBAN" panose="02000000000000000000" pitchFamily="2" charset="0"/>
                <a:cs typeface="NikoshBAN" panose="02000000000000000000" pitchFamily="2" charset="0"/>
              </a:rPr>
              <a:t>ijsadeque@gmail.com</a:t>
            </a:r>
          </a:p>
        </p:txBody>
      </p:sp>
      <p:sp>
        <p:nvSpPr>
          <p:cNvPr id="6" name="TextBox 5"/>
          <p:cNvSpPr txBox="1"/>
          <p:nvPr/>
        </p:nvSpPr>
        <p:spPr>
          <a:xfrm>
            <a:off x="3088627" y="507610"/>
            <a:ext cx="2534039" cy="1015663"/>
          </a:xfrm>
          <a:prstGeom prst="rect">
            <a:avLst/>
          </a:prstGeom>
          <a:noFill/>
        </p:spPr>
        <p:txBody>
          <a:bodyPr wrap="square" rtlCol="0">
            <a:spAutoFit/>
          </a:bodyPr>
          <a:lstStyle/>
          <a:p>
            <a:pPr algn="ctr"/>
            <a:r>
              <a:rPr lang="bn-BD" sz="6000" u="sng" dirty="0">
                <a:latin typeface="NikoshBAN" panose="02000000000000000000" pitchFamily="2" charset="0"/>
                <a:cs typeface="NikoshBAN" panose="02000000000000000000" pitchFamily="2" charset="0"/>
              </a:rPr>
              <a:t>পরিচিতি</a:t>
            </a:r>
            <a:endParaRPr lang="en-US" sz="4400" u="sng" dirty="0">
              <a:latin typeface="NikoshBAN" panose="02000000000000000000" pitchFamily="2" charset="0"/>
              <a:cs typeface="NikoshBAN" panose="02000000000000000000" pitchFamily="2" charset="0"/>
            </a:endParaRPr>
          </a:p>
        </p:txBody>
      </p:sp>
      <p:sp>
        <p:nvSpPr>
          <p:cNvPr id="7" name="TextBox 6"/>
          <p:cNvSpPr txBox="1"/>
          <p:nvPr/>
        </p:nvSpPr>
        <p:spPr>
          <a:xfrm>
            <a:off x="4481848" y="4522388"/>
            <a:ext cx="4178209" cy="1569660"/>
          </a:xfrm>
          <a:prstGeom prst="rect">
            <a:avLst/>
          </a:prstGeom>
          <a:noFill/>
        </p:spPr>
        <p:txBody>
          <a:bodyPr wrap="square" rtlCol="0">
            <a:spAutoFit/>
          </a:bodyPr>
          <a:lstStyle/>
          <a:p>
            <a:r>
              <a:rPr lang="bn-BD" sz="3200" b="1" dirty="0">
                <a:ln w="9525">
                  <a:solidFill>
                    <a:schemeClr val="bg1"/>
                  </a:solidFill>
                  <a:prstDash val="solid"/>
                </a:ln>
                <a:latin typeface="NikoshBAN" panose="02000000000000000000" pitchFamily="2" charset="0"/>
                <a:cs typeface="NikoshBAN" panose="02000000000000000000" pitchFamily="2" charset="0"/>
              </a:rPr>
              <a:t>শ্রেণিঃ </a:t>
            </a:r>
            <a:r>
              <a:rPr lang="bn-IN" sz="3200" b="1" dirty="0" smtClean="0">
                <a:ln w="9525">
                  <a:solidFill>
                    <a:schemeClr val="bg1"/>
                  </a:solidFill>
                  <a:prstDash val="solid"/>
                </a:ln>
                <a:latin typeface="NikoshBAN" panose="02000000000000000000" pitchFamily="2" charset="0"/>
                <a:cs typeface="NikoshBAN" panose="02000000000000000000" pitchFamily="2" charset="0"/>
              </a:rPr>
              <a:t>সপ্ত</a:t>
            </a:r>
            <a:r>
              <a:rPr lang="bn-BD" sz="3200" b="1" dirty="0" smtClean="0">
                <a:ln w="9525">
                  <a:solidFill>
                    <a:schemeClr val="bg1"/>
                  </a:solidFill>
                  <a:prstDash val="solid"/>
                </a:ln>
                <a:latin typeface="NikoshBAN" panose="02000000000000000000" pitchFamily="2" charset="0"/>
                <a:cs typeface="NikoshBAN" panose="02000000000000000000" pitchFamily="2" charset="0"/>
              </a:rPr>
              <a:t>ম</a:t>
            </a:r>
            <a:endParaRPr lang="bn-IN" sz="3200" b="1" dirty="0">
              <a:ln w="9525">
                <a:solidFill>
                  <a:schemeClr val="bg1"/>
                </a:solidFill>
                <a:prstDash val="solid"/>
              </a:ln>
              <a:latin typeface="NikoshBAN" panose="02000000000000000000" pitchFamily="2" charset="0"/>
              <a:cs typeface="NikoshBAN" panose="02000000000000000000" pitchFamily="2" charset="0"/>
            </a:endParaRPr>
          </a:p>
          <a:p>
            <a:r>
              <a:rPr lang="bn-BD" sz="3200" b="1" dirty="0">
                <a:ln w="9525">
                  <a:solidFill>
                    <a:schemeClr val="bg1"/>
                  </a:solidFill>
                  <a:prstDash val="solid"/>
                </a:ln>
                <a:latin typeface="NikoshBAN" panose="02000000000000000000" pitchFamily="2" charset="0"/>
                <a:cs typeface="NikoshBAN" panose="02000000000000000000" pitchFamily="2" charset="0"/>
              </a:rPr>
              <a:t>বিষয়ঃ বিজ্ঞান</a:t>
            </a:r>
            <a:endParaRPr lang="bn-IN" sz="3200" b="1" dirty="0">
              <a:ln w="9525">
                <a:solidFill>
                  <a:schemeClr val="bg1"/>
                </a:solidFill>
                <a:prstDash val="solid"/>
              </a:ln>
              <a:latin typeface="NikoshBAN" panose="02000000000000000000" pitchFamily="2" charset="0"/>
              <a:cs typeface="NikoshBAN" panose="02000000000000000000" pitchFamily="2" charset="0"/>
            </a:endParaRPr>
          </a:p>
          <a:p>
            <a:r>
              <a:rPr lang="bn-BD" sz="3200" b="1" dirty="0">
                <a:ln w="9525">
                  <a:solidFill>
                    <a:schemeClr val="bg1"/>
                  </a:solidFill>
                  <a:prstDash val="solid"/>
                </a:ln>
                <a:latin typeface="NikoshBAN" panose="02000000000000000000" pitchFamily="2" charset="0"/>
                <a:cs typeface="NikoshBAN" panose="02000000000000000000" pitchFamily="2" charset="0"/>
              </a:rPr>
              <a:t>অধ্যায়ঃ</a:t>
            </a:r>
            <a:r>
              <a:rPr lang="bn-IN" sz="3200" b="1" dirty="0">
                <a:ln w="9525">
                  <a:solidFill>
                    <a:schemeClr val="bg1"/>
                  </a:solidFill>
                  <a:prstDash val="solid"/>
                </a:ln>
                <a:latin typeface="NikoshBAN" panose="02000000000000000000" pitchFamily="2" charset="0"/>
                <a:cs typeface="NikoshBAN" panose="02000000000000000000" pitchFamily="2" charset="0"/>
              </a:rPr>
              <a:t> </a:t>
            </a:r>
            <a:r>
              <a:rPr lang="bn-IN" sz="3200" b="1" dirty="0" smtClean="0">
                <a:ln w="9525">
                  <a:solidFill>
                    <a:schemeClr val="bg1"/>
                  </a:solidFill>
                  <a:prstDash val="solid"/>
                </a:ln>
                <a:latin typeface="NikoshBAN" panose="02000000000000000000" pitchFamily="2" charset="0"/>
                <a:cs typeface="NikoshBAN" panose="02000000000000000000" pitchFamily="2" charset="0"/>
              </a:rPr>
              <a:t>প্রথম (নিম্ন শ্রেণির জীব)</a:t>
            </a:r>
            <a:endParaRPr lang="bn-IN" sz="3200" b="1" dirty="0">
              <a:ln w="9525">
                <a:solidFill>
                  <a:schemeClr val="bg1"/>
                </a:solidFill>
                <a:prstDash val="solid"/>
              </a:ln>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9040" y="1961098"/>
            <a:ext cx="1620521" cy="1868876"/>
          </a:xfrm>
          <a:prstGeom prst="rect">
            <a:avLst/>
          </a:prstGeom>
          <a:ln>
            <a:noFill/>
          </a:ln>
          <a:effectLst>
            <a:outerShdw blurRad="190500" algn="tl" rotWithShape="0">
              <a:srgbClr val="000000">
                <a:alpha val="70000"/>
              </a:srgbClr>
            </a:outerShdw>
          </a:effectLst>
        </p:spPr>
      </p:pic>
      <p:sp>
        <p:nvSpPr>
          <p:cNvPr id="4" name="TextBox 3"/>
          <p:cNvSpPr txBox="1"/>
          <p:nvPr/>
        </p:nvSpPr>
        <p:spPr>
          <a:xfrm>
            <a:off x="568887" y="1316291"/>
            <a:ext cx="2723214"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শিক্ষক পরিচিতি</a:t>
            </a:r>
            <a:endParaRPr lang="en-US" sz="3600" dirty="0">
              <a:latin typeface="NikoshBAN" panose="02000000000000000000" pitchFamily="2" charset="0"/>
              <a:cs typeface="NikoshBAN" panose="02000000000000000000" pitchFamily="2" charset="0"/>
            </a:endParaRPr>
          </a:p>
        </p:txBody>
      </p:sp>
      <p:sp>
        <p:nvSpPr>
          <p:cNvPr id="10" name="TextBox 9"/>
          <p:cNvSpPr txBox="1"/>
          <p:nvPr/>
        </p:nvSpPr>
        <p:spPr>
          <a:xfrm>
            <a:off x="5485552" y="1316291"/>
            <a:ext cx="2678202"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পাঠ পরিচিতি</a:t>
            </a:r>
            <a:endParaRPr lang="en-US" sz="3600" dirty="0">
              <a:latin typeface="NikoshBAN" panose="02000000000000000000" pitchFamily="2" charset="0"/>
              <a:cs typeface="NikoshBAN" panose="02000000000000000000" pitchFamily="2" charset="0"/>
            </a:endParaRPr>
          </a:p>
        </p:txBody>
      </p:sp>
      <p:cxnSp>
        <p:nvCxnSpPr>
          <p:cNvPr id="11" name="Straight Connector 10"/>
          <p:cNvCxnSpPr/>
          <p:nvPr/>
        </p:nvCxnSpPr>
        <p:spPr>
          <a:xfrm>
            <a:off x="4299188" y="2215165"/>
            <a:ext cx="0" cy="3928056"/>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17481" y="2061535"/>
            <a:ext cx="3924284" cy="2460853"/>
          </a:xfrm>
          <a:prstGeom prst="rect">
            <a:avLst/>
          </a:prstGeom>
        </p:spPr>
      </p:pic>
    </p:spTree>
    <p:extLst>
      <p:ext uri="{BB962C8B-B14F-4D97-AF65-F5344CB8AC3E}">
        <p14:creationId xmlns:p14="http://schemas.microsoft.com/office/powerpoint/2010/main" val="11370874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iterate type="wd">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par>
                          <p:cTn id="34" fill="hold">
                            <p:stCondLst>
                              <p:cond delay="1500"/>
                            </p:stCondLst>
                            <p:childTnLst>
                              <p:par>
                                <p:cTn id="35" presetID="22" presetClass="entr" presetSubtype="8" fill="hold" grpId="0" nodeType="afterEffect">
                                  <p:stCondLst>
                                    <p:cond delay="500"/>
                                  </p:stCondLst>
                                  <p:iterate type="wd">
                                    <p:tmPct val="10000"/>
                                  </p:iterate>
                                  <p:childTnLst>
                                    <p:set>
                                      <p:cBhvr>
                                        <p:cTn id="36" dur="1" fill="hold">
                                          <p:stCondLst>
                                            <p:cond delay="0"/>
                                          </p:stCondLst>
                                        </p:cTn>
                                        <p:tgtEl>
                                          <p:spTgt spid="7"/>
                                        </p:tgtEl>
                                        <p:attrNameLst>
                                          <p:attrName>style.visibility</p:attrName>
                                        </p:attrNameLst>
                                      </p:cBhvr>
                                      <p:to>
                                        <p:strVal val="visible"/>
                                      </p:to>
                                    </p:set>
                                    <p:animEffect transition="in" filter="wipe(left)">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4"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389"/>
            <a:ext cx="9156099" cy="6847510"/>
            <a:chOff x="-12099" y="-12879"/>
            <a:chExt cx="9156099" cy="684751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12879"/>
              <a:ext cx="9156099" cy="6847510"/>
            </a:xfrm>
            <a:prstGeom prst="rect">
              <a:avLst/>
            </a:prstGeom>
          </p:spPr>
        </p:pic>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sp>
        <p:nvSpPr>
          <p:cNvPr id="3" name="TextBox 2"/>
          <p:cNvSpPr txBox="1"/>
          <p:nvPr/>
        </p:nvSpPr>
        <p:spPr>
          <a:xfrm>
            <a:off x="2036836" y="2110806"/>
            <a:ext cx="5074222" cy="2646878"/>
          </a:xfrm>
          <a:prstGeom prst="rect">
            <a:avLst/>
          </a:prstGeom>
          <a:noFill/>
        </p:spPr>
        <p:txBody>
          <a:bodyPr wrap="square" rtlCol="0">
            <a:spAutoFit/>
          </a:bodyPr>
          <a:lstStyle/>
          <a:p>
            <a:r>
              <a:rPr lang="bn-BD" sz="16600" b="1" dirty="0" smtClean="0">
                <a:ln w="22225">
                  <a:solidFill>
                    <a:schemeClr val="accent4">
                      <a:lumMod val="20000"/>
                      <a:lumOff val="80000"/>
                    </a:schemeClr>
                  </a:solidFill>
                  <a:prstDash val="solid"/>
                </a:ln>
                <a:solidFill>
                  <a:srgbClr val="002060"/>
                </a:solidFill>
                <a:effectLst>
                  <a:glow rad="101600">
                    <a:schemeClr val="accent2">
                      <a:satMod val="175000"/>
                      <a:alpha val="40000"/>
                    </a:schemeClr>
                  </a:glow>
                </a:effectLst>
                <a:latin typeface="NikoshBAN" pitchFamily="2" charset="0"/>
                <a:cs typeface="NikoshBAN" pitchFamily="2" charset="0"/>
              </a:rPr>
              <a:t>ধন্যবাদ</a:t>
            </a:r>
            <a:endParaRPr lang="en-US" sz="16600" b="1" dirty="0">
              <a:ln w="22225">
                <a:solidFill>
                  <a:schemeClr val="accent4">
                    <a:lumMod val="20000"/>
                    <a:lumOff val="80000"/>
                  </a:schemeClr>
                </a:solidFill>
                <a:prstDash val="solid"/>
              </a:ln>
              <a:solidFill>
                <a:srgbClr val="002060"/>
              </a:solidFill>
              <a:effectLst>
                <a:glow rad="101600">
                  <a:schemeClr val="accent2">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11581921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099" y="0"/>
            <a:ext cx="9156099" cy="6847510"/>
            <a:chOff x="-12099" y="0"/>
            <a:chExt cx="9156099" cy="6847510"/>
          </a:xfrm>
        </p:grpSpPr>
        <p:pic>
          <p:nvPicPr>
            <p:cNvPr id="17" name="Picture 1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0"/>
              <a:ext cx="9156099" cy="6847510"/>
            </a:xfrm>
            <a:prstGeom prst="rect">
              <a:avLst/>
            </a:prstGeom>
          </p:spPr>
        </p:pic>
        <p:pic>
          <p:nvPicPr>
            <p:cNvPr id="18" name="Picture 17"/>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sp>
        <p:nvSpPr>
          <p:cNvPr id="2" name="TextBox 1"/>
          <p:cNvSpPr txBox="1"/>
          <p:nvPr/>
        </p:nvSpPr>
        <p:spPr>
          <a:xfrm>
            <a:off x="875763" y="922711"/>
            <a:ext cx="6699130" cy="92333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নিচের প্রশ্নগুলোর উত্তর দাওঃ </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1144102" y="2188215"/>
            <a:ext cx="5666705"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১। অণুজীব কাকে বলে?</a:t>
            </a:r>
            <a:endParaRPr lang="en-US" sz="3600" dirty="0">
              <a:latin typeface="NikoshBAN" panose="02000000000000000000" pitchFamily="2" charset="0"/>
              <a:cs typeface="NikoshBAN" panose="02000000000000000000" pitchFamily="2" charset="0"/>
            </a:endParaRPr>
          </a:p>
        </p:txBody>
      </p:sp>
      <p:sp>
        <p:nvSpPr>
          <p:cNvPr id="13" name="TextBox 12"/>
          <p:cNvSpPr txBox="1"/>
          <p:nvPr/>
        </p:nvSpPr>
        <p:spPr>
          <a:xfrm>
            <a:off x="1144103" y="3047673"/>
            <a:ext cx="5666705"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২। কয়েকটি অণুজীবের নাম বল।</a:t>
            </a:r>
          </a:p>
        </p:txBody>
      </p:sp>
      <p:sp>
        <p:nvSpPr>
          <p:cNvPr id="14" name="TextBox 13"/>
          <p:cNvSpPr txBox="1"/>
          <p:nvPr/>
        </p:nvSpPr>
        <p:spPr>
          <a:xfrm>
            <a:off x="1144103" y="3823052"/>
            <a:ext cx="6789284"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৩। অণুজীব আমাদের কী ক্ষতি করে থাকে? </a:t>
            </a:r>
          </a:p>
        </p:txBody>
      </p:sp>
    </p:spTree>
    <p:extLst>
      <p:ext uri="{BB962C8B-B14F-4D97-AF65-F5344CB8AC3E}">
        <p14:creationId xmlns:p14="http://schemas.microsoft.com/office/powerpoint/2010/main" val="5697198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wd">
                                    <p:tmPct val="10000"/>
                                  </p:iterate>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099" y="0"/>
            <a:ext cx="9156099" cy="6847510"/>
            <a:chOff x="-12099" y="0"/>
            <a:chExt cx="9156099" cy="684751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0"/>
              <a:ext cx="9156099" cy="6847510"/>
            </a:xfrm>
            <a:prstGeom prst="rect">
              <a:avLst/>
            </a:prstGeom>
          </p:spPr>
        </p:pic>
        <p:pic>
          <p:nvPicPr>
            <p:cNvPr id="7" name="Picture 6"/>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sp>
        <p:nvSpPr>
          <p:cNvPr id="4" name="TextBox 3"/>
          <p:cNvSpPr txBox="1"/>
          <p:nvPr/>
        </p:nvSpPr>
        <p:spPr>
          <a:xfrm>
            <a:off x="334852" y="2072731"/>
            <a:ext cx="8293994" cy="2123658"/>
          </a:xfrm>
          <a:prstGeom prst="rect">
            <a:avLst/>
          </a:prstGeom>
          <a:noFill/>
        </p:spPr>
        <p:txBody>
          <a:bodyPr wrap="square" rtlCol="0">
            <a:spAutoFit/>
          </a:bodyPr>
          <a:lstStyle/>
          <a:p>
            <a:pPr algn="ctr"/>
            <a:r>
              <a:rPr lang="bn-IN" sz="6600" dirty="0" smtClean="0">
                <a:effectLst>
                  <a:glow rad="101600">
                    <a:schemeClr val="accent2">
                      <a:satMod val="175000"/>
                      <a:alpha val="40000"/>
                    </a:schemeClr>
                  </a:glow>
                </a:effectLst>
                <a:latin typeface="NikoshBAN" panose="02000000000000000000" pitchFamily="2" charset="0"/>
                <a:cs typeface="NikoshBAN" panose="02000000000000000000" pitchFamily="2" charset="0"/>
              </a:rPr>
              <a:t>স্বাস্থ্য ঝুঁকি সৃষ্টিতে </a:t>
            </a:r>
            <a:r>
              <a:rPr lang="bn-IN" sz="6600" dirty="0" smtClean="0">
                <a:effectLst>
                  <a:glow rad="101600">
                    <a:schemeClr val="accent2">
                      <a:satMod val="175000"/>
                      <a:alpha val="40000"/>
                    </a:schemeClr>
                  </a:glow>
                </a:effectLst>
                <a:latin typeface="NikoshBAN" panose="02000000000000000000" pitchFamily="2" charset="0"/>
                <a:cs typeface="NikoshBAN" panose="02000000000000000000" pitchFamily="2" charset="0"/>
              </a:rPr>
              <a:t>অণুজীবের ভূমিকা</a:t>
            </a:r>
            <a:endParaRPr lang="en-US" sz="6600" dirty="0">
              <a:effectLst>
                <a:glow rad="101600">
                  <a:schemeClr val="accent2">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4742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099" y="0"/>
            <a:ext cx="9156099" cy="6847510"/>
            <a:chOff x="-12099" y="0"/>
            <a:chExt cx="9156099" cy="684751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0"/>
              <a:ext cx="9156099" cy="6847510"/>
            </a:xfrm>
            <a:prstGeom prst="rect">
              <a:avLst/>
            </a:prstGeom>
          </p:spPr>
        </p:pic>
        <p:pic>
          <p:nvPicPr>
            <p:cNvPr id="11" name="Picture 10"/>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sp>
        <p:nvSpPr>
          <p:cNvPr id="7" name="Title 1"/>
          <p:cNvSpPr>
            <a:spLocks noGrp="1"/>
          </p:cNvSpPr>
          <p:nvPr>
            <p:ph type="title"/>
          </p:nvPr>
        </p:nvSpPr>
        <p:spPr>
          <a:xfrm>
            <a:off x="2249477" y="489952"/>
            <a:ext cx="4645045" cy="1143000"/>
          </a:xfrm>
        </p:spPr>
        <p:txBody>
          <a:bodyPr>
            <a:noAutofit/>
          </a:bodyPr>
          <a:lstStyle/>
          <a:p>
            <a:pPr algn="ctr"/>
            <a:r>
              <a:rPr lang="bn-BD" sz="7200" u="sng" dirty="0" smtClean="0">
                <a:latin typeface="NikoshBAN" pitchFamily="2" charset="0"/>
                <a:cs typeface="NikoshBAN" pitchFamily="2" charset="0"/>
              </a:rPr>
              <a:t>শিখন ফল</a:t>
            </a:r>
            <a:endParaRPr lang="en-US" sz="7200" u="sng" dirty="0">
              <a:latin typeface="NikoshBAN" pitchFamily="2" charset="0"/>
              <a:cs typeface="NikoshBAN" pitchFamily="2" charset="0"/>
            </a:endParaRPr>
          </a:p>
        </p:txBody>
      </p:sp>
      <p:sp>
        <p:nvSpPr>
          <p:cNvPr id="8" name="Content Placeholder 2"/>
          <p:cNvSpPr>
            <a:spLocks noGrp="1"/>
          </p:cNvSpPr>
          <p:nvPr>
            <p:ph sz="half" idx="1"/>
          </p:nvPr>
        </p:nvSpPr>
        <p:spPr>
          <a:xfrm>
            <a:off x="579550" y="2610136"/>
            <a:ext cx="7920506" cy="2550718"/>
          </a:xfrm>
        </p:spPr>
        <p:txBody>
          <a:bodyPr>
            <a:normAutofit fontScale="92500"/>
          </a:bodyPr>
          <a:lstStyle/>
          <a:p>
            <a:pPr marL="0" indent="0" algn="just">
              <a:buNone/>
            </a:pPr>
            <a:r>
              <a:rPr lang="bn-IN" sz="3000" dirty="0" smtClean="0">
                <a:solidFill>
                  <a:sysClr val="windowText" lastClr="000000"/>
                </a:solidFill>
                <a:latin typeface="NikoshBAN" pitchFamily="2" charset="0"/>
                <a:cs typeface="NikoshBAN" pitchFamily="2" charset="0"/>
              </a:rPr>
              <a:t>১। অ্যামিবার সংক্ষিপ্ত পরিচয় দিতে </a:t>
            </a:r>
            <a:r>
              <a:rPr lang="bn-BD" sz="3000" dirty="0" smtClean="0">
                <a:solidFill>
                  <a:sysClr val="windowText" lastClr="000000"/>
                </a:solidFill>
                <a:latin typeface="NikoshBAN" pitchFamily="2" charset="0"/>
                <a:cs typeface="NikoshBAN" pitchFamily="2" charset="0"/>
              </a:rPr>
              <a:t>পারবে।</a:t>
            </a:r>
            <a:endParaRPr lang="bn-IN" sz="3000" dirty="0" smtClean="0">
              <a:solidFill>
                <a:sysClr val="windowText" lastClr="000000"/>
              </a:solidFill>
              <a:latin typeface="NikoshBAN" pitchFamily="2" charset="0"/>
              <a:cs typeface="NikoshBAN" pitchFamily="2" charset="0"/>
            </a:endParaRPr>
          </a:p>
          <a:p>
            <a:pPr marL="0" indent="0" algn="just">
              <a:buNone/>
            </a:pPr>
            <a:r>
              <a:rPr lang="en-US" sz="3000" dirty="0">
                <a:solidFill>
                  <a:sysClr val="windowText" lastClr="000000"/>
                </a:solidFill>
                <a:latin typeface="NikoshBAN" pitchFamily="2" charset="0"/>
                <a:cs typeface="NikoshBAN" pitchFamily="2" charset="0"/>
              </a:rPr>
              <a:t>2</a:t>
            </a:r>
            <a:r>
              <a:rPr lang="bn-IN" sz="3000" dirty="0">
                <a:solidFill>
                  <a:sysClr val="windowText" lastClr="000000"/>
                </a:solidFill>
                <a:latin typeface="NikoshBAN" pitchFamily="2" charset="0"/>
                <a:cs typeface="NikoshBAN" pitchFamily="2" charset="0"/>
              </a:rPr>
              <a:t>। </a:t>
            </a:r>
            <a:r>
              <a:rPr lang="bn-IN" sz="3000" dirty="0" smtClean="0">
                <a:solidFill>
                  <a:sysClr val="windowText" lastClr="000000"/>
                </a:solidFill>
                <a:latin typeface="NikoshBAN" pitchFamily="2" charset="0"/>
                <a:cs typeface="NikoshBAN" pitchFamily="2" charset="0"/>
              </a:rPr>
              <a:t>এন্টামিবার বংশবৃদ্ধি সংক্ষেপে ব্যাখ্যা করতে</a:t>
            </a:r>
            <a:r>
              <a:rPr lang="bn-BD" sz="3000" dirty="0" smtClean="0">
                <a:solidFill>
                  <a:sysClr val="windowText" lastClr="000000"/>
                </a:solidFill>
                <a:latin typeface="NikoshBAN" pitchFamily="2" charset="0"/>
                <a:cs typeface="NikoshBAN" pitchFamily="2" charset="0"/>
              </a:rPr>
              <a:t> </a:t>
            </a:r>
            <a:r>
              <a:rPr lang="bn-BD" sz="3000" dirty="0">
                <a:solidFill>
                  <a:sysClr val="windowText" lastClr="000000"/>
                </a:solidFill>
                <a:latin typeface="NikoshBAN" pitchFamily="2" charset="0"/>
                <a:cs typeface="NikoshBAN" pitchFamily="2" charset="0"/>
              </a:rPr>
              <a:t>পারবে</a:t>
            </a:r>
            <a:r>
              <a:rPr lang="bn-BD" sz="3000" dirty="0" smtClean="0">
                <a:solidFill>
                  <a:sysClr val="windowText" lastClr="000000"/>
                </a:solidFill>
                <a:latin typeface="NikoshBAN" pitchFamily="2" charset="0"/>
                <a:cs typeface="NikoshBAN" pitchFamily="2" charset="0"/>
              </a:rPr>
              <a:t>।</a:t>
            </a:r>
            <a:endParaRPr lang="bn-IN" sz="3000" dirty="0" smtClean="0">
              <a:solidFill>
                <a:sysClr val="windowText" lastClr="000000"/>
              </a:solidFill>
              <a:latin typeface="NikoshBAN" pitchFamily="2" charset="0"/>
              <a:cs typeface="NikoshBAN" pitchFamily="2" charset="0"/>
            </a:endParaRPr>
          </a:p>
          <a:p>
            <a:pPr marL="0" indent="0" algn="just">
              <a:buNone/>
            </a:pPr>
            <a:r>
              <a:rPr lang="bn-IN" sz="3000" dirty="0" smtClean="0">
                <a:solidFill>
                  <a:sysClr val="windowText" lastClr="000000"/>
                </a:solidFill>
                <a:latin typeface="NikoshBAN" pitchFamily="2" charset="0"/>
                <a:cs typeface="NikoshBAN" pitchFamily="2" charset="0"/>
              </a:rPr>
              <a:t>৩। স্বাস্থ্য ঝুঁকি সৃষ্টিতে অণুজীবের ভূমিকা বর্ণনা করতে</a:t>
            </a:r>
            <a:r>
              <a:rPr lang="bn-BD" sz="3000" dirty="0" smtClean="0">
                <a:solidFill>
                  <a:sysClr val="windowText" lastClr="000000"/>
                </a:solidFill>
                <a:latin typeface="NikoshBAN" pitchFamily="2" charset="0"/>
                <a:cs typeface="NikoshBAN" pitchFamily="2" charset="0"/>
              </a:rPr>
              <a:t> </a:t>
            </a:r>
            <a:r>
              <a:rPr lang="bn-BD" sz="3000" dirty="0">
                <a:solidFill>
                  <a:sysClr val="windowText" lastClr="000000"/>
                </a:solidFill>
                <a:latin typeface="NikoshBAN" pitchFamily="2" charset="0"/>
                <a:cs typeface="NikoshBAN" pitchFamily="2" charset="0"/>
              </a:rPr>
              <a:t>পারবে।</a:t>
            </a:r>
            <a:endParaRPr lang="bn-IN" sz="3000" dirty="0">
              <a:solidFill>
                <a:sysClr val="windowText" lastClr="000000"/>
              </a:solidFill>
              <a:latin typeface="NikoshBAN" pitchFamily="2" charset="0"/>
              <a:cs typeface="NikoshBAN" pitchFamily="2" charset="0"/>
            </a:endParaRPr>
          </a:p>
          <a:p>
            <a:pPr marL="0" indent="0" algn="just">
              <a:buNone/>
            </a:pPr>
            <a:r>
              <a:rPr lang="bn-IN" sz="3000" dirty="0" smtClean="0">
                <a:solidFill>
                  <a:sysClr val="windowText" lastClr="000000"/>
                </a:solidFill>
                <a:latin typeface="NikoshBAN" pitchFamily="2" charset="0"/>
                <a:cs typeface="NikoshBAN" pitchFamily="2" charset="0"/>
              </a:rPr>
              <a:t>৪। অণুজীব সৃষ্ট স্বাস্থ্য ঝুঁকি প্রতিরোধ ও প্রতিকারের উপায়সমূহ বিশ্লেষণ  </a:t>
            </a:r>
          </a:p>
          <a:p>
            <a:pPr marL="0" indent="0" algn="just">
              <a:buNone/>
            </a:pPr>
            <a:r>
              <a:rPr lang="bn-IN" sz="3000" dirty="0">
                <a:solidFill>
                  <a:sysClr val="windowText" lastClr="000000"/>
                </a:solidFill>
                <a:latin typeface="NikoshBAN" pitchFamily="2" charset="0"/>
                <a:cs typeface="NikoshBAN" pitchFamily="2" charset="0"/>
              </a:rPr>
              <a:t> </a:t>
            </a:r>
            <a:r>
              <a:rPr lang="bn-IN" sz="3000" dirty="0" smtClean="0">
                <a:solidFill>
                  <a:sysClr val="windowText" lastClr="000000"/>
                </a:solidFill>
                <a:latin typeface="NikoshBAN" pitchFamily="2" charset="0"/>
                <a:cs typeface="NikoshBAN" pitchFamily="2" charset="0"/>
              </a:rPr>
              <a:t>  করতে পারবে।</a:t>
            </a:r>
          </a:p>
        </p:txBody>
      </p:sp>
      <p:sp>
        <p:nvSpPr>
          <p:cNvPr id="9" name="Title 1"/>
          <p:cNvSpPr txBox="1">
            <a:spLocks/>
          </p:cNvSpPr>
          <p:nvPr/>
        </p:nvSpPr>
        <p:spPr>
          <a:xfrm>
            <a:off x="468554" y="1791523"/>
            <a:ext cx="4874448"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bn-IN" dirty="0" smtClean="0">
                <a:solidFill>
                  <a:sysClr val="windowText" lastClr="000000"/>
                </a:solidFill>
                <a:latin typeface="NikoshBAN" pitchFamily="2" charset="0"/>
                <a:cs typeface="NikoshBAN" pitchFamily="2" charset="0"/>
              </a:rPr>
              <a:t>এই পাঠ শেষে শিক্ষার্থীরাঃ</a:t>
            </a:r>
            <a:endParaRPr lang="en-US" dirty="0">
              <a:solidFill>
                <a:sysClr val="windowText" lastClr="000000"/>
              </a:solidFill>
              <a:latin typeface="NikoshBAN" pitchFamily="2" charset="0"/>
              <a:cs typeface="NikoshBAN" pitchFamily="2" charset="0"/>
            </a:endParaRPr>
          </a:p>
        </p:txBody>
      </p:sp>
    </p:spTree>
    <p:extLst>
      <p:ext uri="{BB962C8B-B14F-4D97-AF65-F5344CB8AC3E}">
        <p14:creationId xmlns:p14="http://schemas.microsoft.com/office/powerpoint/2010/main" val="916502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3" presetClass="entr" presetSubtype="10" fill="hold" grpId="0" nodeType="afterEffect">
                                  <p:stCondLst>
                                    <p:cond delay="0"/>
                                  </p:stCondLst>
                                  <p:iterate type="wd">
                                    <p:tmPct val="10000"/>
                                  </p:iterate>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5" fill="hold" grpId="0" nodeType="clickEffect">
                                  <p:stCondLst>
                                    <p:cond delay="0"/>
                                  </p:stCondLst>
                                  <p:iterate type="wd">
                                    <p:tmPct val="10000"/>
                                  </p:iterate>
                                  <p:childTnLst>
                                    <p:set>
                                      <p:cBhvr>
                                        <p:cTn id="15" dur="1" fill="hold">
                                          <p:stCondLst>
                                            <p:cond delay="0"/>
                                          </p:stCondLst>
                                        </p:cTn>
                                        <p:tgtEl>
                                          <p:spTgt spid="8">
                                            <p:txEl>
                                              <p:pRg st="0" end="0"/>
                                            </p:txEl>
                                          </p:spTgt>
                                        </p:tgtEl>
                                        <p:attrNameLst>
                                          <p:attrName>style.visibility</p:attrName>
                                        </p:attrNameLst>
                                      </p:cBhvr>
                                      <p:to>
                                        <p:strVal val="visible"/>
                                      </p:to>
                                    </p:set>
                                    <p:animEffect transition="in" filter="randombar(vertical)">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grpId="0" nodeType="clickEffect">
                                  <p:stCondLst>
                                    <p:cond delay="0"/>
                                  </p:stCondLst>
                                  <p:iterate type="wd">
                                    <p:tmPct val="10000"/>
                                  </p:iterate>
                                  <p:childTnLst>
                                    <p:set>
                                      <p:cBhvr>
                                        <p:cTn id="20" dur="1" fill="hold">
                                          <p:stCondLst>
                                            <p:cond delay="0"/>
                                          </p:stCondLst>
                                        </p:cTn>
                                        <p:tgtEl>
                                          <p:spTgt spid="8">
                                            <p:txEl>
                                              <p:pRg st="1" end="1"/>
                                            </p:txEl>
                                          </p:spTgt>
                                        </p:tgtEl>
                                        <p:attrNameLst>
                                          <p:attrName>style.visibility</p:attrName>
                                        </p:attrNameLst>
                                      </p:cBhvr>
                                      <p:to>
                                        <p:strVal val="visible"/>
                                      </p:to>
                                    </p:set>
                                    <p:animEffect transition="in" filter="randombar(vertical)">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iterate type="wd">
                                    <p:tmPct val="10000"/>
                                  </p:iterate>
                                  <p:childTnLst>
                                    <p:set>
                                      <p:cBhvr>
                                        <p:cTn id="25" dur="1" fill="hold">
                                          <p:stCondLst>
                                            <p:cond delay="0"/>
                                          </p:stCondLst>
                                        </p:cTn>
                                        <p:tgtEl>
                                          <p:spTgt spid="8">
                                            <p:txEl>
                                              <p:pRg st="2" end="2"/>
                                            </p:txEl>
                                          </p:spTgt>
                                        </p:tgtEl>
                                        <p:attrNameLst>
                                          <p:attrName>style.visibility</p:attrName>
                                        </p:attrNameLst>
                                      </p:cBhvr>
                                      <p:to>
                                        <p:strVal val="visible"/>
                                      </p:to>
                                    </p:set>
                                    <p:animEffect transition="in" filter="randombar(vertical)">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iterate type="wd">
                                    <p:tmPct val="10000"/>
                                  </p:iterate>
                                  <p:childTnLst>
                                    <p:set>
                                      <p:cBhvr>
                                        <p:cTn id="30" dur="1" fill="hold">
                                          <p:stCondLst>
                                            <p:cond delay="0"/>
                                          </p:stCondLst>
                                        </p:cTn>
                                        <p:tgtEl>
                                          <p:spTgt spid="8">
                                            <p:txEl>
                                              <p:pRg st="3" end="3"/>
                                            </p:txEl>
                                          </p:spTgt>
                                        </p:tgtEl>
                                        <p:attrNameLst>
                                          <p:attrName>style.visibility</p:attrName>
                                        </p:attrNameLst>
                                      </p:cBhvr>
                                      <p:to>
                                        <p:strVal val="visible"/>
                                      </p:to>
                                    </p:set>
                                    <p:animEffect transition="in" filter="barn(inVertical)">
                                      <p:cBhvr>
                                        <p:cTn id="31" dur="500"/>
                                        <p:tgtEl>
                                          <p:spTgt spid="8">
                                            <p:txEl>
                                              <p:pRg st="3" end="3"/>
                                            </p:txEl>
                                          </p:spTgt>
                                        </p:tgtEl>
                                      </p:cBhvr>
                                    </p:animEffect>
                                  </p:childTnLst>
                                </p:cTn>
                              </p:par>
                              <p:par>
                                <p:cTn id="32" presetID="16" presetClass="entr" presetSubtype="21" fill="hold" grpId="0" nodeType="withEffect">
                                  <p:stCondLst>
                                    <p:cond delay="0"/>
                                  </p:stCondLst>
                                  <p:iterate type="wd">
                                    <p:tmPct val="10000"/>
                                  </p:iterate>
                                  <p:childTnLst>
                                    <p:set>
                                      <p:cBhvr>
                                        <p:cTn id="33" dur="1" fill="hold">
                                          <p:stCondLst>
                                            <p:cond delay="0"/>
                                          </p:stCondLst>
                                        </p:cTn>
                                        <p:tgtEl>
                                          <p:spTgt spid="8">
                                            <p:txEl>
                                              <p:pRg st="4" end="4"/>
                                            </p:txEl>
                                          </p:spTgt>
                                        </p:tgtEl>
                                        <p:attrNameLst>
                                          <p:attrName>style.visibility</p:attrName>
                                        </p:attrNameLst>
                                      </p:cBhvr>
                                      <p:to>
                                        <p:strVal val="visible"/>
                                      </p:to>
                                    </p:set>
                                    <p:animEffect transition="in" filter="barn(inVertical)">
                                      <p:cBhvr>
                                        <p:cTn id="3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099" y="0"/>
            <a:ext cx="9156099" cy="6847510"/>
            <a:chOff x="-12099" y="0"/>
            <a:chExt cx="9156099" cy="6847510"/>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0"/>
              <a:ext cx="9156099" cy="6847510"/>
            </a:xfrm>
            <a:prstGeom prst="rect">
              <a:avLst/>
            </a:prstGeom>
          </p:spPr>
        </p:pic>
        <p:pic>
          <p:nvPicPr>
            <p:cNvPr id="15" name="Picture 14"/>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8207" y="1416813"/>
            <a:ext cx="7095483" cy="4503870"/>
          </a:xfrm>
          <a:prstGeom prst="rect">
            <a:avLst/>
          </a:prstGeom>
        </p:spPr>
      </p:pic>
      <p:sp>
        <p:nvSpPr>
          <p:cNvPr id="14" name="TextBox 13"/>
          <p:cNvSpPr txBox="1"/>
          <p:nvPr/>
        </p:nvSpPr>
        <p:spPr>
          <a:xfrm>
            <a:off x="503055" y="495448"/>
            <a:ext cx="5200040"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নিচের চিত্রটি লক্ষ্য কর:</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9538274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099" y="0"/>
            <a:ext cx="9156099" cy="6847510"/>
            <a:chOff x="-12099" y="0"/>
            <a:chExt cx="9156099" cy="684751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0"/>
              <a:ext cx="9156099" cy="6847510"/>
            </a:xfrm>
            <a:prstGeom prst="rect">
              <a:avLst/>
            </a:prstGeom>
          </p:spPr>
        </p:pic>
        <p:pic>
          <p:nvPicPr>
            <p:cNvPr id="7" name="Picture 6"/>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sp>
        <p:nvSpPr>
          <p:cNvPr id="3" name="TextBox 2"/>
          <p:cNvSpPr txBox="1"/>
          <p:nvPr/>
        </p:nvSpPr>
        <p:spPr>
          <a:xfrm>
            <a:off x="360608" y="3145665"/>
            <a:ext cx="8332631" cy="1015663"/>
          </a:xfrm>
          <a:prstGeom prst="rect">
            <a:avLst/>
          </a:prstGeom>
          <a:noFill/>
        </p:spPr>
        <p:txBody>
          <a:bodyPr wrap="square" rtlCol="0">
            <a:spAutoFit/>
          </a:bodyPr>
          <a:lstStyle/>
          <a:p>
            <a:pPr algn="ctr"/>
            <a:r>
              <a:rPr lang="bn-IN" sz="6000" dirty="0" smtClean="0">
                <a:latin typeface="NikoshBAN" panose="02000000000000000000" pitchFamily="2" charset="0"/>
                <a:cs typeface="NikoshBAN" panose="02000000000000000000" pitchFamily="2" charset="0"/>
              </a:rPr>
              <a:t>অ্যামিবার  সংক্ষিপ্ত পরিচয় দাও।</a:t>
            </a:r>
            <a:endParaRPr lang="en-US" sz="6000" dirty="0">
              <a:latin typeface="NikoshBAN" panose="02000000000000000000" pitchFamily="2" charset="0"/>
              <a:cs typeface="NikoshBAN" panose="02000000000000000000" pitchFamily="2" charset="0"/>
            </a:endParaRPr>
          </a:p>
        </p:txBody>
      </p:sp>
      <p:sp>
        <p:nvSpPr>
          <p:cNvPr id="4" name="TextBox 3"/>
          <p:cNvSpPr txBox="1"/>
          <p:nvPr/>
        </p:nvSpPr>
        <p:spPr>
          <a:xfrm>
            <a:off x="2859290" y="712202"/>
            <a:ext cx="3878239" cy="1107996"/>
          </a:xfrm>
          <a:prstGeom prst="rect">
            <a:avLst/>
          </a:prstGeom>
          <a:noFill/>
        </p:spPr>
        <p:txBody>
          <a:bodyPr wrap="square" rtlCol="0">
            <a:spAutoFit/>
          </a:bodyPr>
          <a:lstStyle/>
          <a:p>
            <a:r>
              <a:rPr lang="bn-IN" sz="6600" u="sng" dirty="0" smtClean="0">
                <a:latin typeface="NikoshBAN" panose="02000000000000000000" pitchFamily="2" charset="0"/>
                <a:cs typeface="NikoshBAN" panose="02000000000000000000" pitchFamily="2" charset="0"/>
              </a:rPr>
              <a:t>একক কাজ</a:t>
            </a:r>
            <a:endParaRPr lang="en-US" sz="6600" u="sng"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2789308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099" y="0"/>
            <a:ext cx="9156099" cy="6847510"/>
            <a:chOff x="-12099" y="0"/>
            <a:chExt cx="9156099" cy="684751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0"/>
              <a:ext cx="9156099" cy="6847510"/>
            </a:xfrm>
            <a:prstGeom prst="rect">
              <a:avLst/>
            </a:prstGeom>
          </p:spPr>
        </p:pic>
        <p:pic>
          <p:nvPicPr>
            <p:cNvPr id="7" name="Picture 6"/>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sp>
        <p:nvSpPr>
          <p:cNvPr id="5" name="TextBox 4"/>
          <p:cNvSpPr txBox="1"/>
          <p:nvPr/>
        </p:nvSpPr>
        <p:spPr>
          <a:xfrm>
            <a:off x="569351" y="3437722"/>
            <a:ext cx="7984994" cy="3108543"/>
          </a:xfrm>
          <a:prstGeom prst="rect">
            <a:avLst/>
          </a:prstGeom>
          <a:noFill/>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প্রোটিস্টা রাজ্যের সদস্য অ্যামিবা এককোষী প্রাণী। এদের দেহ ক্ষুদ্রাকার। এরা প্রয়োজনে দেহের আকার পরিবর্তন করে থাকে। এদের দেহ থেকে তৈরি আঙ্গুলের মত অঙ্গকে ক্ষণপদ বলে। এর সাহায্যে অ্যামিবা খাদ্যগ্রহণ ও চলাচল করে থাকে। এদের দেহে পানি গহবর, খাদ্য গহবর ও সংকোচন গহবর থাকে। এদের দেহ একটি পাতলা স্বচ্ছ পর্দা দ্বারা ঘেরা থাকে। একে প্লাজমালেমা বলে। অ্যামিবা পানিতে, স্যাঁতস্যাঁতে মাটিতে, পুকুরের তলার পচা জৈব আবর্জনার মধ্যে জন্মে।</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31202" y="600491"/>
            <a:ext cx="5385484" cy="2850110"/>
          </a:xfrm>
          <a:prstGeom prst="rect">
            <a:avLst/>
          </a:prstGeom>
        </p:spPr>
      </p:pic>
    </p:spTree>
    <p:extLst>
      <p:ext uri="{BB962C8B-B14F-4D97-AF65-F5344CB8AC3E}">
        <p14:creationId xmlns:p14="http://schemas.microsoft.com/office/powerpoint/2010/main" val="2944100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2099" y="0"/>
            <a:ext cx="9156099" cy="6847510"/>
            <a:chOff x="-12099" y="0"/>
            <a:chExt cx="9156099" cy="6847510"/>
          </a:xfrm>
        </p:grpSpPr>
        <p:pic>
          <p:nvPicPr>
            <p:cNvPr id="23" name="Picture 2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9" y="0"/>
              <a:ext cx="9156099" cy="6847510"/>
            </a:xfrm>
            <a:prstGeom prst="rect">
              <a:avLst/>
            </a:prstGeom>
          </p:spPr>
        </p:pic>
        <p:pic>
          <p:nvPicPr>
            <p:cNvPr id="24" name="Picture 23"/>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b="26018"/>
            <a:stretch/>
          </p:blipFill>
          <p:spPr>
            <a:xfrm>
              <a:off x="463639" y="494730"/>
              <a:ext cx="8196418" cy="5922745"/>
            </a:xfrm>
            <a:prstGeom prst="rect">
              <a:avLst/>
            </a:prstGeom>
          </p:spPr>
        </p:pic>
      </p:grpSp>
      <p:sp>
        <p:nvSpPr>
          <p:cNvPr id="21" name="TextBox 20"/>
          <p:cNvSpPr txBox="1"/>
          <p:nvPr/>
        </p:nvSpPr>
        <p:spPr>
          <a:xfrm>
            <a:off x="1751639" y="541636"/>
            <a:ext cx="5563674"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অ্যামিবার চলন ও খাদ্য গ্রহণ</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11669" b="8107"/>
          <a:stretch/>
        </p:blipFill>
        <p:spPr>
          <a:xfrm>
            <a:off x="1101515" y="1194962"/>
            <a:ext cx="6863922" cy="4943182"/>
          </a:xfrm>
          <a:prstGeom prst="rect">
            <a:avLst/>
          </a:prstGeom>
        </p:spPr>
      </p:pic>
    </p:spTree>
    <p:extLst>
      <p:ext uri="{BB962C8B-B14F-4D97-AF65-F5344CB8AC3E}">
        <p14:creationId xmlns:p14="http://schemas.microsoft.com/office/powerpoint/2010/main" val="33912591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2208</TotalTime>
  <Words>697</Words>
  <Application>Microsoft Office PowerPoint</Application>
  <PresentationFormat>On-screen Show (4:3)</PresentationFormat>
  <Paragraphs>90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শিখন ফল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Md. Imam Jafar Sadeque</cp:lastModifiedBy>
  <cp:revision>342</cp:revision>
  <dcterms:created xsi:type="dcterms:W3CDTF">2019-05-16T17:17:01Z</dcterms:created>
  <dcterms:modified xsi:type="dcterms:W3CDTF">2019-06-08T10:47:38Z</dcterms:modified>
</cp:coreProperties>
</file>