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8" r:id="rId2"/>
    <p:sldId id="296" r:id="rId3"/>
    <p:sldId id="272" r:id="rId4"/>
    <p:sldId id="284" r:id="rId5"/>
    <p:sldId id="295" r:id="rId6"/>
    <p:sldId id="280" r:id="rId7"/>
    <p:sldId id="279" r:id="rId8"/>
    <p:sldId id="281" r:id="rId9"/>
    <p:sldId id="282" r:id="rId10"/>
    <p:sldId id="283" r:id="rId11"/>
    <p:sldId id="287" r:id="rId12"/>
    <p:sldId id="285" r:id="rId13"/>
    <p:sldId id="288" r:id="rId14"/>
    <p:sldId id="290" r:id="rId15"/>
    <p:sldId id="289" r:id="rId16"/>
    <p:sldId id="286" r:id="rId17"/>
    <p:sldId id="291" r:id="rId18"/>
    <p:sldId id="292" r:id="rId19"/>
    <p:sldId id="293" r:id="rId20"/>
    <p:sldId id="297" r:id="rId21"/>
    <p:sldId id="298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2F5C0-CC15-4AC8-B64B-7F7D7C7ED38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402FC-003A-4C01-914E-FD0EDA930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61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02FC-003A-4C01-914E-FD0EDA9301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98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6" y="207693"/>
            <a:ext cx="8623004" cy="64001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3043" y="1119883"/>
            <a:ext cx="7027523" cy="156966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>
              <a:bevelB h="25400" prst="softRound"/>
            </a:sp3d>
          </a:bodyPr>
          <a:lstStyle/>
          <a:p>
            <a:r>
              <a:rPr lang="en-US" sz="9600" b="1" spc="50" dirty="0" err="1" smtClean="0">
                <a:ln w="0"/>
                <a:solidFill>
                  <a:srgbClr val="FFFF00"/>
                </a:solidFill>
                <a:effectLst>
                  <a:innerShdw blurRad="114300">
                    <a:prstClr val="black"/>
                  </a:innerShdw>
                </a:effectLst>
              </a:rPr>
              <a:t>সবাইকে</a:t>
            </a:r>
            <a:r>
              <a:rPr lang="en-US" sz="9600" b="1" spc="50" dirty="0" smtClean="0">
                <a:ln w="0"/>
                <a:solidFill>
                  <a:srgbClr val="FFFF00"/>
                </a:solidFill>
                <a:effectLst>
                  <a:innerShdw blurRad="114300">
                    <a:prstClr val="black"/>
                  </a:innerShdw>
                </a:effectLst>
              </a:rPr>
              <a:t> </a:t>
            </a:r>
            <a:r>
              <a:rPr lang="en-US" sz="9600" b="1" spc="50" dirty="0" err="1" smtClean="0">
                <a:ln w="0"/>
                <a:solidFill>
                  <a:srgbClr val="FFFF00"/>
                </a:solidFill>
                <a:effectLst>
                  <a:innerShdw blurRad="114300">
                    <a:prstClr val="black"/>
                  </a:innerShdw>
                </a:effectLst>
              </a:rPr>
              <a:t>স্বাগতম</a:t>
            </a:r>
            <a:endParaRPr lang="en-US" sz="9600" b="1" spc="50" dirty="0">
              <a:ln w="0"/>
              <a:solidFill>
                <a:srgbClr val="FFFF0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3351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33800" y="838200"/>
            <a:ext cx="4572000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মূলাকৃতি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মূল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33800" y="2180641"/>
            <a:ext cx="4572000" cy="1143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গাজরাকৃতি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মূল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33800" y="3514865"/>
            <a:ext cx="457200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শালগমাকৃতি</a:t>
            </a:r>
            <a:endParaRPr lang="en-US" sz="6000" dirty="0"/>
          </a:p>
        </p:txBody>
      </p:sp>
      <p:sp>
        <p:nvSpPr>
          <p:cNvPr id="7" name="Rounded Rectangle 6"/>
          <p:cNvSpPr/>
          <p:nvPr/>
        </p:nvSpPr>
        <p:spPr>
          <a:xfrm>
            <a:off x="3733800" y="4876800"/>
            <a:ext cx="4572000" cy="1143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কন্দাকৃতি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283241" y="1524001"/>
            <a:ext cx="1450559" cy="8381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" idx="5"/>
          </p:cNvCxnSpPr>
          <p:nvPr/>
        </p:nvCxnSpPr>
        <p:spPr>
          <a:xfrm>
            <a:off x="2278342" y="4538194"/>
            <a:ext cx="1455458" cy="102440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1"/>
          </p:cNvCxnSpPr>
          <p:nvPr/>
        </p:nvCxnSpPr>
        <p:spPr>
          <a:xfrm>
            <a:off x="2438400" y="4086365"/>
            <a:ext cx="12954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5" idx="1"/>
          </p:cNvCxnSpPr>
          <p:nvPr/>
        </p:nvCxnSpPr>
        <p:spPr>
          <a:xfrm>
            <a:off x="2438400" y="2752141"/>
            <a:ext cx="12954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57200" y="1676400"/>
            <a:ext cx="2133600" cy="33528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0800000" flipH="1" flipV="1">
            <a:off x="811087" y="2258050"/>
            <a:ext cx="14721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</a:p>
          <a:p>
            <a:r>
              <a:rPr lang="bn-BD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মূলের রূপান্তর 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95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29491" y="2209800"/>
            <a:ext cx="30480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অস্থানিক মূল তিন ধরনের কাজের জন্য রুপান্তরিত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91891" y="990600"/>
            <a:ext cx="4114800" cy="1295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 সঞ্চয়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91891" y="2743200"/>
            <a:ext cx="4218709" cy="1295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যান্ত্রিক ভারসাম্য রক্ষা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91891" y="4495800"/>
            <a:ext cx="4218709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শারীরতত্বীয় কার্য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477491" y="1752600"/>
            <a:ext cx="914400" cy="685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77491" y="4655127"/>
            <a:ext cx="1018309" cy="83127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77491" y="3505200"/>
            <a:ext cx="9144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557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8396" y="152400"/>
            <a:ext cx="474200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 সঞ্চয়ের জন্য রূপান্তর: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4121" y="5968424"/>
            <a:ext cx="1601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কন্দাল মূল: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7440" y="5968425"/>
            <a:ext cx="1409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মিষ্টি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আলু</a:t>
            </a:r>
            <a:endParaRPr lang="bn-BD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8041"/>
            <a:ext cx="4715528" cy="4635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4600" y="2133600"/>
            <a:ext cx="2177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স্ফীত হয়।</a:t>
            </a:r>
            <a:endParaRPr lang="en-US" sz="4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94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76349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গুচ্ছিত মূল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: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5791200"/>
            <a:ext cx="112082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শতমূলী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9" r="-1010"/>
          <a:stretch/>
        </p:blipFill>
        <p:spPr>
          <a:xfrm>
            <a:off x="304800" y="990600"/>
            <a:ext cx="5047648" cy="4522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2674180"/>
            <a:ext cx="3709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একটি গুচ্ছে অবস্থান করে</a:t>
            </a:r>
            <a:endParaRPr lang="en-US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338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56388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নডুলুজ মূল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: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5638800"/>
            <a:ext cx="14093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 আদা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2209800"/>
            <a:ext cx="27270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মূলের অগ্র ভাগে </a:t>
            </a:r>
          </a:p>
          <a:p>
            <a:r>
              <a:rPr lang="bn-BD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খাদ্য সঞ্চয় করে।</a:t>
            </a:r>
            <a:endParaRPr lang="en-US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5349379" cy="428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65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655" y="5867400"/>
            <a:ext cx="3143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মালা আকৃতির মূল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: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5943600"/>
            <a:ext cx="1786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করলার মূল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2121187"/>
            <a:ext cx="3422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স্ফীত ও সংকুচিত হয়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" y="1088922"/>
            <a:ext cx="5689664" cy="4114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09600" y="3937574"/>
            <a:ext cx="1219200" cy="12440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70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3415" y="5715000"/>
            <a:ext cx="1511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স্তম্ভ মূল: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5715000"/>
            <a:ext cx="1047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বটের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805" y="358914"/>
            <a:ext cx="5378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যান্ন্ত্রিক ভারসাম্য রক্ষার্থে রূপান্তর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2"/>
          <a:stretch/>
        </p:blipFill>
        <p:spPr>
          <a:xfrm>
            <a:off x="657539" y="1052944"/>
            <a:ext cx="4719675" cy="4662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411850" y="2306753"/>
            <a:ext cx="34836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গাছকে দৃঢ়তা,অতিরিক্ত</a:t>
            </a:r>
          </a:p>
          <a:p>
            <a:r>
              <a:rPr lang="bn-BD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ভার বহন করে।</a:t>
            </a:r>
            <a:endParaRPr lang="en-US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303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4602" y="304800"/>
            <a:ext cx="4572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ঠেস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মূল:  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কেয়া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0021" y="6096000"/>
            <a:ext cx="7129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দুর্বল কান্ডকে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দাড়াতে সাহায্য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56" y="1012686"/>
            <a:ext cx="7674796" cy="5197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3030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7965" y="4345968"/>
            <a:ext cx="35611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আরোহি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পান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15174" y="1106184"/>
            <a:ext cx="3018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আকড়ে ধরে উপরে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উঠতে সাহায্য করে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23" y="3534310"/>
            <a:ext cx="4491091" cy="2763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10" y="485686"/>
            <a:ext cx="5219532" cy="284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98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4180" y="5931788"/>
            <a:ext cx="2028119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পরাশ্রয়ী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2199382"/>
            <a:ext cx="34499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বাতাস থেকে জলীয় বাস্প </a:t>
            </a:r>
          </a:p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গ্রহন কড়ে।</a:t>
            </a:r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3" y="328773"/>
            <a:ext cx="5411109" cy="521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556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/>
          <p:cNvSpPr/>
          <p:nvPr/>
        </p:nvSpPr>
        <p:spPr>
          <a:xfrm>
            <a:off x="770561" y="0"/>
            <a:ext cx="7880279" cy="1387012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15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an 3"/>
          <p:cNvSpPr/>
          <p:nvPr/>
        </p:nvSpPr>
        <p:spPr>
          <a:xfrm>
            <a:off x="503434" y="2034283"/>
            <a:ext cx="3534310" cy="4823717"/>
          </a:xfrm>
          <a:prstGeom prst="ca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5414481" y="1972638"/>
            <a:ext cx="3585681" cy="4726113"/>
          </a:xfrm>
          <a:prstGeom prst="ca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2351" y="2034283"/>
            <a:ext cx="2065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শিক্ষকের-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9703" y="1972638"/>
            <a:ext cx="1695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পাঠের-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435" y="3215034"/>
            <a:ext cx="353430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miNikoshBAN"/>
                <a:cs typeface="NikoshBAN" panose="02000000000000000000" pitchFamily="2" charset="0"/>
              </a:rPr>
              <a:t>         </a:t>
            </a:r>
            <a:r>
              <a:rPr lang="bn-IN" sz="3200" dirty="0" smtClean="0">
                <a:latin typeface="miNikoshBAN"/>
                <a:cs typeface="NikoshBAN" panose="02000000000000000000" pitchFamily="2" charset="0"/>
              </a:rPr>
              <a:t>মিতা রানী গোমস্তা।</a:t>
            </a:r>
          </a:p>
          <a:p>
            <a:r>
              <a:rPr lang="bn-IN" sz="2000" dirty="0" smtClean="0">
                <a:latin typeface="miNikoshBAN"/>
                <a:cs typeface="NikoshBAN" panose="02000000000000000000" pitchFamily="2" charset="0"/>
              </a:rPr>
              <a:t>                </a:t>
            </a:r>
            <a:r>
              <a:rPr lang="bn-IN" sz="2400" dirty="0" smtClean="0">
                <a:latin typeface="miNikoshBAN"/>
                <a:cs typeface="NikoshBAN" panose="02000000000000000000" pitchFamily="2" charset="0"/>
              </a:rPr>
              <a:t>সহকারী শিক্ষক</a:t>
            </a:r>
            <a:endParaRPr lang="bn-IN" sz="3600" dirty="0" smtClean="0">
              <a:latin typeface="miNikoshBAN"/>
              <a:cs typeface="NikoshBAN" panose="02000000000000000000" pitchFamily="2" charset="0"/>
            </a:endParaRPr>
          </a:p>
          <a:p>
            <a:r>
              <a:rPr lang="en-US" sz="2000" dirty="0" smtClean="0">
                <a:latin typeface="miNikoshBAN"/>
                <a:cs typeface="NikoshBAN" panose="02000000000000000000" pitchFamily="2" charset="0"/>
              </a:rPr>
              <a:t>  </a:t>
            </a:r>
            <a:r>
              <a:rPr lang="bn-IN" sz="2000" dirty="0" smtClean="0">
                <a:latin typeface="miNikoshBAN"/>
                <a:cs typeface="NikoshBAN" panose="02000000000000000000" pitchFamily="2" charset="0"/>
              </a:rPr>
              <a:t>কলকলিয়া জিসি মাধ্যমিক বিদ্যালয়।</a:t>
            </a:r>
          </a:p>
          <a:p>
            <a:r>
              <a:rPr lang="bn-IN" sz="2000" dirty="0" smtClean="0">
                <a:latin typeface="miNikoshBAN"/>
                <a:cs typeface="NikoshBAN" panose="02000000000000000000" pitchFamily="2" charset="0"/>
              </a:rPr>
              <a:t>            ফকিরহাট, বাগেরহাট। </a:t>
            </a:r>
          </a:p>
          <a:p>
            <a:r>
              <a:rPr lang="bn-IN" sz="2000" dirty="0" smtClean="0">
                <a:latin typeface="miNikoshBAN"/>
                <a:cs typeface="NikoshBAN" panose="02000000000000000000" pitchFamily="2" charset="0"/>
              </a:rPr>
              <a:t>         মোবাইলঃ ০১৮১৫৩০৯৯৫০।</a:t>
            </a:r>
          </a:p>
          <a:p>
            <a:r>
              <a:rPr lang="en-US" sz="2000" dirty="0" smtClean="0">
                <a:latin typeface="miNikoshBAN"/>
                <a:cs typeface="NikoshBAN" panose="02000000000000000000" pitchFamily="2" charset="0"/>
              </a:rPr>
              <a:t>  mitagomosta@gmail.com</a:t>
            </a:r>
            <a:endParaRPr lang="bn-IN" dirty="0" smtClean="0">
              <a:latin typeface="miNikoshBAN"/>
              <a:cs typeface="NikoshBAN" panose="02000000000000000000" pitchFamily="2" charset="0"/>
            </a:endParaRPr>
          </a:p>
          <a:p>
            <a:endParaRPr lang="en-US" dirty="0">
              <a:latin typeface="miNikoshBAN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8319" y="3108030"/>
            <a:ext cx="358568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       </a:t>
            </a:r>
            <a:r>
              <a:rPr lang="bn-IN" sz="2400" b="1" dirty="0" smtClean="0"/>
              <a:t>বিজ্ঞান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সপ্তম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তৃতীয় অধ্যায়।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প্রধান মুলের রুপান্ত।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সময়ঃ ৫০ মিনিট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তারিখঃ</a:t>
            </a: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602822" y="2034283"/>
            <a:ext cx="107878" cy="41815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887931" y="2803635"/>
            <a:ext cx="95035" cy="27238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70370" y="2803635"/>
            <a:ext cx="109163" cy="27238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409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49" y="904126"/>
            <a:ext cx="3574568" cy="24760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7" y="904126"/>
            <a:ext cx="3780889" cy="2392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49" y="3327863"/>
            <a:ext cx="3780889" cy="2784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6605" y="6273225"/>
            <a:ext cx="1335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3110" y="4058292"/>
            <a:ext cx="3399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শোষক উদ্ভীদ থেকে খাদ্য শোষন করে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7886" y="25779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শোষক মূল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440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5409" y="297951"/>
            <a:ext cx="1469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 মূল</a:t>
            </a:r>
            <a:endParaRPr lang="en-US" sz="4000" b="1" u="sng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95" y="1250878"/>
            <a:ext cx="3050514" cy="2427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39" y="1148137"/>
            <a:ext cx="4476750" cy="2981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47" y="3923189"/>
            <a:ext cx="3107662" cy="23330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97339" y="4643919"/>
            <a:ext cx="40788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মূলের উপরের ছোট ছোট ছিদ্রগুলো উদ্ভীদের শ্বাসকার্যে সাহায্য করে 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21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752600" y="93406"/>
            <a:ext cx="5257800" cy="10668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8653" y="4953000"/>
            <a:ext cx="3872345" cy="1676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u="sng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ক-দল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 কিসের?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এটি রূপান্তরিত মূল কেন ব্যাখ্যা কর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1999" y="4953000"/>
            <a:ext cx="4267201" cy="1676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-দল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 কিসের?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 কি কারনে মূল 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রূপান্তরিত </a:t>
            </a: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বর্ননা দাও।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>
            <a:stCxn id="2" idx="2"/>
          </p:cNvCxnSpPr>
          <p:nvPr/>
        </p:nvCxnSpPr>
        <p:spPr>
          <a:xfrm>
            <a:off x="4381500" y="1026856"/>
            <a:ext cx="0" cy="58483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295400"/>
            <a:ext cx="4267201" cy="3505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1172013"/>
            <a:ext cx="4105271" cy="332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29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471948"/>
            <a:ext cx="39624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439" y="2286000"/>
            <a:ext cx="8686993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bn-BD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রূপান্তরিত মূল কি?</a:t>
            </a:r>
          </a:p>
          <a:p>
            <a:pPr marL="914400" indent="-914400">
              <a:buFont typeface="+mj-lt"/>
              <a:buAutoNum type="arabicPeriod"/>
            </a:pPr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প্রধান মূল কত প্রকার ও কি কি?</a:t>
            </a:r>
          </a:p>
          <a:p>
            <a:pPr marL="914400" indent="-914400">
              <a:buFont typeface="+mj-lt"/>
              <a:buAutoNum type="arabicPeriod"/>
            </a:pP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ঠেস মূলের একটি উদাহরণ দাও?</a:t>
            </a:r>
          </a:p>
          <a:p>
            <a:pPr marL="914400" indent="-914400">
              <a:buFont typeface="+mj-lt"/>
              <a:buAutoNum type="arabicPeriod"/>
            </a:pP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অস্থানিক মূল কি জন্য খাদ্য সঞ্চয় করে? </a:t>
            </a:r>
            <a:endParaRPr lang="bn-BD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777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125450"/>
            <a:ext cx="76546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bn-BD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যান্ত্রিক ভারসাম্য রক্ষায় মূলের রূপান্তরের </a:t>
            </a:r>
          </a:p>
          <a:p>
            <a:r>
              <a:rPr lang="bn-BD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ভূমিকা চিন্হিত চিত্র সহ বিশ্লেষণ কর। </a:t>
            </a:r>
          </a:p>
        </p:txBody>
      </p:sp>
      <p:sp>
        <p:nvSpPr>
          <p:cNvPr id="2" name="Double Wave 1"/>
          <p:cNvSpPr/>
          <p:nvPr/>
        </p:nvSpPr>
        <p:spPr>
          <a:xfrm>
            <a:off x="1905000" y="304800"/>
            <a:ext cx="5105400" cy="2133600"/>
          </a:xfrm>
          <a:prstGeom prst="doubleWave">
            <a:avLst>
              <a:gd name="adj1" fmla="val 12500"/>
              <a:gd name="adj2" fmla="val 30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90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62" y="77056"/>
            <a:ext cx="8650840" cy="6637106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972638" y="760288"/>
            <a:ext cx="5332288" cy="1787703"/>
          </a:xfrm>
          <a:prstGeom prst="snip2Diag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000" b="1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5858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286000"/>
            <a:ext cx="723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শিক্ষার্থীরা:-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রূপান্তরিত মূল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 তা বলতে পারবে।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মূলের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 ব্যাখ্যা করতে পারবে।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 সঞ্চয়ের জন্য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রূপান্তরিত মূলের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ভূমিকা বিশ্লেষণ করতে পারবে ।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24000" y="771832"/>
            <a:ext cx="6172200" cy="1219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55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304" y="703118"/>
            <a:ext cx="5508478" cy="617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3448532" cy="4953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1836" y="255657"/>
            <a:ext cx="3594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5029200"/>
            <a:ext cx="3268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1524000" y="4724400"/>
            <a:ext cx="1371600" cy="457200"/>
          </a:xfrm>
          <a:prstGeom prst="leftRigh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nimated\544368-wind_clouds_palmtrees002a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095" y="1201994"/>
            <a:ext cx="4219575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C:\Documents and Settings\Administrator\My Documents\Downloads\rain-tree-covered-lane-animatio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3493" y="1219200"/>
            <a:ext cx="3962400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 rot="10800000" flipV="1">
            <a:off x="2338387" y="208607"/>
            <a:ext cx="5510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নীচের চিত্রগুলোতে কী দেখছ? 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206015" y="5891706"/>
            <a:ext cx="8915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 উদ্ভিদকে মাটির সাথে দৃঢ় ও শক্ত ভাবে আটকে রাখে।ফলে উদ্ভিদ ঝড়,বাতাস ও বৃষ্টিপাতে সহজে হেলে পড়ে না। 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3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990600"/>
            <a:ext cx="5074444" cy="5074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0782" y="108834"/>
            <a:ext cx="3417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ক.মূলাকৃতি মূল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4776" y="5791200"/>
            <a:ext cx="1152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মূলা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1524000"/>
            <a:ext cx="345639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: খাদ্য সঞ্চয়</a:t>
            </a:r>
          </a:p>
          <a:p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:মধ্য ভাগ মোটা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কিন্তু দুই প্রান্ত সরু।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875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1295400"/>
            <a:ext cx="5743575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245" y="304800"/>
            <a:ext cx="3914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খ.গাজরাকৃতি মূল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607317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গাজর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2209800"/>
            <a:ext cx="38096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কাজ: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সঞ্চয়,রসাল।</a:t>
            </a:r>
          </a:p>
          <a:p>
            <a:endParaRPr lang="bn-BD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আকৃতি: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মূলের উপরের দিকে মোটা ;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নিচের দিকে সরু।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48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গ-শালগমাকৃতি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54864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শালগম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1634533"/>
            <a:ext cx="27604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কাজ: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সঞ্চয় </a:t>
            </a:r>
          </a:p>
          <a:p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:গোলাকার হঠাৎ করে সরু।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561023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99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ঘ.কন্দাকৃতি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5545394"/>
            <a:ext cx="1988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সন্ধ্যামালতি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1524000"/>
            <a:ext cx="32960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কাজ: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সঞ্চয় </a:t>
            </a:r>
          </a:p>
          <a:p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:নির্দিষ্ট আকার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আকৃতি নেই।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00" y="1524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59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375</Words>
  <Application>Microsoft Office PowerPoint</Application>
  <PresentationFormat>On-screen Show (4:3)</PresentationFormat>
  <Paragraphs>108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miNikoshBAN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ns</dc:creator>
  <cp:lastModifiedBy>ns</cp:lastModifiedBy>
  <cp:revision>20</cp:revision>
  <dcterms:modified xsi:type="dcterms:W3CDTF">2019-11-19T17:23:59Z</dcterms:modified>
</cp:coreProperties>
</file>