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22"/>
  </p:notesMasterIdLst>
  <p:sldIdLst>
    <p:sldId id="272" r:id="rId2"/>
    <p:sldId id="256" r:id="rId3"/>
    <p:sldId id="284" r:id="rId4"/>
    <p:sldId id="270" r:id="rId5"/>
    <p:sldId id="285" r:id="rId6"/>
    <p:sldId id="271" r:id="rId7"/>
    <p:sldId id="261" r:id="rId8"/>
    <p:sldId id="273" r:id="rId9"/>
    <p:sldId id="274" r:id="rId10"/>
    <p:sldId id="280" r:id="rId11"/>
    <p:sldId id="275" r:id="rId12"/>
    <p:sldId id="276" r:id="rId13"/>
    <p:sldId id="277" r:id="rId14"/>
    <p:sldId id="278" r:id="rId15"/>
    <p:sldId id="279" r:id="rId16"/>
    <p:sldId id="283" r:id="rId17"/>
    <p:sldId id="264" r:id="rId18"/>
    <p:sldId id="265" r:id="rId19"/>
    <p:sldId id="269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 snapToGrid="0">
      <p:cViewPr varScale="1">
        <p:scale>
          <a:sx n="66" d="100"/>
          <a:sy n="66" d="100"/>
        </p:scale>
        <p:origin x="13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93327-E88F-4990-83C5-AA6AAF289231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CBE20-6586-4E34-8CEF-96C62DCA9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49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CBE20-6586-4E34-8CEF-96C62DCA99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37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CC2C-A37A-468A-899E-CBD56E167253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0381-84A2-4936-8B85-A6188D330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47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CC2C-A37A-468A-899E-CBD56E167253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0381-84A2-4936-8B85-A6188D330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8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CC2C-A37A-468A-899E-CBD56E167253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0381-84A2-4936-8B85-A6188D330A4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7666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CC2C-A37A-468A-899E-CBD56E167253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0381-84A2-4936-8B85-A6188D330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59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CC2C-A37A-468A-899E-CBD56E167253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0381-84A2-4936-8B85-A6188D330A4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533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CC2C-A37A-468A-899E-CBD56E167253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0381-84A2-4936-8B85-A6188D330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86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CC2C-A37A-468A-899E-CBD56E167253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0381-84A2-4936-8B85-A6188D330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5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CC2C-A37A-468A-899E-CBD56E167253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0381-84A2-4936-8B85-A6188D330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5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CC2C-A37A-468A-899E-CBD56E167253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0381-84A2-4936-8B85-A6188D330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0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CC2C-A37A-468A-899E-CBD56E167253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0381-84A2-4936-8B85-A6188D330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6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CC2C-A37A-468A-899E-CBD56E167253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0381-84A2-4936-8B85-A6188D330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5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CC2C-A37A-468A-899E-CBD56E167253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0381-84A2-4936-8B85-A6188D330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24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CC2C-A37A-468A-899E-CBD56E167253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0381-84A2-4936-8B85-A6188D330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71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CC2C-A37A-468A-899E-CBD56E167253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0381-84A2-4936-8B85-A6188D330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27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CC2C-A37A-468A-899E-CBD56E167253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0381-84A2-4936-8B85-A6188D330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57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CC2C-A37A-468A-899E-CBD56E167253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C0381-84A2-4936-8B85-A6188D330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83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5CC2C-A37A-468A-899E-CBD56E167253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A6C0381-84A2-4936-8B85-A6188D330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1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" y="464127"/>
            <a:ext cx="6186053" cy="618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0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485" y="5050972"/>
            <a:ext cx="6347713" cy="1320800"/>
          </a:xfrm>
        </p:spPr>
        <p:txBody>
          <a:bodyPr/>
          <a:lstStyle/>
          <a:p>
            <a:r>
              <a:rPr lang="en-US" dirty="0" err="1" smtClean="0"/>
              <a:t>Class:Sarcopterygii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1" t="19470" r="19940" b="25292"/>
          <a:stretch/>
        </p:blipFill>
        <p:spPr>
          <a:xfrm>
            <a:off x="362857" y="232230"/>
            <a:ext cx="815703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0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1" y="177164"/>
            <a:ext cx="7109460" cy="4739640"/>
          </a:xfrm>
          <a:prstGeom prst="rect">
            <a:avLst/>
          </a:prstGeom>
        </p:spPr>
      </p:pic>
      <p:sp>
        <p:nvSpPr>
          <p:cNvPr id="3" name="Pentagon 2"/>
          <p:cNvSpPr/>
          <p:nvPr/>
        </p:nvSpPr>
        <p:spPr>
          <a:xfrm>
            <a:off x="853441" y="5176520"/>
            <a:ext cx="6812279" cy="13258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Class:Actinopterygii</a:t>
            </a:r>
            <a:endParaRPr lang="en-US" sz="4000" dirty="0"/>
          </a:p>
          <a:p>
            <a:pPr algn="ctr"/>
            <a:r>
              <a:rPr lang="en-US" sz="3600" i="1" dirty="0" err="1"/>
              <a:t>Labeo</a:t>
            </a:r>
            <a:r>
              <a:rPr lang="en-US" sz="3600" i="1" dirty="0"/>
              <a:t> </a:t>
            </a:r>
            <a:r>
              <a:rPr lang="en-US" sz="3600" i="1" dirty="0" err="1"/>
              <a:t>rohita</a:t>
            </a:r>
            <a:endParaRPr lang="en-US" sz="3600" i="1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55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1546860" y="5212083"/>
            <a:ext cx="5722619" cy="1280157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 smtClean="0"/>
          </a:p>
          <a:p>
            <a:pPr algn="ctr"/>
            <a:r>
              <a:rPr lang="en-US" sz="4400" dirty="0" err="1" smtClean="0"/>
              <a:t>Amphibia</a:t>
            </a:r>
            <a:endParaRPr lang="en-US" sz="4400" dirty="0" smtClean="0"/>
          </a:p>
          <a:p>
            <a:pPr algn="ctr"/>
            <a:r>
              <a:rPr lang="en-US" sz="2800" i="1" dirty="0" err="1" smtClean="0"/>
              <a:t>Duttaphrynus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melanostictus</a:t>
            </a:r>
            <a:endParaRPr lang="en-US" sz="2800" i="1" dirty="0" smtClean="0"/>
          </a:p>
          <a:p>
            <a:pPr algn="ctr"/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66712"/>
            <a:ext cx="6502399" cy="463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6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65" y="249554"/>
            <a:ext cx="7455742" cy="467296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71600" y="5364480"/>
            <a:ext cx="5943600" cy="1493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Class: </a:t>
            </a:r>
            <a:r>
              <a:rPr lang="en-US" sz="4000" dirty="0" err="1" smtClean="0"/>
              <a:t>Reptilia</a:t>
            </a:r>
            <a:endParaRPr lang="en-US" sz="4000" dirty="0" smtClean="0"/>
          </a:p>
          <a:p>
            <a:pPr algn="ctr"/>
            <a:r>
              <a:rPr lang="en-US" sz="4000" i="1" dirty="0" err="1" smtClean="0"/>
              <a:t>Naja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naja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19773072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466" y="175260"/>
            <a:ext cx="3420697" cy="3360420"/>
          </a:xfrm>
          <a:prstGeom prst="rect">
            <a:avLst/>
          </a:prstGeom>
          <a:ln w="57150">
            <a:solidFill>
              <a:schemeClr val="accent4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4" y="175260"/>
            <a:ext cx="4749394" cy="336042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630680" y="4434840"/>
            <a:ext cx="62484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Class:Aves</a:t>
            </a:r>
            <a:endParaRPr lang="en-US" sz="4000" dirty="0" smtClean="0"/>
          </a:p>
          <a:p>
            <a:pPr algn="ctr"/>
            <a:r>
              <a:rPr lang="en-US" sz="4000" i="1" dirty="0" err="1" smtClean="0"/>
              <a:t>Copsychus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saularis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247920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356234"/>
            <a:ext cx="7946034" cy="423100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3" name="Oval 2"/>
          <p:cNvSpPr/>
          <p:nvPr/>
        </p:nvSpPr>
        <p:spPr>
          <a:xfrm>
            <a:off x="514350" y="4815840"/>
            <a:ext cx="7820304" cy="17830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Class:Mammalia</a:t>
            </a:r>
            <a:endParaRPr lang="en-US" sz="4400" dirty="0" smtClean="0"/>
          </a:p>
          <a:p>
            <a:pPr algn="ctr"/>
            <a:r>
              <a:rPr lang="en-US" sz="4400" i="1" dirty="0" err="1" smtClean="0"/>
              <a:t>Panthera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tigris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4964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599" y="962526"/>
            <a:ext cx="6833937" cy="573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/>
              <a:t>মূল্যায়ন</a:t>
            </a:r>
          </a:p>
          <a:p>
            <a:pPr algn="ctr"/>
            <a:r>
              <a:rPr lang="bn-BD" sz="4000" dirty="0" smtClean="0"/>
              <a:t>Chondrichthyes</a:t>
            </a:r>
          </a:p>
          <a:p>
            <a:pPr algn="ctr"/>
            <a:r>
              <a:rPr lang="bn-BD" sz="4000" dirty="0" smtClean="0"/>
              <a:t>Actinopterygii</a:t>
            </a:r>
          </a:p>
          <a:p>
            <a:pPr algn="ctr"/>
            <a:r>
              <a:rPr lang="bn-BD" sz="4000" dirty="0" smtClean="0"/>
              <a:t>Amphibia</a:t>
            </a:r>
          </a:p>
          <a:p>
            <a:pPr algn="ctr"/>
            <a:r>
              <a:rPr lang="bn-BD" sz="4000" dirty="0" smtClean="0"/>
              <a:t>Reptilia</a:t>
            </a:r>
          </a:p>
          <a:p>
            <a:pPr algn="ctr"/>
            <a:r>
              <a:rPr lang="bn-BD" sz="4000" dirty="0" smtClean="0"/>
              <a:t>Aves and</a:t>
            </a:r>
          </a:p>
          <a:p>
            <a:pPr algn="ctr"/>
            <a:r>
              <a:rPr lang="bn-BD" sz="4000" dirty="0" smtClean="0"/>
              <a:t>Mammalia র বৈশিষ্ঠ্য লিখে দেখাও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9043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719" y="1627190"/>
            <a:ext cx="6347714" cy="3880773"/>
          </a:xfrm>
        </p:spPr>
        <p:txBody>
          <a:bodyPr>
            <a:normAutofit/>
          </a:bodyPr>
          <a:lstStyle/>
          <a:p>
            <a:r>
              <a:rPr lang="bn-IN" sz="6000" dirty="0" smtClean="0"/>
              <a:t>সারসংক্ষেপ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55358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।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763000" cy="5775960"/>
          </a:xfrm>
        </p:spPr>
        <p:txBody>
          <a:bodyPr>
            <a:normAutofit/>
          </a:bodyPr>
          <a:lstStyle/>
          <a:p>
            <a:r>
              <a:rPr lang="bn-IN" sz="6000" dirty="0">
                <a:solidFill>
                  <a:srgbClr val="C00000"/>
                </a:solidFill>
              </a:rPr>
              <a:t>বাড়ির</a:t>
            </a:r>
            <a:r>
              <a:rPr lang="bn-IN" dirty="0" smtClean="0">
                <a:solidFill>
                  <a:srgbClr val="C00000"/>
                </a:solidFill>
              </a:rPr>
              <a:t> </a:t>
            </a:r>
            <a:r>
              <a:rPr lang="bn-IN" sz="6000" dirty="0" smtClean="0">
                <a:solidFill>
                  <a:srgbClr val="C00000"/>
                </a:solidFill>
              </a:rPr>
              <a:t>কাজ</a:t>
            </a:r>
            <a:endParaRPr lang="en-US" sz="6000" dirty="0" smtClean="0">
              <a:solidFill>
                <a:srgbClr val="C00000"/>
              </a:solidFill>
            </a:endParaRPr>
          </a:p>
          <a:p>
            <a:r>
              <a:rPr lang="en-US" sz="4800" dirty="0" smtClean="0">
                <a:solidFill>
                  <a:srgbClr val="0070C0"/>
                </a:solidFill>
              </a:rPr>
              <a:t>Chordata and </a:t>
            </a:r>
            <a:r>
              <a:rPr lang="en-US" sz="4800" dirty="0" err="1" smtClean="0">
                <a:solidFill>
                  <a:srgbClr val="0070C0"/>
                </a:solidFill>
              </a:rPr>
              <a:t>Nonchordata</a:t>
            </a:r>
            <a:r>
              <a:rPr lang="en-US" sz="4800" dirty="0" smtClean="0">
                <a:solidFill>
                  <a:srgbClr val="0070C0"/>
                </a:solidFill>
              </a:rPr>
              <a:t> র </a:t>
            </a:r>
            <a:r>
              <a:rPr lang="bn-IN" sz="4800" dirty="0" smtClean="0">
                <a:solidFill>
                  <a:srgbClr val="0070C0"/>
                </a:solidFill>
              </a:rPr>
              <a:t>পার্থক্য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bn-IN" sz="4800" dirty="0" smtClean="0">
                <a:solidFill>
                  <a:srgbClr val="0070C0"/>
                </a:solidFill>
              </a:rPr>
              <a:t>লিখে আনবে </a:t>
            </a:r>
          </a:p>
          <a:p>
            <a:r>
              <a:rPr lang="en-US" sz="4800" dirty="0" smtClean="0">
                <a:solidFill>
                  <a:srgbClr val="00B050"/>
                </a:solidFill>
              </a:rPr>
              <a:t>Aves and Mammalia র</a:t>
            </a:r>
            <a:r>
              <a:rPr lang="bn-IN" sz="4800" dirty="0" smtClean="0">
                <a:solidFill>
                  <a:srgbClr val="00B050"/>
                </a:solidFill>
              </a:rPr>
              <a:t> মধ্যে কোনটি উন্নত এবংকেন  </a:t>
            </a:r>
            <a:endParaRPr lang="en-US" sz="48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bn-IN" sz="4800" dirty="0" smtClean="0">
                <a:solidFill>
                  <a:srgbClr val="00B050"/>
                </a:solidFill>
              </a:rPr>
              <a:t>   লিখে আনবে ৷</a:t>
            </a:r>
            <a:endParaRPr lang="bn-IN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79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IN" sz="8000" dirty="0"/>
              <a:t>সহায়ক বই</a:t>
            </a:r>
          </a:p>
          <a:p>
            <a:r>
              <a:rPr lang="bn-IN" sz="4000" dirty="0" smtClean="0"/>
              <a:t>ডঃ</a:t>
            </a:r>
            <a:r>
              <a:rPr lang="en-US" sz="4000" dirty="0" smtClean="0"/>
              <a:t> </a:t>
            </a:r>
            <a:r>
              <a:rPr lang="bn-IN" sz="4000" dirty="0" smtClean="0"/>
              <a:t>আব্দুল </a:t>
            </a:r>
            <a:r>
              <a:rPr lang="bn-IN" sz="4000" dirty="0"/>
              <a:t>আলীম</a:t>
            </a:r>
          </a:p>
          <a:p>
            <a:r>
              <a:rPr lang="bn-IN" sz="4000" dirty="0"/>
              <a:t>গাজী আজমল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756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0" y="-274320"/>
            <a:ext cx="6766560" cy="67665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0171" y="5410200"/>
            <a:ext cx="8558069" cy="120032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7200" b="1" dirty="0" err="1">
                <a:solidFill>
                  <a:schemeClr val="bg1"/>
                </a:solidFill>
              </a:rPr>
              <a:t>সবাইকে</a:t>
            </a:r>
            <a:r>
              <a:rPr lang="en-US" sz="7200" b="1" dirty="0">
                <a:solidFill>
                  <a:schemeClr val="bg1"/>
                </a:solidFill>
              </a:rPr>
              <a:t> </a:t>
            </a:r>
            <a:r>
              <a:rPr lang="bn-IN" sz="7200" b="1" dirty="0">
                <a:solidFill>
                  <a:schemeClr val="bg1"/>
                </a:solidFill>
              </a:rPr>
              <a:t>স্বাগতম</a:t>
            </a:r>
            <a:endParaRPr lang="en-US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57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129"/>
            <a:ext cx="1582057" cy="19914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483114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mKj‡K</a:t>
            </a:r>
            <a:r>
              <a:rPr lang="en-US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</a:t>
            </a:r>
            <a:r>
              <a:rPr lang="en-US" sz="9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</a:t>
            </a:r>
            <a:endParaRPr lang="en-US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5824" y="1335314"/>
            <a:ext cx="5402943" cy="30770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0"/>
            <a:ext cx="1625600" cy="199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5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5562600" cy="114300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bn-BD" sz="7500" b="1" dirty="0" smtClean="0">
                <a:solidFill>
                  <a:schemeClr val="accent3">
                    <a:lumMod val="50000"/>
                  </a:schemeClr>
                </a:solidFill>
              </a:rPr>
              <a:t>উপস্থপনায়</a:t>
            </a:r>
            <a:r>
              <a:rPr lang="en-US" sz="75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7500" b="1" dirty="0">
                <a:solidFill>
                  <a:schemeClr val="accent3">
                    <a:lumMod val="50000"/>
                  </a:schemeClr>
                </a:solidFill>
              </a:rPr>
            </a:br>
            <a:endParaRPr lang="en-US" sz="75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63285" y="1752600"/>
            <a:ext cx="8501743" cy="4419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bn-BD" sz="6000" b="1" dirty="0" smtClean="0"/>
              <a:t>আ.স.ম</a:t>
            </a:r>
            <a:r>
              <a:rPr lang="bn-BD" sz="6000" b="1" dirty="0"/>
              <a:t>. তৌহিদুর রহমান</a:t>
            </a:r>
          </a:p>
          <a:p>
            <a:pPr marL="0" indent="0">
              <a:buNone/>
            </a:pPr>
            <a:endParaRPr lang="en-US" sz="2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bn-BD" sz="2400" b="1" dirty="0">
                <a:solidFill>
                  <a:schemeClr val="accent2">
                    <a:lumMod val="75000"/>
                  </a:schemeClr>
                </a:solidFill>
              </a:rPr>
              <a:t>পিএইচ. ডি. গবেষক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en-US" sz="3600" b="1" dirty="0" err="1">
                <a:solidFill>
                  <a:srgbClr val="C00000"/>
                </a:solidFill>
              </a:rPr>
              <a:t>সহকারী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অধ্যাপক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endParaRPr lang="bn-IN" sz="3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bn-BD" sz="3600" b="1" dirty="0" smtClean="0">
                <a:solidFill>
                  <a:srgbClr val="002060"/>
                </a:solidFill>
              </a:rPr>
              <a:t> </a:t>
            </a:r>
            <a:r>
              <a:rPr lang="bn-BD" sz="3000" b="1" dirty="0">
                <a:solidFill>
                  <a:srgbClr val="002060"/>
                </a:solidFill>
              </a:rPr>
              <a:t>জীববিজ্ঞান বিভাগ </a:t>
            </a:r>
          </a:p>
          <a:p>
            <a:pPr marL="0" indent="0">
              <a:buNone/>
            </a:pPr>
            <a:r>
              <a:rPr lang="bn-BD" sz="3000" b="1" dirty="0">
                <a:solidFill>
                  <a:srgbClr val="002060"/>
                </a:solidFill>
              </a:rPr>
              <a:t>বঙ্গবন্ধু কলেজ </a:t>
            </a:r>
            <a:endParaRPr lang="en-US" sz="3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bn-BD" sz="3000" b="1" dirty="0">
                <a:solidFill>
                  <a:srgbClr val="002060"/>
                </a:solidFill>
              </a:rPr>
              <a:t>বোয়ালমারি- ফরিদপুর </a:t>
            </a:r>
            <a:endParaRPr lang="en-US" sz="3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01715 280 100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71" y="248919"/>
            <a:ext cx="1387929" cy="12074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85" y="234405"/>
            <a:ext cx="1387929" cy="12074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" t="17292" r="6143" b="12173"/>
          <a:stretch/>
        </p:blipFill>
        <p:spPr>
          <a:xfrm>
            <a:off x="4252686" y="2902857"/>
            <a:ext cx="4734552" cy="296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5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223761" cy="1600200"/>
          </a:xfrm>
        </p:spPr>
        <p:txBody>
          <a:bodyPr>
            <a:normAutofit fontScale="90000"/>
          </a:bodyPr>
          <a:lstStyle/>
          <a:p>
            <a:r>
              <a:rPr lang="bn-IN" sz="5300" dirty="0" smtClean="0"/>
              <a:t>পাঠপরিচিতি</a:t>
            </a:r>
            <a:r>
              <a:rPr lang="bn-IN" dirty="0" smtClean="0"/>
              <a:t/>
            </a:r>
            <a:br>
              <a:rPr lang="bn-IN" dirty="0" smtClean="0"/>
            </a:br>
            <a:r>
              <a:rPr lang="bn-IN" dirty="0"/>
              <a:t/>
            </a:r>
            <a:br>
              <a:rPr lang="bn-IN" dirty="0"/>
            </a:br>
            <a:r>
              <a:rPr lang="bn-IN" sz="4900" b="1" dirty="0" smtClean="0">
                <a:solidFill>
                  <a:schemeClr val="accent5">
                    <a:lumMod val="75000"/>
                  </a:schemeClr>
                </a:solidFill>
              </a:rPr>
              <a:t>বিষয়ঃজীববিজ্ঞান </a:t>
            </a:r>
            <a:r>
              <a:rPr lang="en-US" sz="49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bn-IN" sz="4900" b="1" dirty="0" smtClean="0">
                <a:solidFill>
                  <a:schemeClr val="accent5">
                    <a:lumMod val="75000"/>
                  </a:schemeClr>
                </a:solidFill>
              </a:rPr>
              <a:t>২য়</a:t>
            </a:r>
            <a:r>
              <a:rPr lang="bn-BD" sz="4900" b="1" dirty="0" smtClean="0">
                <a:solidFill>
                  <a:schemeClr val="accent5">
                    <a:lumMod val="75000"/>
                  </a:schemeClr>
                </a:solidFill>
              </a:rPr>
              <a:t>পত্র</a:t>
            </a:r>
            <a:r>
              <a:rPr lang="bn-IN" sz="49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bn-IN" sz="49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bn-IN" sz="6700" dirty="0" smtClean="0"/>
              <a:t>এক</a:t>
            </a:r>
            <a:r>
              <a:rPr lang="en-US" sz="6700" dirty="0" smtClean="0"/>
              <a:t>া</a:t>
            </a:r>
            <a:r>
              <a:rPr lang="bn-IN" sz="6700" dirty="0" smtClean="0"/>
              <a:t>দশ শ্র</a:t>
            </a:r>
            <a:r>
              <a:rPr lang="en-US" sz="6700" dirty="0" smtClean="0"/>
              <a:t>ে</a:t>
            </a:r>
            <a:r>
              <a:rPr lang="bn-IN" sz="6700" dirty="0" smtClean="0"/>
              <a:t>ণি</a:t>
            </a:r>
            <a:r>
              <a:rPr lang="en-US" sz="6700" dirty="0" smtClean="0"/>
              <a:t> </a:t>
            </a:r>
            <a:br>
              <a:rPr lang="en-US" sz="6700" dirty="0" smtClean="0"/>
            </a:br>
            <a:r>
              <a:rPr lang="bn-BD" sz="6700" dirty="0" smtClean="0"/>
              <a:t>অধ্যায়ঃপ্রথম</a:t>
            </a:r>
            <a:r>
              <a:rPr lang="bn-IN" sz="6700" dirty="0" smtClean="0"/>
              <a:t/>
            </a:r>
            <a:br>
              <a:rPr lang="bn-IN" sz="6700" dirty="0" smtClean="0"/>
            </a:br>
            <a:r>
              <a:rPr lang="en-US" sz="6700" dirty="0" err="1" smtClean="0"/>
              <a:t>বিষয়ঃ</a:t>
            </a:r>
            <a:r>
              <a:rPr lang="en-US" sz="6700" dirty="0" smtClean="0"/>
              <a:t> </a:t>
            </a:r>
            <a:r>
              <a:rPr lang="en-US" sz="6700" dirty="0" err="1" smtClean="0"/>
              <a:t>শ্রেণিবিন্যাস</a:t>
            </a:r>
            <a:endParaRPr lang="en-US" sz="6700" dirty="0"/>
          </a:p>
        </p:txBody>
      </p:sp>
    </p:spTree>
    <p:extLst>
      <p:ext uri="{BB962C8B-B14F-4D97-AF65-F5344CB8AC3E}">
        <p14:creationId xmlns:p14="http://schemas.microsoft.com/office/powerpoint/2010/main" val="257245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" y="452890"/>
            <a:ext cx="2767630" cy="2087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431" y="427036"/>
            <a:ext cx="3007025" cy="1851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51" y="3972151"/>
            <a:ext cx="2295525" cy="1990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228" y="3279158"/>
            <a:ext cx="3800343" cy="33901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089" y="626697"/>
            <a:ext cx="1829254" cy="162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0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206310"/>
            <a:ext cx="6347714" cy="3880773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আজেকের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পাঠ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0" y="3381494"/>
            <a:ext cx="9308189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n-US" sz="6000" b="1" dirty="0"/>
              <a:t>Vertebrata র </a:t>
            </a:r>
            <a:r>
              <a:rPr lang="en-US" sz="6000" b="1" dirty="0" err="1"/>
              <a:t>শ্রেণিবিন্যাস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5837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39" y="362270"/>
            <a:ext cx="8168642" cy="4773610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70000" lnSpcReduction="20000"/>
          </a:bodyPr>
          <a:lstStyle/>
          <a:p>
            <a:pPr lvl="2">
              <a:buFont typeface="Wingdings" panose="05000000000000000000" pitchFamily="2" charset="2"/>
              <a:buChar char="Ø"/>
            </a:pPr>
            <a:r>
              <a:rPr lang="en-US" sz="9400" dirty="0" err="1" smtClean="0">
                <a:solidFill>
                  <a:srgbClr val="0070C0"/>
                </a:solidFill>
              </a:rPr>
              <a:t>শিখনফল</a:t>
            </a:r>
            <a:endParaRPr lang="en-US" sz="9400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6000" dirty="0" smtClean="0"/>
              <a:t>Chordate</a:t>
            </a:r>
            <a:r>
              <a:rPr lang="bn-IN" sz="6000" dirty="0" smtClean="0"/>
              <a:t> র সংজ্ঞা বলতে পারবে</a:t>
            </a:r>
            <a:endParaRPr lang="en-US" sz="6000" dirty="0" smtClean="0"/>
          </a:p>
          <a:p>
            <a:r>
              <a:rPr lang="en-US" sz="6000" dirty="0" smtClean="0"/>
              <a:t>Vertebrata র </a:t>
            </a:r>
            <a:r>
              <a:rPr lang="bn-IN" sz="6000" dirty="0" smtClean="0"/>
              <a:t>শ্রণিবিন্যাস করতে পা</a:t>
            </a:r>
            <a:r>
              <a:rPr lang="en-US" sz="6000" dirty="0" smtClean="0"/>
              <a:t>র</a:t>
            </a:r>
            <a:r>
              <a:rPr lang="bn-IN" sz="6000" dirty="0" smtClean="0"/>
              <a:t>বে</a:t>
            </a:r>
          </a:p>
          <a:p>
            <a:r>
              <a:rPr lang="en-US" sz="6000" dirty="0" smtClean="0"/>
              <a:t>Vertebrata র </a:t>
            </a:r>
            <a:r>
              <a:rPr lang="en-US" sz="6000" dirty="0" err="1" smtClean="0"/>
              <a:t>শ্র</a:t>
            </a:r>
            <a:r>
              <a:rPr lang="bn-IN" sz="6000" dirty="0" smtClean="0"/>
              <a:t>ে</a:t>
            </a:r>
            <a:r>
              <a:rPr lang="en-US" sz="6000" dirty="0" err="1" smtClean="0"/>
              <a:t>ণি</a:t>
            </a:r>
            <a:r>
              <a:rPr lang="en-US" sz="6000" dirty="0" smtClean="0"/>
              <a:t> </a:t>
            </a:r>
            <a:r>
              <a:rPr lang="en-US" sz="6000" dirty="0" err="1" smtClean="0"/>
              <a:t>সমূহের</a:t>
            </a:r>
            <a:r>
              <a:rPr lang="en-US" sz="6000" dirty="0" smtClean="0"/>
              <a:t> </a:t>
            </a:r>
            <a:r>
              <a:rPr lang="en-US" sz="6000" dirty="0" err="1" smtClean="0"/>
              <a:t>সনাক্তকার</a:t>
            </a:r>
            <a:r>
              <a:rPr lang="bn-IN" sz="6000" dirty="0" smtClean="0"/>
              <a:t>ী বৈশিষ্ট্য</a:t>
            </a:r>
            <a:endParaRPr lang="bn-IN" sz="6000" dirty="0"/>
          </a:p>
          <a:p>
            <a:r>
              <a:rPr lang="bn-IN" sz="6000" dirty="0" smtClean="0"/>
              <a:t> </a:t>
            </a:r>
            <a:r>
              <a:rPr lang="bn-IN" sz="6000" dirty="0"/>
              <a:t>বলতে </a:t>
            </a:r>
            <a:r>
              <a:rPr lang="bn-IN" sz="6000" dirty="0" smtClean="0"/>
              <a:t>পারবে</a:t>
            </a:r>
            <a:r>
              <a:rPr lang="en-US" sz="6000" dirty="0" smtClean="0"/>
              <a:t> </a:t>
            </a:r>
            <a:endParaRPr lang="bn-IN" sz="6000" dirty="0" smtClean="0"/>
          </a:p>
        </p:txBody>
      </p:sp>
    </p:spTree>
    <p:extLst>
      <p:ext uri="{BB962C8B-B14F-4D97-AF65-F5344CB8AC3E}">
        <p14:creationId xmlns:p14="http://schemas.microsoft.com/office/powerpoint/2010/main" val="31324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20040" y="777240"/>
            <a:ext cx="7513319" cy="4785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Class :</a:t>
            </a:r>
            <a:r>
              <a:rPr lang="en-US" sz="4400" dirty="0" err="1" smtClean="0"/>
              <a:t>Chondrichthyes</a:t>
            </a:r>
            <a:endParaRPr lang="bn-IN" sz="4400" dirty="0"/>
          </a:p>
          <a:p>
            <a:pPr algn="ctr"/>
            <a:r>
              <a:rPr lang="bn-IN" sz="4400" dirty="0" smtClean="0">
                <a:solidFill>
                  <a:srgbClr val="0070C0"/>
                </a:solidFill>
              </a:rPr>
              <a:t>বৈশিষ্ট্যঃ</a:t>
            </a:r>
          </a:p>
          <a:p>
            <a:pPr algn="ctr"/>
            <a:r>
              <a:rPr lang="bn-IN" sz="4400" dirty="0" smtClean="0">
                <a:solidFill>
                  <a:srgbClr val="0070C0"/>
                </a:solidFill>
              </a:rPr>
              <a:t>লেজ 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হেটারোসরকেল</a:t>
            </a:r>
            <a:r>
              <a:rPr lang="en-US" sz="4400" dirty="0" smtClean="0">
                <a:solidFill>
                  <a:srgbClr val="0070C0"/>
                </a:solidFill>
              </a:rPr>
              <a:t>।</a:t>
            </a:r>
          </a:p>
          <a:p>
            <a:pPr algn="ctr"/>
            <a:r>
              <a:rPr lang="en-US" sz="4400" dirty="0" err="1" smtClean="0">
                <a:solidFill>
                  <a:srgbClr val="0070C0"/>
                </a:solidFill>
              </a:rPr>
              <a:t>আঁইশ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bn-BD" sz="4400" dirty="0" smtClean="0">
                <a:solidFill>
                  <a:srgbClr val="0070C0"/>
                </a:solidFill>
              </a:rPr>
              <a:t>প্লা</a:t>
            </a:r>
            <a:r>
              <a:rPr lang="en-US" sz="4400" dirty="0" err="1" smtClean="0">
                <a:solidFill>
                  <a:srgbClr val="0070C0"/>
                </a:solidFill>
              </a:rPr>
              <a:t>কয়েড</a:t>
            </a:r>
            <a:endParaRPr lang="en-US" sz="4400" dirty="0" smtClean="0">
              <a:solidFill>
                <a:srgbClr val="0070C0"/>
              </a:solidFill>
            </a:endParaRPr>
          </a:p>
          <a:p>
            <a:pPr algn="ctr"/>
            <a:r>
              <a:rPr lang="en-US" sz="4400" dirty="0" err="1" smtClean="0">
                <a:solidFill>
                  <a:srgbClr val="0070C0"/>
                </a:solidFill>
              </a:rPr>
              <a:t>মুখ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অংকীয়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</a:rPr>
              <a:t>দিকে</a:t>
            </a:r>
            <a:endParaRPr lang="en-US" sz="4400" dirty="0" smtClean="0">
              <a:solidFill>
                <a:srgbClr val="0070C0"/>
              </a:solidFill>
            </a:endParaRPr>
          </a:p>
          <a:p>
            <a:pPr algn="ctr"/>
            <a:r>
              <a:rPr lang="en-US" sz="4400" i="1" dirty="0" err="1" smtClean="0">
                <a:solidFill>
                  <a:srgbClr val="0070C0"/>
                </a:solidFill>
              </a:rPr>
              <a:t>Scoliodon</a:t>
            </a:r>
            <a:r>
              <a:rPr lang="en-US" sz="4400" i="1" dirty="0" smtClean="0">
                <a:solidFill>
                  <a:srgbClr val="0070C0"/>
                </a:solidFill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</a:rPr>
              <a:t>sorrakowha</a:t>
            </a:r>
            <a:endParaRPr lang="en-US" sz="4400" i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6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4880" y="5625012"/>
            <a:ext cx="7533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Class:Chondrichthyes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7" y="599411"/>
            <a:ext cx="6975411" cy="458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740</TotalTime>
  <Words>136</Words>
  <Application>Microsoft Office PowerPoint</Application>
  <PresentationFormat>On-screen Show (4:3)</PresentationFormat>
  <Paragraphs>56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SutonnyMJ</vt:lpstr>
      <vt:lpstr>Trebuchet MS</vt:lpstr>
      <vt:lpstr>Vrinda</vt:lpstr>
      <vt:lpstr>Wingdings</vt:lpstr>
      <vt:lpstr>Wingdings 3</vt:lpstr>
      <vt:lpstr>Facet</vt:lpstr>
      <vt:lpstr>PowerPoint Presentation</vt:lpstr>
      <vt:lpstr>PowerPoint Presentation</vt:lpstr>
      <vt:lpstr>উপস্থপনায় </vt:lpstr>
      <vt:lpstr>পাঠপরিচিতি  বিষয়ঃজীববিজ্ঞান  ২য়পত্র একাদশ শ্রেণি  অধ্যায়ঃপ্রথম বিষয়ঃ শ্রেণিবিন্যাস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Class:Sarcopterygii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।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JJQBN72</cp:lastModifiedBy>
  <cp:revision>90</cp:revision>
  <dcterms:created xsi:type="dcterms:W3CDTF">8922-10-22T10:58:44Z</dcterms:created>
  <dcterms:modified xsi:type="dcterms:W3CDTF">2019-11-05T13:55:08Z</dcterms:modified>
</cp:coreProperties>
</file>