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7"/>
  </p:notesMasterIdLst>
  <p:sldIdLst>
    <p:sldId id="271" r:id="rId2"/>
    <p:sldId id="256" r:id="rId3"/>
    <p:sldId id="257" r:id="rId4"/>
    <p:sldId id="270" r:id="rId5"/>
    <p:sldId id="259" r:id="rId6"/>
    <p:sldId id="260" r:id="rId7"/>
    <p:sldId id="261" r:id="rId8"/>
    <p:sldId id="262" r:id="rId9"/>
    <p:sldId id="265" r:id="rId10"/>
    <p:sldId id="264" r:id="rId11"/>
    <p:sldId id="263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A68AC7-E01F-45E9-8138-06C4F9F260DA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DF321B-9840-4156-9ED6-CF9B931274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F321B-9840-4156-9ED6-CF9B931274B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F321B-9840-4156-9ED6-CF9B931274B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B12D-E116-47DC-992E-22574ACC5DC0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9B93-4E69-49D9-8F80-FEE01D2DBD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B12D-E116-47DC-992E-22574ACC5DC0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9B93-4E69-49D9-8F80-FEE01D2DBD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B12D-E116-47DC-992E-22574ACC5DC0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9B93-4E69-49D9-8F80-FEE01D2DBD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B12D-E116-47DC-992E-22574ACC5DC0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9B93-4E69-49D9-8F80-FEE01D2DBD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B12D-E116-47DC-992E-22574ACC5DC0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2319B93-4E69-49D9-8F80-FEE01D2DBD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B12D-E116-47DC-992E-22574ACC5DC0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9B93-4E69-49D9-8F80-FEE01D2DBD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B12D-E116-47DC-992E-22574ACC5DC0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9B93-4E69-49D9-8F80-FEE01D2DBD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B12D-E116-47DC-992E-22574ACC5DC0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9B93-4E69-49D9-8F80-FEE01D2DBD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B12D-E116-47DC-992E-22574ACC5DC0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9B93-4E69-49D9-8F80-FEE01D2DBD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B12D-E116-47DC-992E-22574ACC5DC0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9B93-4E69-49D9-8F80-FEE01D2DBD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B12D-E116-47DC-992E-22574ACC5DC0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9B93-4E69-49D9-8F80-FEE01D2DBD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A8FB12D-E116-47DC-992E-22574ACC5DC0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2319B93-4E69-49D9-8F80-FEE01D2DBD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762000"/>
            <a:ext cx="6629400" cy="434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বিষয়-ফিন্যান্স ও </a:t>
            </a:r>
            <a:r>
              <a:rPr lang="bn-BD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ব্যাংকিং</a:t>
            </a:r>
          </a:p>
          <a:p>
            <a:pPr algn="ctr"/>
            <a:r>
              <a:rPr lang="bn-BD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অধ্যায়-প্রথম </a:t>
            </a:r>
          </a:p>
          <a:p>
            <a:pPr algn="ctr"/>
            <a:r>
              <a:rPr lang="bn-BD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পর্ব-২ </a:t>
            </a:r>
          </a:p>
          <a:p>
            <a:endParaRPr lang="bn-BD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6868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800" b="1" dirty="0" smtClean="0">
                <a:latin typeface="NikoshBAN"/>
                <a:cs typeface="NikoshBAN"/>
              </a:rPr>
              <a:t>আয় সিদ্ধান্ত বা অর্থায়ন সিদ্ধান্ত</a:t>
            </a:r>
          </a:p>
          <a:p>
            <a:r>
              <a:rPr lang="bn-BD" sz="2400" dirty="0" smtClean="0">
                <a:latin typeface="NikoshBAN"/>
                <a:cs typeface="NikoshBAN"/>
              </a:rPr>
              <a:t>আয় সিদ্ধান্ত  বলতে মূলত তহবিল সংগ্রহের প্রক্রিয়াকে বুঝায়। অর্থায়ন সিদ্ধান্তের আওতায় তহবিল সংগ্রহের ভিন্ন উ</a:t>
            </a:r>
            <a:r>
              <a:rPr lang="en-US" sz="2400" dirty="0" smtClean="0">
                <a:latin typeface="NikoshBAN"/>
                <a:cs typeface="NikoshBAN"/>
              </a:rPr>
              <a:t>ৎ</a:t>
            </a:r>
            <a:r>
              <a:rPr lang="bn-BD" sz="2400" dirty="0" smtClean="0">
                <a:latin typeface="NikoshBAN"/>
                <a:cs typeface="NikoshBAN"/>
              </a:rPr>
              <a:t>স নির্বাচন এবং এসব উ</a:t>
            </a:r>
            <a:r>
              <a:rPr lang="en-US" sz="2400" dirty="0" smtClean="0">
                <a:latin typeface="NikoshBAN"/>
                <a:cs typeface="NikoshBAN"/>
              </a:rPr>
              <a:t>ৎ</a:t>
            </a:r>
            <a:r>
              <a:rPr lang="bn-BD" sz="2400" dirty="0" smtClean="0">
                <a:latin typeface="NikoshBAN"/>
                <a:cs typeface="NikoshBAN"/>
              </a:rPr>
              <a:t>সের সুবিধা-অসুবিধা </a:t>
            </a:r>
          </a:p>
          <a:p>
            <a:r>
              <a:rPr lang="bn-BD" sz="2400" dirty="0" smtClean="0">
                <a:latin typeface="NikoshBAN"/>
                <a:cs typeface="NikoshBAN"/>
              </a:rPr>
              <a:t>বিশ্লেষণ করে অর্থায়ন -সংক্রান্ত  পরিকল্পনা গ্রহণ করা হয়।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2438400"/>
            <a:ext cx="55626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800" b="1" dirty="0" smtClean="0">
                <a:latin typeface="NikoshBAN"/>
                <a:cs typeface="NikoshBAN"/>
              </a:rPr>
              <a:t>ব্যয় সিদ্ধান্ত বা বিনিয়োগ সিদ্ধান্ত</a:t>
            </a:r>
          </a:p>
          <a:p>
            <a:r>
              <a:rPr lang="bn-BD" sz="2400" dirty="0" smtClean="0">
                <a:latin typeface="NikoshBAN"/>
                <a:cs typeface="NikoshBAN"/>
              </a:rPr>
              <a:t>বিভিন্ন প্রকল্পে বিনিয়োগ করা হলো ব্যয় সিদ্ধান্ত।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228600" y="3962400"/>
            <a:ext cx="8610600" cy="25908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অন্যান্য </a:t>
            </a:r>
            <a:r>
              <a:rPr lang="bn-BD" sz="2800" dirty="0" smtClean="0">
                <a:latin typeface="NikoshBAN"/>
                <a:cs typeface="NikoshBAN"/>
              </a:rPr>
              <a:t>সিদ্ধান্ত</a:t>
            </a:r>
          </a:p>
          <a:p>
            <a:r>
              <a:rPr lang="bn-BD" sz="2400" dirty="0" smtClean="0">
                <a:latin typeface="NikoshBAN"/>
                <a:cs typeface="NikoshBAN"/>
              </a:rPr>
              <a:t>ক)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 কি পরিমাণে কাঁচামাল ক্রয় বা প্রতিষ্ঠানের  জন্য উপযোগী এবং সেই অর্থ  কোথা থেকে 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     সংগ্রহ করা যাবে-এ সংক্রান্ত সিদ্ধান্তকে চলতি বিনিয়োগ সিদ্ধান্ত বলে।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খ)  দৈনন্দিন প্রয়োজন নির্বাহ করার জন্য  কি পরিমান নগদ অর্থ রাখা উচিত , সেটাও একটি 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    গোরুত্বপূর্ণ সিদ্ধান্ত।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গ)  যে সব </a:t>
            </a:r>
            <a:r>
              <a:rPr lang="bn-BD" sz="2400" dirty="0" smtClean="0">
                <a:latin typeface="NikoshBAN"/>
                <a:cs typeface="NikoshBAN"/>
              </a:rPr>
              <a:t>উ</a:t>
            </a:r>
            <a:r>
              <a:rPr lang="en-US" sz="2400" dirty="0" smtClean="0">
                <a:latin typeface="NikoshBAN"/>
                <a:cs typeface="NikoshBAN"/>
              </a:rPr>
              <a:t>ৎ</a:t>
            </a:r>
            <a:r>
              <a:rPr lang="bn-BD" sz="2400" dirty="0" smtClean="0">
                <a:latin typeface="NikoshBAN"/>
                <a:cs typeface="NikoshBAN"/>
              </a:rPr>
              <a:t>স থেকে তহবিল সংগ্রহ করা হয়েছে, তাদের প্রাপ্য প্রদান করা  আরেকটি                    সিদ্ধান্ত।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362200" y="76200"/>
            <a:ext cx="38100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অর্থায়নের ক্রমোন্নয়নের ধারা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228600" y="990600"/>
            <a:ext cx="8686800" cy="5791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bn-BD" sz="2400" b="1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endParaRPr lang="bn-BD" sz="2400" b="1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অর্থায়নের ক্রমোন্নয়ন ধারাকে পর্যায়ক্রমিকভাবে উপস্থাপনে দেখা যায়-</a:t>
            </a:r>
          </a:p>
          <a:p>
            <a:pPr algn="just"/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bn-BD" sz="2000" b="1" u="sng" dirty="0" smtClean="0">
                <a:latin typeface="NikoshBAN" pitchFamily="2" charset="0"/>
                <a:cs typeface="NikoshBAN" pitchFamily="2" charset="0"/>
              </a:rPr>
              <a:t>১৯৩০-এর পূর্ববর্তী দশকঃ</a:t>
            </a:r>
            <a:r>
              <a:rPr lang="bn-BD" sz="24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এই সময়কালে যুক্তরাষ্ট্রের কোম্পানিগোলোর মধ্যে একত্রিকরণের প্রবণতা শুরু হয়।</a:t>
            </a:r>
          </a:p>
          <a:p>
            <a:pPr algn="just"/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bn-BD" sz="2000" b="1" u="sng" dirty="0" smtClean="0">
                <a:latin typeface="NikoshBAN" pitchFamily="2" charset="0"/>
                <a:cs typeface="NikoshBAN" pitchFamily="2" charset="0"/>
              </a:rPr>
              <a:t>। ১৯৩০-এর দশকঃ </a:t>
            </a:r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একত্রকরন 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প্রবণতা যুক্তরাষ্ট্রে যথেষ্ট সফলতা পায়নি। ত্রিশের দশকে যুক্তরাষ্ট্রে চরম মন্দা 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       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শোরু হয়।এ সময় থেকেই  শেয়ার বিক্রির মাধ্যমে অর্থায়নের প্রয়োজন দেখা দেয়।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bn-BD" sz="2000" b="1" u="sng" dirty="0" smtClean="0">
                <a:latin typeface="NikoshBAN" pitchFamily="2" charset="0"/>
                <a:cs typeface="NikoshBAN" pitchFamily="2" charset="0"/>
              </a:rPr>
              <a:t>। ১৯৪০-এর দশকঃ</a:t>
            </a:r>
            <a:r>
              <a:rPr lang="bn-BD" sz="20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এ সময়ে সুষ্ঠুভাবে কারবার পরিচালনার জন্য তারল্যের প্রয়োজনীয়তা  বিশেষভাবে  উপলব্ধি করা যায়।</a:t>
            </a:r>
          </a:p>
          <a:p>
            <a:pPr algn="just"/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৪। </a:t>
            </a:r>
            <a:r>
              <a:rPr lang="bn-BD" sz="2000" b="1" u="sng" dirty="0" smtClean="0">
                <a:latin typeface="NikoshBAN" pitchFamily="2" charset="0"/>
                <a:cs typeface="NikoshBAN" pitchFamily="2" charset="0"/>
              </a:rPr>
              <a:t>১৯৫০-এর দশকঃ</a:t>
            </a:r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এই ধারাকে  অর্থায়নের সনাতন ধারা হিসেবে গণ্য করা হয়। ব্যয় হ্রাস করে মুনাফা  </a:t>
            </a:r>
          </a:p>
          <a:p>
            <a:pPr algn="just"/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সর্বোচ্চকরণ  করাই তখন অর্থায়নের প্রধান কাজে পরিণত হয়।</a:t>
            </a:r>
          </a:p>
          <a:p>
            <a:pPr algn="just"/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৫। </a:t>
            </a:r>
            <a:r>
              <a:rPr lang="bn-BD" sz="2000" b="1" u="sng" dirty="0" smtClean="0">
                <a:latin typeface="NikoshBAN" pitchFamily="2" charset="0"/>
                <a:cs typeface="NikoshBAN" pitchFamily="2" charset="0"/>
              </a:rPr>
              <a:t>১৯৬০-এর দশকঃ 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এই সময় থেকেই আধুনিক অর্থায়নের যাত্রা শুরু হয়। অর্থায়ন মূলধন বাজারকে অগ্রাধিকার </a:t>
            </a:r>
          </a:p>
          <a:p>
            <a:pPr algn="just"/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দিতে শুরু করে।</a:t>
            </a:r>
          </a:p>
          <a:p>
            <a:pPr algn="just"/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৬</a:t>
            </a:r>
            <a:r>
              <a:rPr lang="bn-BD" sz="2000" b="1" u="sng" dirty="0" smtClean="0">
                <a:latin typeface="NikoshBAN" pitchFamily="2" charset="0"/>
                <a:cs typeface="NikoshBAN" pitchFamily="2" charset="0"/>
              </a:rPr>
              <a:t>। ১৯৭০-এর দশকঃ 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এই দশকে কম্পিউটার অধ্যায়ের যাত্রা শুরু হয়। যা শুধু উ</a:t>
            </a:r>
            <a:r>
              <a:rPr lang="en-US" sz="2000" dirty="0" smtClean="0">
                <a:latin typeface="NikoshBAN"/>
                <a:cs typeface="NikoshBAN"/>
              </a:rPr>
              <a:t>ৎ</a:t>
            </a:r>
            <a:r>
              <a:rPr lang="bn-BD" sz="2000" dirty="0" smtClean="0">
                <a:latin typeface="NikoshBAN"/>
                <a:cs typeface="NikoshBAN"/>
              </a:rPr>
              <a:t>পাদন কৌশলই নয়,কারবারি </a:t>
            </a:r>
          </a:p>
          <a:p>
            <a:pPr algn="just"/>
            <a:r>
              <a:rPr lang="bn-BD" sz="2000" dirty="0" smtClean="0">
                <a:latin typeface="NikoshBAN"/>
                <a:cs typeface="NikoshBAN"/>
              </a:rPr>
              <a:t>অর্থায়নকেও পাল্টিয়ে দেয়।</a:t>
            </a:r>
          </a:p>
          <a:p>
            <a:pPr algn="just"/>
            <a:r>
              <a:rPr lang="bn-BD" sz="2000" dirty="0" smtClean="0">
                <a:latin typeface="NikoshBAN"/>
                <a:cs typeface="NikoshBAN"/>
              </a:rPr>
              <a:t>৭।</a:t>
            </a:r>
            <a:r>
              <a:rPr lang="bn-BD" sz="2000" b="1" u="sng" dirty="0" smtClean="0">
                <a:latin typeface="NikoshBAN"/>
                <a:cs typeface="NikoshBAN"/>
              </a:rPr>
              <a:t>১৯৮০-এর দশকঃ</a:t>
            </a:r>
            <a:r>
              <a:rPr lang="bn-BD" sz="2000" dirty="0" smtClean="0">
                <a:latin typeface="NikoshBAN"/>
                <a:cs typeface="NikoshBAN"/>
              </a:rPr>
              <a:t> এ সময় সানাতনি দায়িত্বের পরিবর্তন করে নতুন রুপে আবির্ভূত হয় অর্থায়ন পদ্ধতি। মূলধনের  সুদক্ষ বন্টন ও প্রকল্পগুলো হতে অর্জিত আয়ের বিচার-বিশ্লেষনই ছিল অর্থায়নের মূল বিষয়।</a:t>
            </a:r>
          </a:p>
          <a:p>
            <a:pPr algn="just"/>
            <a:r>
              <a:rPr lang="bn-BD" sz="2000" dirty="0" smtClean="0">
                <a:latin typeface="NikoshBAN"/>
                <a:cs typeface="NikoshBAN"/>
              </a:rPr>
              <a:t>৮। </a:t>
            </a:r>
            <a:r>
              <a:rPr lang="bn-BD" sz="2000" b="1" u="sng" dirty="0" smtClean="0">
                <a:latin typeface="NikoshBAN"/>
                <a:cs typeface="NikoshBAN"/>
              </a:rPr>
              <a:t>১৯৯০-এর দশক ও আধুনিক অর্থায়নের সূচনাঃ </a:t>
            </a:r>
            <a:r>
              <a:rPr lang="bn-BD" sz="2000" dirty="0" smtClean="0">
                <a:latin typeface="NikoshBAN"/>
                <a:cs typeface="NikoshBAN"/>
              </a:rPr>
              <a:t>এই দশকে বিশ্ব বাণিজ্য সংস্থা 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World Trade Organization) 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আত্মপ্রকাশ করে। বিশ্বব্যাপি আমদানি- রপ্তানির প্রতিবন্ধকতা ব্যাপকভাবে হ্রাস পায়। অর্থায়ন এ সময়ে আন্তর্জাতিকতা লাভ করে। </a:t>
            </a:r>
            <a:endParaRPr lang="bn-BD" sz="2000" b="1" u="sng" dirty="0" smtClean="0">
              <a:latin typeface="NikoshBAN"/>
              <a:cs typeface="NikoshBAN"/>
            </a:endParaRPr>
          </a:p>
          <a:p>
            <a:pPr algn="just"/>
            <a:endParaRPr lang="bn-BD" sz="20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1600200" y="381000"/>
            <a:ext cx="5867400" cy="7620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Terminator 2"/>
          <p:cNvSpPr/>
          <p:nvPr/>
        </p:nvSpPr>
        <p:spPr>
          <a:xfrm>
            <a:off x="304800" y="1295400"/>
            <a:ext cx="8534400" cy="40386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 । বিনিয়োগ সিদ্ধান্ত  কী </a:t>
            </a:r>
            <a:r>
              <a:rPr lang="en-US" sz="3200" dirty="0" smtClean="0">
                <a:latin typeface="NikoshBAN"/>
                <a:cs typeface="NikoshBAN"/>
              </a:rPr>
              <a:t>?</a:t>
            </a:r>
            <a:endParaRPr lang="bn-BD" sz="3200" dirty="0" smtClean="0">
              <a:latin typeface="NikoshBAN"/>
              <a:cs typeface="NikoshBAN"/>
            </a:endParaRPr>
          </a:p>
          <a:p>
            <a:pPr algn="just"/>
            <a:r>
              <a:rPr lang="bn-BD" sz="3200" dirty="0" smtClean="0">
                <a:latin typeface="NikoshBAN"/>
                <a:cs typeface="NikoshBAN"/>
              </a:rPr>
              <a:t>২ । তারল্য বনাম মুনাফা নীতি  বলতে কী বোঝায় ব্যাখ্যা কর।</a:t>
            </a:r>
          </a:p>
          <a:p>
            <a:pPr algn="just"/>
            <a:r>
              <a:rPr lang="bn-BD" sz="3200" dirty="0" smtClean="0">
                <a:latin typeface="NikoshBAN"/>
                <a:cs typeface="NikoshBAN"/>
              </a:rPr>
              <a:t>৩ । আর্থিক ব্যবস্থাপক আয় ও ব্যয় সিদ্ধান্ত ছাড়া আর কী কী সিদ্ধান্ত গ্রহণ করে থাকেন।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3276600" y="152400"/>
            <a:ext cx="2362200" cy="5334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Pentagon 4"/>
          <p:cNvSpPr/>
          <p:nvPr/>
        </p:nvSpPr>
        <p:spPr>
          <a:xfrm>
            <a:off x="381000" y="838200"/>
            <a:ext cx="4724400" cy="762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আর্থিক ব্যবস্থাপক কয় ধরনের সিদ্ধান্ত নিয়ে কাজ করে </a:t>
            </a:r>
            <a:r>
              <a:rPr lang="en-US" sz="2000" dirty="0" smtClean="0">
                <a:latin typeface="NikoshBAN"/>
                <a:cs typeface="NikoshBAN"/>
              </a:rPr>
              <a:t>?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05400" y="838200"/>
            <a:ext cx="3581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আর্থিক ব্যবস্থাপক দু</a:t>
            </a:r>
            <a:r>
              <a:rPr lang="en-US" sz="2000" dirty="0" smtClean="0">
                <a:latin typeface="NikoshBAN"/>
                <a:cs typeface="NikoshBAN"/>
              </a:rPr>
              <a:t>‘</a:t>
            </a:r>
            <a:r>
              <a:rPr lang="bn-BD" sz="2000" dirty="0" smtClean="0">
                <a:latin typeface="NikoshBAN"/>
                <a:cs typeface="NikoshBAN"/>
              </a:rPr>
              <a:t>ধরনের 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সিদ্ধান্ত </a:t>
            </a:r>
          </a:p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নিয়ে কাজ করে। </a:t>
            </a:r>
            <a:r>
              <a:rPr lang="bn-BD" sz="2000" dirty="0" smtClean="0">
                <a:latin typeface="NikoshBAN"/>
                <a:cs typeface="NikoshBAN"/>
              </a:rPr>
              <a:t> 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381000" y="1752600"/>
            <a:ext cx="2971800" cy="762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আয় সিদ্ধান্ত  কী </a:t>
            </a:r>
            <a:r>
              <a:rPr lang="en-US" sz="2000" dirty="0" smtClean="0">
                <a:latin typeface="NikoshBAN"/>
                <a:cs typeface="NikoshBAN"/>
              </a:rPr>
              <a:t>?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52800" y="1828800"/>
            <a:ext cx="5334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 smtClean="0">
                <a:latin typeface="NikoshBAN"/>
                <a:cs typeface="NikoshBAN"/>
              </a:rPr>
              <a:t>আয় সিদ্ধান্ত  বলতে মূলত তহবিল সংগ্রহের প্রক্রিয়াকে বুঝায়।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Pentagon 8"/>
          <p:cNvSpPr/>
          <p:nvPr/>
        </p:nvSpPr>
        <p:spPr>
          <a:xfrm>
            <a:off x="381000" y="5715000"/>
            <a:ext cx="4267200" cy="8382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bn-BD" sz="2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কোন দশকে বিশ্ব বাণিজ্য  সংস্থা 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World Trade Organization)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আত্মপ্রকাশ করে </a:t>
            </a:r>
            <a:r>
              <a:rPr lang="en-US" sz="2000" dirty="0" smtClean="0">
                <a:latin typeface="NikoshBAN"/>
                <a:cs typeface="NikoshBAN"/>
              </a:rPr>
              <a:t>?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48200" y="5638800"/>
            <a:ext cx="41148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১৯৯০-এর দশকে।বিশ্ব বাণিজ্য  সংস্থা 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World Trade Organization) 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আত্মপ্রকাশ করে </a:t>
            </a:r>
            <a:r>
              <a:rPr lang="bn-BD" sz="2000" dirty="0" smtClean="0">
                <a:latin typeface="NikoshBAN"/>
                <a:cs typeface="NikoshBAN"/>
              </a:rPr>
              <a:t> ।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Pentagon 10"/>
          <p:cNvSpPr/>
          <p:nvPr/>
        </p:nvSpPr>
        <p:spPr>
          <a:xfrm>
            <a:off x="381000" y="2743200"/>
            <a:ext cx="4495800" cy="762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নগদ অর্থ ও মুনাফার মধ্যে  কীরুপ সম্পর্ক বিদ্যমান </a:t>
            </a:r>
            <a:r>
              <a:rPr lang="en-US" sz="2000" dirty="0" smtClean="0">
                <a:latin typeface="NikoshBAN"/>
                <a:cs typeface="NikoshBAN"/>
              </a:rPr>
              <a:t>?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76800" y="2743200"/>
            <a:ext cx="3810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নগদ অর্থ ও মুনা ফার ম ধ্যে বিপরীত সম্পর্ক </a:t>
            </a:r>
          </a:p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বিদ্যমান।  </a:t>
            </a:r>
            <a:endParaRPr lang="en-US" dirty="0"/>
          </a:p>
        </p:txBody>
      </p:sp>
      <p:sp>
        <p:nvSpPr>
          <p:cNvPr id="13" name="Pentagon 12"/>
          <p:cNvSpPr/>
          <p:nvPr/>
        </p:nvSpPr>
        <p:spPr>
          <a:xfrm>
            <a:off x="381000" y="4648200"/>
            <a:ext cx="3581400" cy="6858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আধুনিক অর্থায়নের যাত্রা শুরু হয় কোন  </a:t>
            </a:r>
          </a:p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দশকে </a:t>
            </a:r>
            <a:r>
              <a:rPr lang="en-US" sz="2000" dirty="0" smtClean="0">
                <a:latin typeface="NikoshBAN"/>
                <a:cs typeface="NikoshBAN"/>
              </a:rPr>
              <a:t>?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962400" y="4724400"/>
            <a:ext cx="4800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আধুনিক অর্থায়নের যাত্রা শুরু হয় , ১৯৬০-এর দশক হেকে।</a:t>
            </a:r>
            <a:endParaRPr lang="en-US" sz="2000" dirty="0"/>
          </a:p>
        </p:txBody>
      </p:sp>
      <p:sp>
        <p:nvSpPr>
          <p:cNvPr id="16" name="Pentagon 15"/>
          <p:cNvSpPr/>
          <p:nvPr/>
        </p:nvSpPr>
        <p:spPr>
          <a:xfrm>
            <a:off x="457200" y="3733800"/>
            <a:ext cx="3581400" cy="6858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তারল্য নীতি অনুযায়ী ব্যবসায়ীকে কী করতে হয় </a:t>
            </a:r>
            <a:r>
              <a:rPr lang="en-US" sz="2000" dirty="0" smtClean="0">
                <a:latin typeface="NikoshBAN"/>
                <a:cs typeface="NikoshBAN"/>
              </a:rPr>
              <a:t>?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038600" y="3657600"/>
            <a:ext cx="4572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তারল্য নীতি অনুযায়ী ব্যবসায়ীকে  তারল্য ও বিনিয়োগের  </a:t>
            </a:r>
          </a:p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মধ্যে ভারসাম্য রেখে আর্থিক্ ব্যবস্থাপনা করতে হয়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914400" y="533400"/>
            <a:ext cx="7772400" cy="55626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বাড়ীর কাজ-</a:t>
            </a:r>
          </a:p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অর্থায়নের ক্রমোন্নয়নের ধারা বর্ণনা কর। </a:t>
            </a:r>
            <a:endParaRPr lang="en-US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onut 16"/>
          <p:cNvSpPr/>
          <p:nvPr/>
        </p:nvSpPr>
        <p:spPr>
          <a:xfrm>
            <a:off x="533400" y="609600"/>
            <a:ext cx="8077200" cy="502920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3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13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lower-gif-26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042" y="152400"/>
            <a:ext cx="7559358" cy="651616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2000" y="228600"/>
            <a:ext cx="3048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Terminator 6"/>
          <p:cNvSpPr/>
          <p:nvPr/>
        </p:nvSpPr>
        <p:spPr>
          <a:xfrm>
            <a:off x="2057400" y="152400"/>
            <a:ext cx="3810000" cy="8382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4400" dirty="0">
              <a:solidFill>
                <a:srgbClr val="00B05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38600" y="1447800"/>
            <a:ext cx="4800600" cy="426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bn-BD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মোঃমতিউর রহমান</a:t>
            </a:r>
          </a:p>
          <a:p>
            <a:pPr>
              <a:buNone/>
            </a:pPr>
            <a:r>
              <a:rPr lang="bn-BD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সহকারি শিক্ষক (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ICT)</a:t>
            </a:r>
            <a:endParaRPr lang="bn-BD" sz="4000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পুরুড়া উচ্চ বিদ্যালয়,</a:t>
            </a:r>
          </a:p>
          <a:p>
            <a:pPr>
              <a:buNone/>
            </a:pPr>
            <a:r>
              <a:rPr lang="bn-BD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তাড়াইল, কিশোরগঞ্জ।</a:t>
            </a:r>
          </a:p>
          <a:p>
            <a:pPr>
              <a:buNone/>
            </a:pPr>
            <a:r>
              <a:rPr lang="bn-BD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ই-মেইল-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matiurkn@gmail.com</a:t>
            </a:r>
            <a:endParaRPr lang="en-US" sz="40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kancho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186" y="1450259"/>
            <a:ext cx="3680014" cy="4036141"/>
          </a:xfrm>
          <a:prstGeom prst="flowChartConnector">
            <a:avLst/>
          </a:prstGeom>
          <a:ln w="28575">
            <a:solidFill>
              <a:srgbClr val="C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1173301"/>
            <a:ext cx="43434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শ্রেণী-দশম</a:t>
            </a:r>
          </a:p>
          <a:p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বিষয়-ফিন্যান্স ও ব্যাংকিং</a:t>
            </a:r>
          </a:p>
          <a:p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অধ্যায়-প্রথম </a:t>
            </a:r>
          </a:p>
          <a:p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(পাঠ ১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ˑ</a:t>
            </a:r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4,১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ˑ</a:t>
            </a:r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5,১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ˑ</a:t>
            </a:r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6)</a:t>
            </a:r>
          </a:p>
          <a:p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সময়-৪৫ মিনিট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52466" y="152400"/>
            <a:ext cx="246253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bn-BD" sz="4400" b="1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4400" b="1" u="sng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1560" y="1447800"/>
            <a:ext cx="3901440" cy="259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381000" y="3429000"/>
            <a:ext cx="8458200" cy="2971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আজকের 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পাঠের বিষয় 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হচ্ছে-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১। কারবারি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/>
                <a:cs typeface="NikoshBAN"/>
              </a:rPr>
              <a:t>অর্থায়নের নীতি।</a:t>
            </a:r>
          </a:p>
          <a:p>
            <a:r>
              <a:rPr lang="bn-BD" sz="3600" dirty="0" smtClean="0">
                <a:latin typeface="NikoshBAN"/>
                <a:cs typeface="NikoshBAN"/>
              </a:rPr>
              <a:t>২। আর্থিক ব্যবস্থাপকের কার্যাবলি।</a:t>
            </a:r>
          </a:p>
          <a:p>
            <a:r>
              <a:rPr lang="bn-BD" sz="3600" dirty="0" smtClean="0">
                <a:latin typeface="NikoshBAN"/>
                <a:cs typeface="NikoshBAN"/>
              </a:rPr>
              <a:t>৩।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অর্থায়নের ক্রমোন্নয়নের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ধারা। 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3200" dirty="0" smtClean="0">
              <a:latin typeface="NikoshBAN"/>
              <a:cs typeface="NikoshBAN"/>
            </a:endParaRPr>
          </a:p>
          <a:p>
            <a:pPr algn="ctr"/>
            <a:endParaRPr lang="en-US" sz="3200" dirty="0"/>
          </a:p>
        </p:txBody>
      </p:sp>
      <p:sp>
        <p:nvSpPr>
          <p:cNvPr id="12" name="Rectangle 11"/>
          <p:cNvSpPr/>
          <p:nvPr/>
        </p:nvSpPr>
        <p:spPr>
          <a:xfrm>
            <a:off x="609600" y="228600"/>
            <a:ext cx="8305800" cy="2971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পূর্ববর্তী পাঠে আমরা আলোচনা করেছি-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১। অর্থায়ন  কী </a:t>
            </a:r>
            <a:r>
              <a:rPr lang="en-US" sz="3600" dirty="0" smtClean="0">
                <a:latin typeface="NikoshBAN"/>
                <a:cs typeface="NikoshBAN"/>
              </a:rPr>
              <a:t>?</a:t>
            </a:r>
            <a:endParaRPr lang="bn-BD" sz="3600" dirty="0" smtClean="0">
              <a:latin typeface="NikoshBAN"/>
              <a:cs typeface="NikoshBAN"/>
            </a:endParaRPr>
          </a:p>
          <a:p>
            <a:r>
              <a:rPr lang="bn-BD" sz="3600" dirty="0" smtClean="0">
                <a:latin typeface="NikoshBAN"/>
                <a:cs typeface="NikoshBAN"/>
              </a:rPr>
              <a:t>২। অর্থায়নের শ্রেণিবিভাগ ।</a:t>
            </a:r>
          </a:p>
          <a:p>
            <a:r>
              <a:rPr lang="bn-BD" sz="3600" dirty="0" smtClean="0">
                <a:latin typeface="NikoshBAN"/>
                <a:cs typeface="NikoshBAN"/>
              </a:rPr>
              <a:t>৩। কারবারি অর্থায়নের গোরুত্ব। 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BD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শিখন ফল</a:t>
            </a:r>
            <a:endParaRPr lang="en-US" sz="6000" dirty="0"/>
          </a:p>
        </p:txBody>
      </p:sp>
      <p:sp>
        <p:nvSpPr>
          <p:cNvPr id="6" name="Rectangle 5"/>
          <p:cNvSpPr/>
          <p:nvPr/>
        </p:nvSpPr>
        <p:spPr>
          <a:xfrm>
            <a:off x="381001" y="1447800"/>
            <a:ext cx="8534399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bn-BD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এই পাঠ শেষে শিক্ষাথীরা </a:t>
            </a:r>
          </a:p>
          <a:p>
            <a:pPr>
              <a:buNone/>
            </a:pPr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১। অর্থায়নের নীতি ব্যাখ্যা করতে পারবে।</a:t>
            </a:r>
          </a:p>
          <a:p>
            <a:pPr>
              <a:buNone/>
            </a:pPr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২। আর্থিক ব্যবস্থাপকের কার্যাবলি  বর্ণনা করতে পারবে।</a:t>
            </a:r>
          </a:p>
          <a:p>
            <a:pPr>
              <a:buNone/>
            </a:pPr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৩। অর্থায়নের ক্রমবিকাশের ধারা বর্ণনা করতে পারবে।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rocess 2"/>
          <p:cNvSpPr/>
          <p:nvPr/>
        </p:nvSpPr>
        <p:spPr>
          <a:xfrm>
            <a:off x="2133600" y="685800"/>
            <a:ext cx="4114800" cy="6096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কারবারি অর্থায়নের নীতি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038600" y="1295400"/>
            <a:ext cx="4572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inus 4"/>
          <p:cNvSpPr/>
          <p:nvPr/>
        </p:nvSpPr>
        <p:spPr>
          <a:xfrm>
            <a:off x="762000" y="1447800"/>
            <a:ext cx="7391400" cy="990600"/>
          </a:xfrm>
          <a:prstGeom prst="mathMinus">
            <a:avLst>
              <a:gd name="adj1" fmla="val 168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1676400" y="2057400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6858000" y="2057400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4038600" y="2057400"/>
            <a:ext cx="457200" cy="1524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Process 9"/>
          <p:cNvSpPr/>
          <p:nvPr/>
        </p:nvSpPr>
        <p:spPr>
          <a:xfrm>
            <a:off x="609600" y="2590800"/>
            <a:ext cx="2590800" cy="6858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তারল্য বনাম মুনাফানীতি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Flowchart: Process 10"/>
          <p:cNvSpPr/>
          <p:nvPr/>
        </p:nvSpPr>
        <p:spPr>
          <a:xfrm>
            <a:off x="3200400" y="3581400"/>
            <a:ext cx="2209800" cy="6096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উপযুক্ততার নীতি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Flowchart: Process 11"/>
          <p:cNvSpPr/>
          <p:nvPr/>
        </p:nvSpPr>
        <p:spPr>
          <a:xfrm>
            <a:off x="5257800" y="2590800"/>
            <a:ext cx="3581400" cy="6858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কারবারের  বৈচিত্রায়ণ ও ঝুকি বন্টন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1752600" y="152400"/>
            <a:ext cx="4724400" cy="8382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তারল্য বনাম মুনাফানীতি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381000" y="990600"/>
            <a:ext cx="8382000" cy="12954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যেকোনো ব্যবসায়ীকে তারল্য ও বিনিয়োগের মধ্যে ভারসাম্য রেখে আর্থিক ব্যবস্থাপনা করতে হয়। অর্থা</a:t>
            </a:r>
            <a:r>
              <a:rPr lang="en-US" sz="2000" dirty="0" smtClean="0">
                <a:latin typeface="NikoshBAN"/>
                <a:cs typeface="NikoshBAN"/>
              </a:rPr>
              <a:t>ৎ</a:t>
            </a:r>
            <a:r>
              <a:rPr lang="bn-BD" sz="2000" dirty="0" smtClean="0">
                <a:latin typeface="NikoshBAN"/>
                <a:cs typeface="NikoshBAN"/>
              </a:rPr>
              <a:t> একদিকে তাকে যেমন দৈনন্দিন কাজ পরিচালনার মতো নগদ অর্থ হাতে রাখা  প্রয়োজন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 ,অন্যদিকে মুনাফা অর্জনের জন্য সেই অর্থ বিনিয়োগ করাও প্রয়োজন। তারল্য ও মুনাফার মধ্যে উপযুক্ত ভারসাম্য বজায় রাখা অর্থায়নের একটি অন্যতম নীতি।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Arrow Callout 3"/>
          <p:cNvSpPr/>
          <p:nvPr/>
        </p:nvSpPr>
        <p:spPr>
          <a:xfrm>
            <a:off x="2971800" y="2514600"/>
            <a:ext cx="2438400" cy="533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উপযুক্ততার নীতি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57200" y="3048000"/>
            <a:ext cx="8077200" cy="762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স্বল্পমেয়াদি তহবিল দিয়ে চলতি মূলধন ও দীর্ঘমেয়াদি তহবিল দিয়ে স্থায়ী মূলধন সরবরাহ করা অর্থায়নের একটি নীতি।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457200" y="4038600"/>
            <a:ext cx="7924800" cy="5334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কারবারের  বৈচিত্র্যায়ণ ও ঝুঁকি বন্টন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ss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1884" y="4876800"/>
            <a:ext cx="3493516" cy="17526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486400" y="485769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পণ্যের বৈচিত্র্যায়ণ </a:t>
            </a:r>
            <a:endParaRPr lang="en-US" sz="20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4953000"/>
            <a:ext cx="48768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তহবিল বিনিয়োগের ক্ষেত্রে কারবারি পণ্য বা সেবা যতদূর সম্ভব বৈচিত্র্যপূর্ণ হলে কারবারের ঝুঁকি বণ্টিত হয় এবং হ্রাস পায়।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6858000" y="4572000"/>
            <a:ext cx="6096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2438400" y="4572000"/>
            <a:ext cx="609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8" grpId="0"/>
      <p:bldP spid="9" grpId="0" animBg="1"/>
      <p:bldP spid="10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j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152400"/>
            <a:ext cx="5795077" cy="34018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90600" y="3606225"/>
            <a:ext cx="662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আর্থিক ব্যবস্থাপকের কার্যাবলি</a:t>
            </a:r>
            <a:endParaRPr lang="en-US" sz="3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914400" y="4343400"/>
            <a:ext cx="7543800" cy="20574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আর্থিক ব্যবস্থাপকেরা দু</a:t>
            </a:r>
            <a:r>
              <a:rPr lang="en-US" sz="3200" dirty="0" smtClean="0">
                <a:latin typeface="NikoshBAN"/>
                <a:cs typeface="NikoshBAN"/>
              </a:rPr>
              <a:t>’</a:t>
            </a:r>
            <a:r>
              <a:rPr lang="bn-BD" sz="3200" dirty="0" smtClean="0">
                <a:latin typeface="NikoshBAN"/>
                <a:cs typeface="NikoshBAN"/>
              </a:rPr>
              <a:t>ধরনের সিদ্ধান্ত নিয়ে কাজ করে </a:t>
            </a:r>
            <a:r>
              <a:rPr lang="en-US" sz="3200" dirty="0" smtClean="0">
                <a:latin typeface="NikoshBAN"/>
                <a:cs typeface="NikoshBAN"/>
              </a:rPr>
              <a:t>:</a:t>
            </a:r>
            <a:endParaRPr lang="bn-BD" sz="3200" dirty="0" smtClean="0">
              <a:latin typeface="NikoshBAN"/>
              <a:cs typeface="NikoshBAN"/>
            </a:endParaRPr>
          </a:p>
          <a:p>
            <a:r>
              <a:rPr lang="bn-BD" sz="3200" dirty="0" smtClean="0">
                <a:latin typeface="NikoshBAN"/>
                <a:cs typeface="NikoshBAN"/>
              </a:rPr>
              <a:t>    ১ । আয় সিদ্ধান্ত বা অর্থায়ন সিদ্ধান্ত</a:t>
            </a:r>
          </a:p>
          <a:p>
            <a:r>
              <a:rPr lang="bn-BD" sz="3200" dirty="0" smtClean="0">
                <a:latin typeface="NikoshBAN"/>
                <a:cs typeface="NikoshBAN"/>
              </a:rPr>
              <a:t>    ২ । ব্যয় সিদ্ধান্ত বা বিনিয়োগ সিদ্ধান্ত </a:t>
            </a:r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907</TotalTime>
  <Words>762</Words>
  <Application>Microsoft Office PowerPoint</Application>
  <PresentationFormat>On-screen Show (4:3)</PresentationFormat>
  <Paragraphs>101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Apex</vt:lpstr>
      <vt:lpstr>Slide 1</vt:lpstr>
      <vt:lpstr>Slide 2</vt:lpstr>
      <vt:lpstr>Slide 3</vt:lpstr>
      <vt:lpstr>Slide 4</vt:lpstr>
      <vt:lpstr>Slide 5</vt:lpstr>
      <vt:lpstr> শিখন ফল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hanif</dc:creator>
  <cp:lastModifiedBy>hanif</cp:lastModifiedBy>
  <cp:revision>107</cp:revision>
  <dcterms:created xsi:type="dcterms:W3CDTF">2019-10-31T01:48:31Z</dcterms:created>
  <dcterms:modified xsi:type="dcterms:W3CDTF">2019-11-19T03:22:43Z</dcterms:modified>
</cp:coreProperties>
</file>