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013F-9BE9-46CC-A506-A55551BBAF97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02A59-ABFD-4177-9722-235310085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02A59-ABFD-4177-9722-235310085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CD33-A537-4783-A052-FD5973E344AD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536B-66A5-4595-9D58-9AD7988B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209" y="223179"/>
            <a:ext cx="8991600" cy="66016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9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9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574" y="3276600"/>
                <a:ext cx="8991600" cy="3505200"/>
              </a:xfrm>
              <a:prstGeom prst="rect">
                <a:avLst/>
              </a:prstGeom>
              <a:solidFill>
                <a:schemeClr val="accent3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 −</m:t>
                        </m:r>
                        <m:f>
                          <m:fPr>
                            <m:ctrlP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den>
                        </m:f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,  (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sSup>
                      <m:sSupPr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270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বিন্দুদয়ের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কার্তেসীয়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3276600"/>
                <a:ext cx="8991600" cy="35052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22" y="62947"/>
            <a:ext cx="8991600" cy="26636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28575">
                  <a:solidFill>
                    <a:srgbClr val="FF0000"/>
                  </a:solidFill>
                </a:ln>
                <a:noFill/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dirty="0" smtClean="0">
                <a:ln w="28575">
                  <a:solidFill>
                    <a:srgbClr val="FF0000"/>
                  </a:solidFill>
                </a:ln>
                <a:noFill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28575">
                  <a:solidFill>
                    <a:srgbClr val="FF0000"/>
                  </a:solidFill>
                </a:ln>
                <a:noFill/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dirty="0" smtClean="0">
                <a:ln w="28575">
                  <a:solidFill>
                    <a:srgbClr val="FF0000"/>
                  </a:solidFill>
                </a:ln>
                <a:noFill/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ln w="28575">
                <a:solidFill>
                  <a:srgbClr val="FF0000"/>
                </a:solidFill>
              </a:ln>
              <a:noFill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371600"/>
                <a:ext cx="9144000" cy="5486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১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। কোন বিন্দুর ভুজ ও কোটি কাকে বলে?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সমাধান- কোন বিন্দুর x- কে ভুজ ( abscissa) বা x- স্থানাংক       </a:t>
                </a: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এবং y- কে কোটি  ( ordinate ) বা y- স্থানাংক বলে।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কার্তেসীয় ও পোলার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স্থানাংক এর মধ্যে সম্পর্ক কি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কার্তেসীয়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</m:func>
                  </m:oMath>
                </a14:m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bn-BD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5486400"/>
              </a:xfrm>
              <a:prstGeom prst="rect">
                <a:avLst/>
              </a:prstGeom>
              <a:blipFill rotWithShape="1">
                <a:blip r:embed="rId2"/>
                <a:stretch>
                  <a:fillRect l="-1529" t="-1327" r="-6383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0" y="16565"/>
            <a:ext cx="91440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40006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447800"/>
                <a:ext cx="9144000" cy="53340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/>
                  <a:t>  </a:t>
                </a:r>
                <a:endParaRPr lang="bn-BD" sz="6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 smtClean="0"/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অক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্ষ ও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(−</m:t>
                    </m:r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</a:rPr>
                      <m:t>,−</m:t>
                    </m:r>
                    <m:r>
                      <a:rPr lang="en-US" sz="3200" b="0" i="1" smtClean="0">
                        <a:latin typeface="Cambria Math"/>
                      </a:rPr>
                      <m:t>7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200" dirty="0" smtClean="0"/>
                  <a:t>  (4,k 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3200" dirty="0" smtClean="0"/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/>
                  <a:t>  x </a:t>
                </a:r>
                <a:r>
                  <a:rPr lang="bn-BD" sz="3200" dirty="0" smtClean="0"/>
                  <a:t> </a:t>
                </a: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বিন্দুটির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কার্তেসীয়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5334000"/>
              </a:xfrm>
              <a:prstGeom prst="rect">
                <a:avLst/>
              </a:prstGeom>
              <a:blipFill rotWithShape="1">
                <a:blip r:embed="rId2"/>
                <a:stretch>
                  <a:fillRect l="-1529" r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76200"/>
            <a:ext cx="9144000" cy="1295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7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16600" dirty="0" smtClean="0"/>
              <a:t> </a:t>
            </a:r>
            <a:r>
              <a:rPr lang="en-US" sz="23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9046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76200"/>
            <a:ext cx="91440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3"/>
                </a:solidFill>
              </a:rPr>
              <a:t> 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09" y="2209800"/>
            <a:ext cx="1676400" cy="2329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2133600"/>
            <a:ext cx="5105400" cy="2438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শফিকুল ইসলাম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সহঃ অধ্যাপক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নাটোর সিটি 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1" y="381000"/>
            <a:ext cx="8610600" cy="22860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1" y="3429000"/>
            <a:ext cx="8610600" cy="2209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 – একাদশ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য়- উচ্চতর গণিত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 ৪০ মিনিট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" y="76200"/>
            <a:ext cx="9029700" cy="1752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ছবিটির দিকে লক্ষ্য কর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8610600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76200"/>
            <a:ext cx="91440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795130" y="2438400"/>
            <a:ext cx="7696200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 পাঠ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স্থানাঙ্ক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381000"/>
            <a:ext cx="83820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8229600" cy="3962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অধ্যায়ের পাঠ শেষে যা যা শিখবে -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সমতলে কার্তেসীয় ও পোলার স্থানাংক ব্যাখ্যা করতে পারব।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কার্তেসীয়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পোলার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স্থানাংকের মধ্যে সম্পর্ক প্রতিষ্ঠা ও প্রয়োগ   করতে পারবে।  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বিন্দুর মধ্যবর্তী দূরত্ব নির্ণয় ও প্রয়োগ করতে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867399"/>
                <a:ext cx="9144000" cy="589390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ধরা যাক, </a:t>
                </a:r>
                <a:r>
                  <a:rPr lang="en-US" sz="2000" dirty="0" err="1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কার্তেসীয়</a:t>
                </a:r>
                <a:r>
                  <a:rPr lang="en-US" sz="2000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সমতলে  যেকোনো একটি  বিন্দু  p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কার্তেসীয়</a:t>
                </a:r>
                <a:r>
                  <a:rPr lang="en-US" sz="2000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ও 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যথাক্রমে  ( x,y ) 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 ,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𝑂𝑋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𝑃𝐴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লম্ব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আকি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তাহলে,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𝑃𝑂𝐴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𝑂𝐴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𝑃𝐴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𝑂𝐴𝑃</m:t>
                    </m:r>
                    <m:r>
                      <a:rPr lang="bn-BD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BD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𝑂𝐴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𝑂𝑃</m:t>
                            </m:r>
                          </m:den>
                        </m:f>
                      </m:e>
                    </m:func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……..(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𝑃𝐴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𝑂𝑃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   ∴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  …….(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𝑖𝑖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as-IN" sz="20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(i)  ও  (	ii) 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…….( iii ) 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  , 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…….     (iv)</a:t>
                </a: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7399"/>
                <a:ext cx="9144000" cy="5893905"/>
              </a:xfrm>
              <a:prstGeom prst="rect">
                <a:avLst/>
              </a:prstGeom>
              <a:blipFill rotWithShape="1">
                <a:blip r:embed="rId2"/>
                <a:stretch>
                  <a:fillRect l="-399" t="-309" r="-3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943600" y="3110161"/>
            <a:ext cx="914400" cy="914400"/>
          </a:xfrm>
          <a:prstGeom prst="arc">
            <a:avLst>
              <a:gd name="adj1" fmla="val 17628015"/>
              <a:gd name="adj2" fmla="val 2008748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24054" y="1897683"/>
            <a:ext cx="3616036" cy="2971800"/>
            <a:chOff x="5451764" y="1193493"/>
            <a:chExt cx="3616036" cy="2971800"/>
          </a:xfrm>
        </p:grpSpPr>
        <p:sp>
          <p:nvSpPr>
            <p:cNvPr id="3" name="Rectangle 2"/>
            <p:cNvSpPr/>
            <p:nvPr/>
          </p:nvSpPr>
          <p:spPr>
            <a:xfrm>
              <a:off x="5451764" y="1193493"/>
              <a:ext cx="3616036" cy="29718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248400" y="1447800"/>
              <a:ext cx="0" cy="243840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62600" y="3390900"/>
              <a:ext cx="2971800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48400" y="1371600"/>
              <a:ext cx="304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3352800"/>
              <a:ext cx="304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25692" y="3390900"/>
              <a:ext cx="3325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248400" y="2209800"/>
              <a:ext cx="1371600" cy="11811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0" y="2209800"/>
              <a:ext cx="0" cy="11811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363690" y="1563469"/>
                  <a:ext cx="76200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690" y="1563469"/>
                  <a:ext cx="762001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200" t="-4673" r="-25600" b="-130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543800" y="2057400"/>
                  <a:ext cx="58189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2057400"/>
                  <a:ext cx="58189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58" t="-8333" r="-4210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6743700" y="2394466"/>
              <a:ext cx="304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438900" y="3110161"/>
                  <a:ext cx="3048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900" y="3110161"/>
                  <a:ext cx="3048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2000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6858000" y="3314700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00" y="2622698"/>
              <a:ext cx="3325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172200" y="3668900"/>
                  <a:ext cx="381000" cy="377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́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668900"/>
                  <a:ext cx="381000" cy="37721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065" r="-40323" b="-258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507182" y="3409311"/>
                  <a:ext cx="304800" cy="377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́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182" y="3409311"/>
                  <a:ext cx="304800" cy="3772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065" r="-46000" b="-258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468504" y="3417198"/>
              <a:ext cx="3325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0"/>
            <a:ext cx="9144000" cy="7752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6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" y="1066800"/>
                <a:ext cx="9144000" cy="5715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মনে করি 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) একই সমতলে অবিস্থিত দুইটি নির্দিষ্ট বিন্দু।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P ও Q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x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PA ও QB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P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QB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ওপর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PR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,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OB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,  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PA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𝑄𝐵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𝑃𝑅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s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𝑄𝑅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𝑄𝐵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𝑅𝐵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𝑄𝐵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𝑃𝐴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𝑃𝑅𝑄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𝑃𝑄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𝑃𝑅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𝑄𝑅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𝑃𝑄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66800"/>
                <a:ext cx="9144000" cy="5715000"/>
              </a:xfrm>
              <a:prstGeom prst="rect">
                <a:avLst/>
              </a:prstGeom>
              <a:blipFill rotWithShape="1">
                <a:blip r:embed="rId2"/>
                <a:stretch>
                  <a:fillRect l="-1529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654169" y="3620989"/>
            <a:ext cx="3489831" cy="3048000"/>
            <a:chOff x="5654169" y="2312290"/>
            <a:chExt cx="3489831" cy="3048000"/>
          </a:xfrm>
        </p:grpSpPr>
        <p:sp>
          <p:nvSpPr>
            <p:cNvPr id="3" name="Rectangle 2"/>
            <p:cNvSpPr/>
            <p:nvPr/>
          </p:nvSpPr>
          <p:spPr>
            <a:xfrm>
              <a:off x="5791200" y="2312290"/>
              <a:ext cx="3352800" cy="3048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445317" y="2378658"/>
              <a:ext cx="0" cy="2438400"/>
            </a:xfrm>
            <a:prstGeom prst="straightConnector1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869567" y="4512258"/>
              <a:ext cx="3024295" cy="0"/>
            </a:xfrm>
            <a:prstGeom prst="straightConnector1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72200" y="2514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96300" y="4495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X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20967409">
                  <a:off x="6339865" y="4706583"/>
                  <a:ext cx="48733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`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67409">
                  <a:off x="6339865" y="4706583"/>
                  <a:ext cx="487330" cy="3805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791" t="-6494" r="-14286" b="-20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172200" y="41910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O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8153400" y="2883932"/>
              <a:ext cx="0" cy="16283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086600" y="3339362"/>
              <a:ext cx="0" cy="117289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86600" y="2883932"/>
              <a:ext cx="1066800" cy="45543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86600" y="3339362"/>
              <a:ext cx="10668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62900" y="459247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6100" y="459247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12128" y="3110386"/>
                  <a:ext cx="1036472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128" y="3110386"/>
                  <a:ext cx="1036472" cy="3815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349" r="-1520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8153400" y="319667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001000" y="2514600"/>
                  <a:ext cx="990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2514600"/>
                  <a:ext cx="99060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35" t="-8333" r="-2469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20967409">
                  <a:off x="5654169" y="4529522"/>
                  <a:ext cx="48733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`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67409">
                  <a:off x="5654169" y="4529522"/>
                  <a:ext cx="487330" cy="38055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791" t="-6494" r="-15385" b="-20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2" y="0"/>
            <a:ext cx="9143998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51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66800"/>
                <a:ext cx="9144000" cy="5715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১। কোন বিন্দুর কার্তেসীয় স্থানাংক 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bn-BD" sz="28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হলে, পোলার স্থানাংক নির্ণয় কর।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বিন্দুর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পলার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স্থানাংক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bn-BD" sz="28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itchFamily="2" charset="0"/>
                      </a:rPr>
                      <m:t>r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(−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  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°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=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120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</m:e>
                    </m:func>
                  </m:oMath>
                </a14:m>
                <a:endParaRPr lang="bn-BD" sz="2800" b="0" i="1" dirty="0" smtClean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120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নির্ণেয়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পোলার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স্থানাংক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d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=(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sSup>
                      <m:sSupPr>
                        <m:ctrlPr>
                          <a:rPr lang="bn-BD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120</m:t>
                        </m:r>
                      </m:e>
                      <m:sup>
                        <m:r>
                          <a:rPr lang="bn-BD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  <m:r>
                      <a:rPr lang="bn-BD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9144000" cy="5715000"/>
              </a:xfrm>
              <a:prstGeom prst="rect">
                <a:avLst/>
              </a:prstGeom>
              <a:blipFill rotWithShape="1">
                <a:blip r:embed="rId3"/>
                <a:stretch>
                  <a:fillRect l="-1197" t="-743" r="-2061" b="-9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0" y="59635"/>
            <a:ext cx="91440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839</Words>
  <Application>Microsoft Office PowerPoint</Application>
  <PresentationFormat>On-screen Show (4:3)</PresentationFormat>
  <Paragraphs>103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Md. Shafikul Islam</cp:lastModifiedBy>
  <cp:revision>205</cp:revision>
  <dcterms:created xsi:type="dcterms:W3CDTF">2018-07-22T06:25:16Z</dcterms:created>
  <dcterms:modified xsi:type="dcterms:W3CDTF">2019-11-02T14:05:14Z</dcterms:modified>
</cp:coreProperties>
</file>