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FB24-2AED-464D-ADE4-4D92BA2C8B4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4BC43-4DAF-4823-83F9-6C8D517C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2EC2-7400-46B6-AE20-1394F6E9D20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F0E7-A106-4CF7-A594-3F23F41C6229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BE2D-E5FC-462F-AE43-C0169F2CA154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3634-8268-4F74-84ED-34234EE9E23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A11F-C6FE-4C09-89AC-01FBE8DFD927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483F-CF38-43A6-85A1-612FCD69AC65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0B94-1579-45FD-ADD3-45E6EE65311D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3A2B-1FC4-46D1-B788-641454C4B00E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E9E2-C7B4-45A3-B5A7-8D001729795B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63-21EB-432F-8DC6-B702959BBD9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1A4C-D0AB-4182-83F9-F6D269FA0235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1432-2B77-43C3-96B2-47A404195A5B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965" y="5257800"/>
            <a:ext cx="54294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 COME</a:t>
            </a:r>
            <a:endParaRPr lang="en-US" sz="8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62666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Group Work : </a:t>
            </a:r>
          </a:p>
          <a:p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Make Comparative and Superlative of the following words :-</a:t>
            </a:r>
          </a:p>
          <a:p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Thin, useful, clever, smaller, hot, big, intelligent, cold, brave, warm.  </a:t>
            </a:r>
          </a:p>
          <a:p>
            <a:pPr>
              <a:buFontTx/>
              <a:buChar char="-"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1" y="6096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Fill in the blank with the following adjectives :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a)  A                is---------------than  a              .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b) A                is-------------------- than a               .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c) The            is the -------------- mountain in the world.</a:t>
            </a:r>
          </a:p>
          <a:p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d) A                is -------------------than a                      .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e)                    is a ----------- boy 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Evaluation:</a:t>
            </a:r>
            <a:endParaRPr lang="en-US" dirty="0"/>
          </a:p>
        </p:txBody>
      </p:sp>
      <p:pic>
        <p:nvPicPr>
          <p:cNvPr id="4" name="Picture 3" descr="c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747" y="3576895"/>
            <a:ext cx="673053" cy="399878"/>
          </a:xfrm>
          <a:prstGeom prst="rect">
            <a:avLst/>
          </a:prstGeom>
        </p:spPr>
      </p:pic>
      <p:pic>
        <p:nvPicPr>
          <p:cNvPr id="5" name="Picture 4" descr="jack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2044" y="3505200"/>
            <a:ext cx="587756" cy="548572"/>
          </a:xfrm>
          <a:prstGeom prst="rect">
            <a:avLst/>
          </a:prstGeom>
        </p:spPr>
      </p:pic>
      <p:pic>
        <p:nvPicPr>
          <p:cNvPr id="6" name="Picture 5" descr="mi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7072" y="2832426"/>
            <a:ext cx="609600" cy="457200"/>
          </a:xfrm>
          <a:prstGeom prst="rect">
            <a:avLst/>
          </a:prstGeom>
        </p:spPr>
      </p:pic>
      <p:pic>
        <p:nvPicPr>
          <p:cNvPr id="7" name="Picture 6" descr="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347" y="2714660"/>
            <a:ext cx="850853" cy="638140"/>
          </a:xfrm>
          <a:prstGeom prst="rect">
            <a:avLst/>
          </a:prstGeom>
        </p:spPr>
      </p:pic>
      <p:pic>
        <p:nvPicPr>
          <p:cNvPr id="8" name="Picture 7" descr="Himalayas-Lhasa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343400"/>
            <a:ext cx="609600" cy="457200"/>
          </a:xfrm>
          <a:prstGeom prst="rect">
            <a:avLst/>
          </a:prstGeom>
        </p:spPr>
      </p:pic>
      <p:pic>
        <p:nvPicPr>
          <p:cNvPr id="9" name="Picture 8" descr="p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2072" y="5029200"/>
            <a:ext cx="617728" cy="406400"/>
          </a:xfrm>
          <a:prstGeom prst="rect">
            <a:avLst/>
          </a:prstGeom>
        </p:spPr>
      </p:pic>
      <p:pic>
        <p:nvPicPr>
          <p:cNvPr id="11" name="Picture 10" descr="bo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4302" y="5675059"/>
            <a:ext cx="589297" cy="6495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828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conning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mightier</a:t>
            </a:r>
            <a:endParaRPr lang="en-US" dirty="0"/>
          </a:p>
        </p:txBody>
      </p:sp>
      <p:pic>
        <p:nvPicPr>
          <p:cNvPr id="17" name="Picture 16" descr="sward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8182" y="4974608"/>
            <a:ext cx="969818" cy="53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400" y="1748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40416 0.1336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6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0648E-6 L 0.25208 0.2506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2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648E-6 L 0.075 0.350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7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648E-6 L -0.21666 0.4616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648E-6 L -0.1 0.5615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4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Home Work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1124635"/>
            <a:ext cx="6298442" cy="4949587"/>
            <a:chOff x="1295400" y="1124635"/>
            <a:chExt cx="6298442" cy="49495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124635"/>
              <a:ext cx="6298442" cy="49495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05000" y="4085272"/>
              <a:ext cx="2362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Frame 5 sentences by using Positive , comparative &amp; superlative degree. </a:t>
              </a:r>
            </a:p>
            <a:p>
              <a:endParaRPr lang="en-US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80506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THANKS </a:t>
            </a:r>
            <a:endParaRPr lang="en-US" sz="54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2"/>
          <a:stretch/>
        </p:blipFill>
        <p:spPr>
          <a:xfrm>
            <a:off x="609600" y="762000"/>
            <a:ext cx="3923604" cy="3276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20/09/2019`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791200" cy="1219200"/>
          </a:xfrm>
          <a:gradFill flip="none" rotWithShape="1">
            <a:gsLst>
              <a:gs pos="53000">
                <a:srgbClr val="00B050"/>
              </a:gs>
              <a:gs pos="76000">
                <a:srgbClr val="00B0F0"/>
              </a:gs>
              <a:gs pos="3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IDENTITY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02842"/>
            <a:ext cx="4343400" cy="1600200"/>
          </a:xfrm>
          <a:noFill/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MD.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ABDUR ROUF</a:t>
            </a:r>
            <a:endPara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Lecturer(English)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Khalna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Islamia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Fazil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(Degree) Madrasah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Patnitala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,Naogaon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0" y="3402842"/>
            <a:ext cx="3370997" cy="16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CLASS-Eight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ENGLISH 2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PAPER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20/09/2019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40" y="1752600"/>
            <a:ext cx="1148023" cy="1477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an 8"/>
          <p:cNvSpPr/>
          <p:nvPr/>
        </p:nvSpPr>
        <p:spPr>
          <a:xfrm>
            <a:off x="4648200" y="2551846"/>
            <a:ext cx="456063" cy="3010754"/>
          </a:xfrm>
          <a:prstGeom prst="can">
            <a:avLst/>
          </a:prstGeom>
          <a:gradFill>
            <a:gsLst>
              <a:gs pos="51000">
                <a:srgbClr val="7030A0"/>
              </a:gs>
              <a:gs pos="75000">
                <a:schemeClr val="accent1">
                  <a:tint val="44500"/>
                  <a:satMod val="160000"/>
                </a:schemeClr>
              </a:gs>
              <a:gs pos="38000">
                <a:schemeClr val="accent5">
                  <a:lumMod val="75000"/>
                </a:schemeClr>
              </a:gs>
              <a:gs pos="65000">
                <a:srgbClr val="FF0000"/>
              </a:gs>
              <a:gs pos="39000">
                <a:schemeClr val="accent6">
                  <a:lumMod val="75000"/>
                </a:schemeClr>
              </a:gs>
              <a:gs pos="1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ughty 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589844"/>
            <a:ext cx="2302933" cy="1670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oor-peo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10" y="609600"/>
            <a:ext cx="2271372" cy="167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Bangladesh - 10 Taka 1996.jpg"/>
          <p:cNvPicPr>
            <a:picLocks noChangeAspect="1"/>
          </p:cNvPicPr>
          <p:nvPr/>
        </p:nvPicPr>
        <p:blipFill>
          <a:blip r:embed="rId4"/>
          <a:srcRect b="52352"/>
          <a:stretch>
            <a:fillRect/>
          </a:stretch>
        </p:blipFill>
        <p:spPr>
          <a:xfrm>
            <a:off x="6324600" y="533400"/>
            <a:ext cx="2209800" cy="172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ine-t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05200"/>
            <a:ext cx="2438400" cy="1976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tree-clipart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505200"/>
            <a:ext cx="2285999" cy="2021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" y="243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naughty boy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Poor man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433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 taka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715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571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taller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5715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tallest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bonsai-conifer-tr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1193" y="4725969"/>
            <a:ext cx="754607" cy="770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tallest tre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505200"/>
            <a:ext cx="1676399" cy="196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0B5-32A3-4846-BC0B-AF52B75AC05D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Khalilur 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433851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Adjective Of Degree’</a:t>
            </a:r>
            <a:endParaRPr lang="en-US" sz="7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4158"/>
            <a:ext cx="1771650" cy="169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81" y="2168693"/>
            <a:ext cx="1905000" cy="1697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827818"/>
            <a:ext cx="1832781" cy="1924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334" y="6824"/>
            <a:ext cx="1787548" cy="187733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86913"/>
            <a:ext cx="8229599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After learning the lesson Ss can know about the formation of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629763"/>
            <a:ext cx="8229597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Learning Outcomes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3810000"/>
            <a:ext cx="822959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Kind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Degree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can also use them properly.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Make sentence.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o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2235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st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57200"/>
            <a:ext cx="22098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strong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57201"/>
            <a:ext cx="220027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tall 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429000"/>
            <a:ext cx="2235200" cy="167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alle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599" y="3429000"/>
            <a:ext cx="2200275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tall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429000"/>
            <a:ext cx="22098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62400" y="2438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Stronger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253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Tall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177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Taller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100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Tallest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72090"/>
            <a:ext cx="822960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-Usually ‘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’&amp; ‘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’ are used to make comparative &amp; superlative.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Strong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Strongest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ma_canal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2057400" cy="1650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"/>
            <a:ext cx="2362200" cy="164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oc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57199"/>
            <a:ext cx="2019300" cy="1650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brav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124199"/>
            <a:ext cx="2057400" cy="1724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ra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124200"/>
            <a:ext cx="2362200" cy="1724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rave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124199"/>
            <a:ext cx="2019300" cy="1724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66800" y="21165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large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1653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larger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04033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largest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3593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brave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9359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braver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9359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bravest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791200"/>
            <a:ext cx="78867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Here ‘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’ &amp; ‘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’ are used to make comparative &amp; superlative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24" y="685800"/>
            <a:ext cx="2043776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thi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685800"/>
            <a:ext cx="19812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thin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85800"/>
            <a:ext cx="1871296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att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743200"/>
            <a:ext cx="197167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2743200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No more yo-yo dieting! Faddy diets made her fatter[1]... so how DID this woman lose more than three stone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743200"/>
            <a:ext cx="2514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Thinner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13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Thinnest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29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502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Fatter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953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Fattest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486400"/>
            <a:ext cx="86868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-Words finishes with a consonant &amp; before one vowel use double consonant to make comparative &amp; superlative 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yi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540000" cy="2058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most beauti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10957"/>
            <a:ext cx="2438400" cy="1976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s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06339"/>
            <a:ext cx="2514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comfort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954736"/>
            <a:ext cx="2619375" cy="196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more comfortab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954736"/>
            <a:ext cx="2590800" cy="194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most comfortab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954736"/>
            <a:ext cx="25273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236666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Beautiful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36666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beautiful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 beautiful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90295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Comfortable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90295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comfortable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90295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 comfortable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10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-For more than one syllable we use ‘more’ &amp; ‘most’ to make comparative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superlative.ssssss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20/09/2019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MD.ABDUR ROUF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333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CMHS</dc:creator>
  <cp:lastModifiedBy>pc</cp:lastModifiedBy>
  <cp:revision>116</cp:revision>
  <dcterms:created xsi:type="dcterms:W3CDTF">2006-08-16T00:00:00Z</dcterms:created>
  <dcterms:modified xsi:type="dcterms:W3CDTF">2019-09-28T15:53:50Z</dcterms:modified>
</cp:coreProperties>
</file>