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82" r:id="rId5"/>
    <p:sldId id="283" r:id="rId6"/>
    <p:sldId id="260" r:id="rId7"/>
    <p:sldId id="261" r:id="rId8"/>
    <p:sldId id="262" r:id="rId9"/>
    <p:sldId id="263" r:id="rId10"/>
    <p:sldId id="265" r:id="rId11"/>
    <p:sldId id="268" r:id="rId12"/>
    <p:sldId id="266" r:id="rId13"/>
    <p:sldId id="269" r:id="rId14"/>
    <p:sldId id="281" r:id="rId15"/>
    <p:sldId id="270" r:id="rId16"/>
    <p:sldId id="271" r:id="rId17"/>
    <p:sldId id="272" r:id="rId18"/>
    <p:sldId id="280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2A7E"/>
    <a:srgbClr val="CC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-744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5420F-6F3E-44D9-853D-C8A1BB98B019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8B6DE-769D-4662-923E-E2F76F9F0B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0074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5420F-6F3E-44D9-853D-C8A1BB98B019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8B6DE-769D-4662-923E-E2F76F9F0B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681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5420F-6F3E-44D9-853D-C8A1BB98B019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8B6DE-769D-4662-923E-E2F76F9F0B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7748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5420F-6F3E-44D9-853D-C8A1BB98B019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8B6DE-769D-4662-923E-E2F76F9F0B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1526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5420F-6F3E-44D9-853D-C8A1BB98B019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8B6DE-769D-4662-923E-E2F76F9F0B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855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5420F-6F3E-44D9-853D-C8A1BB98B019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8B6DE-769D-4662-923E-E2F76F9F0B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35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54588" y="54592"/>
            <a:ext cx="12050976" cy="6755642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141024" y="150124"/>
            <a:ext cx="11869006" cy="6564575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9766853" y="6437700"/>
            <a:ext cx="18405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hanifasultana9@gmal.com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057696">
            <a:off x="141024" y="150124"/>
            <a:ext cx="466210" cy="46621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057696">
            <a:off x="11568176" y="150125"/>
            <a:ext cx="466210" cy="46621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014908">
            <a:off x="11534751" y="6204595"/>
            <a:ext cx="466210" cy="46621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057696">
            <a:off x="156990" y="6190960"/>
            <a:ext cx="466210" cy="466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965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5420F-6F3E-44D9-853D-C8A1BB98B019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8B6DE-769D-4662-923E-E2F76F9F0B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4694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5420F-6F3E-44D9-853D-C8A1BB98B019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8B6DE-769D-4662-923E-E2F76F9F0B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6540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5420F-6F3E-44D9-853D-C8A1BB98B019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8B6DE-769D-4662-923E-E2F76F9F0B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5608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5420F-6F3E-44D9-853D-C8A1BB98B019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8B6DE-769D-4662-923E-E2F76F9F0B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1763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35420F-6F3E-44D9-853D-C8A1BB98B019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18B6DE-769D-4662-923E-E2F76F9F0B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175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73" y="218364"/>
            <a:ext cx="11805313" cy="64008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002507" y="1637732"/>
            <a:ext cx="3329758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perspectiveBelow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en-US" sz="54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54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ক্লাসে</a:t>
            </a:r>
            <a:endParaRPr lang="en-US" sz="54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751928" y="4872250"/>
            <a:ext cx="3610284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en-US" sz="5400" dirty="0" err="1" smtClean="0">
                <a:solidFill>
                  <a:srgbClr val="CC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শুভেচ্ছা</a:t>
            </a:r>
            <a:r>
              <a:rPr lang="en-US" sz="5400" dirty="0" smtClean="0">
                <a:solidFill>
                  <a:srgbClr val="CC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solidFill>
                  <a:srgbClr val="CC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endParaRPr lang="en-US" sz="5400" dirty="0">
              <a:solidFill>
                <a:srgbClr val="CC0099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09769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2138" y="2442949"/>
            <a:ext cx="5469767" cy="206210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bliqueTopLef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en-US" sz="3200" dirty="0" err="1" smtClean="0">
                <a:solidFill>
                  <a:srgbClr val="EE2A7E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সাজু</a:t>
            </a:r>
            <a:r>
              <a:rPr lang="en-US" sz="3200" dirty="0" smtClean="0">
                <a:solidFill>
                  <a:srgbClr val="EE2A7E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EE2A7E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প্রসাদ</a:t>
            </a:r>
            <a:r>
              <a:rPr lang="en-US" sz="3200" dirty="0" smtClean="0">
                <a:solidFill>
                  <a:srgbClr val="EE2A7E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EE2A7E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গুপ্ত</a:t>
            </a:r>
            <a:endParaRPr lang="bn-BD" sz="3200" dirty="0" smtClean="0">
              <a:solidFill>
                <a:srgbClr val="EE2A7E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3200" dirty="0" smtClean="0">
                <a:solidFill>
                  <a:srgbClr val="EE2A7E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</a:t>
            </a:r>
            <a:endParaRPr lang="en-US" sz="3200" dirty="0">
              <a:solidFill>
                <a:srgbClr val="EE2A7E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 err="1" smtClean="0">
                <a:solidFill>
                  <a:srgbClr val="EE2A7E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ফুলবাড়ি</a:t>
            </a:r>
            <a:r>
              <a:rPr lang="en-US" sz="3200" dirty="0" smtClean="0">
                <a:solidFill>
                  <a:srgbClr val="EE2A7E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EE2A7E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বাংলা</a:t>
            </a:r>
            <a:r>
              <a:rPr lang="en-US" sz="3200" dirty="0" smtClean="0">
                <a:solidFill>
                  <a:srgbClr val="EE2A7E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solidFill>
                  <a:srgbClr val="EE2A7E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সরকারি প্রাথমিক বিদ্যালয়</a:t>
            </a:r>
            <a:endParaRPr lang="en-US" sz="3200" dirty="0" smtClean="0">
              <a:solidFill>
                <a:srgbClr val="EE2A7E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 err="1" smtClean="0">
                <a:solidFill>
                  <a:srgbClr val="EE2A7E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ফুলবাড়ি</a:t>
            </a:r>
            <a:r>
              <a:rPr lang="en-US" sz="3200" dirty="0" smtClean="0">
                <a:solidFill>
                  <a:srgbClr val="EE2A7E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smtClean="0">
                <a:solidFill>
                  <a:srgbClr val="EE2A7E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দিনাজপুর</a:t>
            </a:r>
            <a:endParaRPr lang="bn-BD" sz="3200" dirty="0" smtClean="0">
              <a:solidFill>
                <a:srgbClr val="EE2A7E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00372" y="2442949"/>
            <a:ext cx="4977645" cy="304698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perspective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en-US" sz="3200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শ্রেণিঃতৃতীয়</a:t>
            </a:r>
            <a:endParaRPr lang="en-US" sz="3200" dirty="0" smtClean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বিষয়ঃবাংলাদেশ</a:t>
            </a:r>
            <a:r>
              <a:rPr lang="en-US" sz="32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বিশ্ব</a:t>
            </a:r>
            <a:r>
              <a:rPr lang="bn-BD" sz="32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পরিচয়</a:t>
            </a:r>
            <a:endParaRPr lang="en-US" sz="3200" dirty="0" smtClean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অধ্যায়ঃ</a:t>
            </a:r>
            <a:r>
              <a:rPr lang="bn-BD" sz="32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১২(বার)</a:t>
            </a:r>
            <a:endParaRPr lang="en-US" sz="3200" dirty="0" smtClean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bn-BD" sz="32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শিরোনামঃবাংলাদেশের জনসংখ্যা</a:t>
            </a:r>
            <a:endParaRPr lang="en-US" sz="3200" dirty="0" smtClean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পাঠ্যাংশঃ</a:t>
            </a:r>
            <a:r>
              <a:rPr lang="bn-BD" sz="32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জনসংখ্যা ও পরিবার</a:t>
            </a:r>
          </a:p>
          <a:p>
            <a:r>
              <a:rPr lang="bn-BD" sz="32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সময়ঃ৪০ মিনিট</a:t>
            </a:r>
            <a:endParaRPr lang="en-US" sz="32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660108" y="2349183"/>
            <a:ext cx="5076966" cy="323452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82784" y="2349183"/>
            <a:ext cx="5076966" cy="323452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949403" y="518615"/>
            <a:ext cx="2215671" cy="101566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perspectiveLef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bn-BD" sz="6000" dirty="0" smtClean="0">
                <a:solidFill>
                  <a:srgbClr val="CC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6000" dirty="0">
              <a:solidFill>
                <a:srgbClr val="CC0099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1037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569" y="1001909"/>
            <a:ext cx="3632264" cy="2353884"/>
          </a:xfrm>
          <a:prstGeom prst="rect">
            <a:avLst/>
          </a:prstGeom>
          <a:ln w="38100" cap="sq">
            <a:solidFill>
              <a:schemeClr val="bg1">
                <a:lumMod val="6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5766" y="3634245"/>
            <a:ext cx="3632264" cy="2353885"/>
          </a:xfrm>
          <a:prstGeom prst="rect">
            <a:avLst/>
          </a:prstGeom>
          <a:ln w="38100" cap="sq">
            <a:solidFill>
              <a:schemeClr val="bg1">
                <a:lumMod val="6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7217" y="3541947"/>
            <a:ext cx="3599691" cy="2353885"/>
          </a:xfrm>
          <a:prstGeom prst="rect">
            <a:avLst/>
          </a:prstGeom>
          <a:ln w="38100" cap="sq">
            <a:solidFill>
              <a:schemeClr val="bg1">
                <a:lumMod val="6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5766" y="1001909"/>
            <a:ext cx="3632264" cy="2346840"/>
          </a:xfrm>
          <a:prstGeom prst="rect">
            <a:avLst/>
          </a:prstGeom>
          <a:ln w="38100" cap="sq">
            <a:solidFill>
              <a:schemeClr val="bg1">
                <a:lumMod val="6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4312560" y="93160"/>
            <a:ext cx="39372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চিত্রগুলো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লক্ষ্য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ঃ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48536" y="6052607"/>
            <a:ext cx="56621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ছবিগুলো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দেখে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তোমাদের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মনে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হল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184205" y="6053483"/>
            <a:ext cx="33714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ছবিতে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দেখলে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48536" y="6063994"/>
            <a:ext cx="51235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হতে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বলত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8709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1" grpId="1"/>
      <p:bldP spid="12" grpId="0"/>
      <p:bldP spid="12" grpId="1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569" y="1001909"/>
            <a:ext cx="3632264" cy="2353884"/>
          </a:xfrm>
          <a:prstGeom prst="rect">
            <a:avLst/>
          </a:prstGeom>
          <a:ln w="38100" cap="sq">
            <a:solidFill>
              <a:schemeClr val="bg1">
                <a:lumMod val="6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5766" y="3634245"/>
            <a:ext cx="3632264" cy="2353885"/>
          </a:xfrm>
          <a:prstGeom prst="rect">
            <a:avLst/>
          </a:prstGeom>
          <a:ln w="38100" cap="sq">
            <a:solidFill>
              <a:schemeClr val="bg1">
                <a:lumMod val="6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7217" y="3541947"/>
            <a:ext cx="3599691" cy="2353885"/>
          </a:xfrm>
          <a:prstGeom prst="rect">
            <a:avLst/>
          </a:prstGeom>
          <a:ln w="38100" cap="sq">
            <a:solidFill>
              <a:schemeClr val="bg1">
                <a:lumMod val="6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5766" y="1001909"/>
            <a:ext cx="3632264" cy="2346840"/>
          </a:xfrm>
          <a:prstGeom prst="rect">
            <a:avLst/>
          </a:prstGeom>
          <a:ln w="38100" cap="sq">
            <a:solidFill>
              <a:schemeClr val="bg1">
                <a:lumMod val="6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4312560" y="93160"/>
            <a:ext cx="39372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চিত্রগুলো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লক্ষ্য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ঃ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48536" y="6052607"/>
            <a:ext cx="56621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ছবিগুলো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দেখে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তোমাদের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মনে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হল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184205" y="6053483"/>
            <a:ext cx="33714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ছবিতে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দেখলে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48536" y="6063994"/>
            <a:ext cx="51235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হতে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বলত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6605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1" grpId="1"/>
      <p:bldP spid="12" grpId="0"/>
      <p:bldP spid="12" grpId="1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9181" y="136477"/>
            <a:ext cx="11914495" cy="6557750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odecagon 2"/>
          <p:cNvSpPr/>
          <p:nvPr/>
        </p:nvSpPr>
        <p:spPr>
          <a:xfrm>
            <a:off x="7724633" y="1637730"/>
            <a:ext cx="914400" cy="914400"/>
          </a:xfrm>
          <a:prstGeom prst="dodecagon">
            <a:avLst/>
          </a:prstGeom>
          <a:ln>
            <a:solidFill>
              <a:srgbClr val="EE2A7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7724633" y="1883391"/>
            <a:ext cx="81886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739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12693" y="504967"/>
            <a:ext cx="366638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আজকের পাঠ</a:t>
            </a:r>
            <a:endParaRPr lang="en-US" sz="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146513" y="2279177"/>
            <a:ext cx="370967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জনসংখ্যা ও পরিবার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3574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76466" y="436729"/>
            <a:ext cx="290977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শিখনফলঃ</a:t>
            </a:r>
            <a:endParaRPr lang="en-US" sz="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37480" y="2745728"/>
            <a:ext cx="106041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685800" indent="-685800">
              <a:buFont typeface="Wingdings" panose="05000000000000000000" pitchFamily="2" charset="2"/>
              <a:buChar char="v"/>
            </a:pPr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বড় পরিবারের অসুবিধাগুলো কি কি তা বলে পারবে। 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6215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74962" y="723332"/>
            <a:ext cx="75200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এবার তুমি বলত তোমার পরিবারে তোমরা কত জন?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11189" y="1151553"/>
            <a:ext cx="68964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পরিবারে লোকসংখ্যা বেশি হলে  কি হতে পারে?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6944" y="2226105"/>
            <a:ext cx="4832034" cy="3642316"/>
          </a:xfrm>
          <a:prstGeom prst="rect">
            <a:avLst/>
          </a:prstGeom>
          <a:ln w="38100" cap="sq">
            <a:solidFill>
              <a:schemeClr val="bg1">
                <a:lumMod val="6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897" y="2226105"/>
            <a:ext cx="4897232" cy="3642316"/>
          </a:xfrm>
          <a:prstGeom prst="rect">
            <a:avLst/>
          </a:prstGeom>
          <a:ln w="38100" cap="sq">
            <a:solidFill>
              <a:schemeClr val="bg1">
                <a:lumMod val="6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3343702" y="213225"/>
            <a:ext cx="52693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নিচের চিত্র দুটি ভাল করে লক্ষ্য করঃ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6869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5141495" y="2319384"/>
            <a:ext cx="2381961" cy="1583140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373508" y="2592676"/>
            <a:ext cx="214994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বড় পরিবারের</a:t>
            </a:r>
          </a:p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অসুবিধা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402423" y="2607526"/>
            <a:ext cx="3045965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604393" y="2834617"/>
            <a:ext cx="291938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পুষ্টিকর খাবার পায় না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41310" y="1789000"/>
            <a:ext cx="36070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প্রয়োজনীয়  পোষাক পায় না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76424" y="3757163"/>
            <a:ext cx="32159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প্রয়োজনীয়  ঘরের অভাব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72833" y="897215"/>
            <a:ext cx="52902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বাড়িতে থাকার যথেষ্ট স্থান পাওয়া যায় না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99171" y="4708120"/>
            <a:ext cx="58160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ঘুমানো বা বিশ্রামের জায়গার অভাব দেখা যায়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861204" y="2007901"/>
            <a:ext cx="41280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যথেষ্ট পরিমান বই-খাতা পায় না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726450" y="3740751"/>
            <a:ext cx="31774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ময়লা আবর্জনা বেশি হয়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050323" y="3043515"/>
            <a:ext cx="24641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পরিবেশ দূষিত হয়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Right Arrow 13"/>
          <p:cNvSpPr/>
          <p:nvPr/>
        </p:nvSpPr>
        <p:spPr>
          <a:xfrm rot="16200000">
            <a:off x="6050877" y="1835023"/>
            <a:ext cx="603154" cy="2853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3809222" y="894930"/>
            <a:ext cx="5243072" cy="61803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Arrow 15"/>
          <p:cNvSpPr/>
          <p:nvPr/>
        </p:nvSpPr>
        <p:spPr>
          <a:xfrm rot="12844566">
            <a:off x="4801435" y="2358085"/>
            <a:ext cx="603154" cy="2853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Arrow 16"/>
          <p:cNvSpPr/>
          <p:nvPr/>
        </p:nvSpPr>
        <p:spPr>
          <a:xfrm rot="8825181">
            <a:off x="4791542" y="3576351"/>
            <a:ext cx="603154" cy="2853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Arrow 17"/>
          <p:cNvSpPr/>
          <p:nvPr/>
        </p:nvSpPr>
        <p:spPr>
          <a:xfrm rot="10800000">
            <a:off x="4449629" y="3073538"/>
            <a:ext cx="603154" cy="2853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Arrow 18"/>
          <p:cNvSpPr/>
          <p:nvPr/>
        </p:nvSpPr>
        <p:spPr>
          <a:xfrm rot="19589135">
            <a:off x="7356071" y="2420127"/>
            <a:ext cx="603154" cy="2853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ight Arrow 19"/>
          <p:cNvSpPr/>
          <p:nvPr/>
        </p:nvSpPr>
        <p:spPr>
          <a:xfrm rot="1962868">
            <a:off x="7153379" y="3669039"/>
            <a:ext cx="603154" cy="2853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ight Arrow 20"/>
          <p:cNvSpPr/>
          <p:nvPr/>
        </p:nvSpPr>
        <p:spPr>
          <a:xfrm rot="407784">
            <a:off x="7484235" y="3091106"/>
            <a:ext cx="603154" cy="2853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ight Arrow 21"/>
          <p:cNvSpPr/>
          <p:nvPr/>
        </p:nvSpPr>
        <p:spPr>
          <a:xfrm rot="5400000">
            <a:off x="5962916" y="4077906"/>
            <a:ext cx="603154" cy="2853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7785811" y="1964910"/>
            <a:ext cx="4330795" cy="7409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3500271" y="4562267"/>
            <a:ext cx="5814916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694681" y="1736356"/>
            <a:ext cx="3970860" cy="63593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1711197" y="3547477"/>
            <a:ext cx="3045965" cy="79446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7640082" y="2795667"/>
            <a:ext cx="3045965" cy="66269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7684854" y="3628254"/>
            <a:ext cx="3045965" cy="7634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742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5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8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5" grpId="0" animBg="1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749" y="624882"/>
            <a:ext cx="4289515" cy="2445864"/>
          </a:xfrm>
          <a:prstGeom prst="rect">
            <a:avLst/>
          </a:prstGeom>
          <a:ln w="38100" cap="sq">
            <a:solidFill>
              <a:schemeClr val="bg1">
                <a:lumMod val="6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855" y="624882"/>
            <a:ext cx="4232637" cy="2445864"/>
          </a:xfrm>
          <a:prstGeom prst="rect">
            <a:avLst/>
          </a:prstGeom>
          <a:ln w="38100" cap="sq">
            <a:solidFill>
              <a:schemeClr val="bg1">
                <a:lumMod val="6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1075072" y="3070746"/>
            <a:ext cx="32159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প্রয়োজনীয়  ঘরের অভাব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42120" y="3070746"/>
            <a:ext cx="58160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ঘুমানো বা বিশ্রামের জায়গার অভাব দেখা যায়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855" y="3706223"/>
            <a:ext cx="4374106" cy="2395162"/>
          </a:xfrm>
          <a:prstGeom prst="rect">
            <a:avLst/>
          </a:prstGeom>
          <a:ln w="38100" cap="sq">
            <a:solidFill>
              <a:schemeClr val="bg1">
                <a:lumMod val="6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7390433" y="6152087"/>
            <a:ext cx="291938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পুষ্টিকর খাবার পায় না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363" y="3547562"/>
            <a:ext cx="3589361" cy="2361917"/>
          </a:xfrm>
          <a:prstGeom prst="rect">
            <a:avLst/>
          </a:prstGeom>
          <a:ln w="38100" cap="sq">
            <a:solidFill>
              <a:schemeClr val="bg1">
                <a:lumMod val="6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621345" y="6093907"/>
            <a:ext cx="36070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প্রয়োজনীয়  পোষাক পায় না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3700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77217" y="668740"/>
            <a:ext cx="209063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একক কাজ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75211" y="2333766"/>
            <a:ext cx="664957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বড় পরিবারে কি কি অসুবিধা হয় বল?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140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9045" y="1755788"/>
            <a:ext cx="3581398" cy="2633152"/>
          </a:xfrm>
          <a:prstGeom prst="rect">
            <a:avLst/>
          </a:prstGeom>
          <a:ln w="38100" cap="sq">
            <a:solidFill>
              <a:schemeClr val="bg1">
                <a:lumMod val="6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888" y="420791"/>
            <a:ext cx="3614662" cy="2633152"/>
          </a:xfrm>
          <a:prstGeom prst="rect">
            <a:avLst/>
          </a:prstGeom>
          <a:ln w="38100" cap="sq">
            <a:solidFill>
              <a:schemeClr val="bg1">
                <a:lumMod val="6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491888" y="3072364"/>
            <a:ext cx="31774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ময়লা আবর্জনা বেশি হয়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880443" y="2487589"/>
            <a:ext cx="24641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পরিবেশ দূষিত হয়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2938" y="3552054"/>
            <a:ext cx="3714750" cy="2556584"/>
          </a:xfrm>
          <a:prstGeom prst="rect">
            <a:avLst/>
          </a:prstGeom>
          <a:ln w="38100" cap="sq">
            <a:solidFill>
              <a:schemeClr val="bg1">
                <a:lumMod val="6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5431902" y="6108638"/>
            <a:ext cx="41280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যথেষ্ট পরিমান বই-খাতা পায় না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5616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63571" y="668739"/>
            <a:ext cx="241123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জোড়ায় কাজ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51891" y="3411938"/>
            <a:ext cx="14798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ভাল দিক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774809" y="3411939"/>
            <a:ext cx="14157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মন্দ দিক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6174703"/>
              </p:ext>
            </p:extLst>
          </p:nvPr>
        </p:nvGraphicFramePr>
        <p:xfrm>
          <a:off x="2313355" y="3918376"/>
          <a:ext cx="81280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10" name="Straight Connector 9"/>
          <p:cNvCxnSpPr>
            <a:stCxn id="8" idx="0"/>
            <a:endCxn id="8" idx="2"/>
          </p:cNvCxnSpPr>
          <p:nvPr/>
        </p:nvCxnSpPr>
        <p:spPr>
          <a:xfrm>
            <a:off x="6377355" y="3918376"/>
            <a:ext cx="0" cy="222504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882648" y="1788851"/>
            <a:ext cx="71144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বড় পরিবারের ভাল ও মন্দ দিক গুলো নিচের ছকে লেখঃ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6602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27343" y="1105469"/>
            <a:ext cx="168828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দলে কাজ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43172" y="2703726"/>
            <a:ext cx="928010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বড় পরিবারের অসুবিধাগুলো নিয়ে একটি পোষ্টার তৈরী কর।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3345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5713" y="641445"/>
            <a:ext cx="52838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বইয়ের সাথে সংযোগ সাধন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0013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0" y="518615"/>
            <a:ext cx="152157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65027" y="2292824"/>
            <a:ext cx="999985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পরিবার বড় হলে কি কি আসুবিধা হয় ৩টি বাক্যে লেখ।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6312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213444" y="600501"/>
            <a:ext cx="217239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বাড়ির কাজ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55391" y="2701207"/>
            <a:ext cx="96327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তোমার দেখা বড় পরিবারের অসুবিধাগুলো ৫টি বাক্যে লিখে আনবে।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7732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97290" y="313898"/>
            <a:ext cx="1920719" cy="101566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perspectiveLef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bn-BD" sz="6000" dirty="0" smtClean="0">
                <a:solidFill>
                  <a:srgbClr val="CC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6000" dirty="0">
              <a:solidFill>
                <a:srgbClr val="CC0099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802806" y="5451185"/>
            <a:ext cx="2117887" cy="101566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perspectiveBelow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bn-BD" sz="6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সকলকে</a:t>
            </a:r>
            <a:endParaRPr lang="en-US" sz="60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7045" y="1672703"/>
            <a:ext cx="5141112" cy="3213195"/>
          </a:xfrm>
          <a:prstGeom prst="ellipse">
            <a:avLst/>
          </a:prstGeom>
          <a:ln w="63500" cap="rnd">
            <a:solidFill>
              <a:schemeClr val="bg1">
                <a:lumMod val="6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160690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</TotalTime>
  <Words>258</Words>
  <Application>Microsoft Office PowerPoint</Application>
  <PresentationFormat>Custom</PresentationFormat>
  <Paragraphs>60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hd booth</dc:creator>
  <cp:lastModifiedBy>DPE</cp:lastModifiedBy>
  <cp:revision>28</cp:revision>
  <dcterms:created xsi:type="dcterms:W3CDTF">2017-05-27T16:25:28Z</dcterms:created>
  <dcterms:modified xsi:type="dcterms:W3CDTF">2019-11-02T04:27:44Z</dcterms:modified>
</cp:coreProperties>
</file>