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57" r:id="rId4"/>
    <p:sldId id="269" r:id="rId5"/>
    <p:sldId id="268" r:id="rId6"/>
    <p:sldId id="270" r:id="rId7"/>
    <p:sldId id="267" r:id="rId8"/>
    <p:sldId id="271" r:id="rId9"/>
    <p:sldId id="272" r:id="rId10"/>
    <p:sldId id="262" r:id="rId11"/>
    <p:sldId id="263" r:id="rId12"/>
    <p:sldId id="275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4C099-1558-46E1-B648-C932CB2837C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C7A9-CA23-4760-AF11-E04468249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8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0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5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8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5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860C-428B-472F-BBA3-A7E329B4CB8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d17a0a8278e5834a3e8c28c6be43feb5_rose.wm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17a0a8278e5834a3e8c28c6be43feb5_ros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228599"/>
            <a:ext cx="8153400" cy="624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-76200" y="2933700"/>
            <a:ext cx="80010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      WELCOME   TO   YOU   ALL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5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166" y="845165"/>
            <a:ext cx="9052478" cy="2431435"/>
          </a:xfrm>
          <a:prstGeom prst="rect">
            <a:avLst/>
          </a:prstGeom>
          <a:noFill/>
          <a:ln w="60325"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কোন বড় শহরকে বুঝানোর জন্য মেট্রোপলিটন শব্দটি </a:t>
            </a:r>
            <a:endParaRPr kumimoji="0" lang="bn-BD" sz="38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 করা হয়। তাই আমরা বলতে প</a:t>
            </a:r>
            <a:r>
              <a:rPr kumimoji="0" lang="bn-BD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া</a:t>
            </a:r>
            <a:r>
              <a:rPr kumimoji="0" lang="bn-IN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রি কোন বড় শহরের </a:t>
            </a:r>
            <a:endParaRPr kumimoji="0" lang="bn-BD" sz="38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 এলাকার মধ্যে বিস্তর নেটওয়ার্কে মেট্রোপলিটন </a:t>
            </a:r>
            <a:endParaRPr kumimoji="0" lang="bn-BD" sz="38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এরিয়া নেটওয়ার্ক বলে।</a:t>
            </a:r>
            <a:endParaRPr kumimoji="0" lang="bn-IN" sz="38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24200"/>
            <a:ext cx="8839200" cy="3429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200400"/>
            <a:ext cx="2133600" cy="2971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3200400"/>
            <a:ext cx="2133600" cy="2971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3200400"/>
            <a:ext cx="2286000" cy="2971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893239" flipV="1">
            <a:off x="1765876" y="3436782"/>
            <a:ext cx="2895300" cy="535339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776648">
            <a:off x="4371356" y="3650539"/>
            <a:ext cx="3631318" cy="44419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7233" y="64379"/>
            <a:ext cx="7696200" cy="7694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400" b="1" u="sng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মেট্রোপলিটন এরিয়া নেটওয়ার্ক</a:t>
            </a:r>
            <a:endParaRPr lang="en-US" sz="44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2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678" y="838200"/>
            <a:ext cx="89691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কতগুলো ম্যান বা ল্যানের সমম্বয়ে গঠিত হয় ওয়াইড এরিয়া নেটওয়ার্ক।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ওয়াইড এরিয়া নেটয়ার্কের আওতায় কতগুলো শহর একটি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দেশ এবং সমগ্র বিশ্বের কম্পিউটার সংযুক্ত থাকে।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52400" y="2278180"/>
            <a:ext cx="1965188" cy="168422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SRILONKA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loud 6"/>
          <p:cNvSpPr/>
          <p:nvPr/>
        </p:nvSpPr>
        <p:spPr>
          <a:xfrm>
            <a:off x="304800" y="4267200"/>
            <a:ext cx="1770740" cy="16002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BANGLADESH</a:t>
            </a:r>
            <a:endParaRPr lang="en-US" sz="1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loud 7"/>
          <p:cNvSpPr/>
          <p:nvPr/>
        </p:nvSpPr>
        <p:spPr>
          <a:xfrm flipH="1">
            <a:off x="6698899" y="2286000"/>
            <a:ext cx="2216501" cy="16764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INDIA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loud 8"/>
          <p:cNvSpPr/>
          <p:nvPr/>
        </p:nvSpPr>
        <p:spPr>
          <a:xfrm flipH="1">
            <a:off x="7010400" y="4343400"/>
            <a:ext cx="1905000" cy="16002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PAKISTAN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3886200" y="3200400"/>
            <a:ext cx="1143000" cy="1066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58683" y="2503976"/>
            <a:ext cx="2786882" cy="1112901"/>
            <a:chOff x="1258683" y="2732576"/>
            <a:chExt cx="2786882" cy="1112901"/>
          </a:xfrm>
        </p:grpSpPr>
        <p:sp>
          <p:nvSpPr>
            <p:cNvPr id="12" name="Chevron 11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hevron 18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flipH="1">
            <a:off x="4800599" y="2514600"/>
            <a:ext cx="2590799" cy="1112901"/>
            <a:chOff x="1258683" y="2732576"/>
            <a:chExt cx="2786882" cy="1112901"/>
          </a:xfrm>
        </p:grpSpPr>
        <p:sp>
          <p:nvSpPr>
            <p:cNvPr id="23" name="Chevron 2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rot="19289456">
            <a:off x="1564923" y="3779494"/>
            <a:ext cx="2432753" cy="1225989"/>
            <a:chOff x="1258683" y="2732576"/>
            <a:chExt cx="2786882" cy="1112901"/>
          </a:xfrm>
        </p:grpSpPr>
        <p:sp>
          <p:nvSpPr>
            <p:cNvPr id="33" name="Chevron 3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Chevron 3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Chevron 3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Chevron 4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rot="2242462" flipH="1">
            <a:off x="4815487" y="3830279"/>
            <a:ext cx="2866609" cy="1230904"/>
            <a:chOff x="1258683" y="2732576"/>
            <a:chExt cx="2786882" cy="1112901"/>
          </a:xfrm>
        </p:grpSpPr>
        <p:sp>
          <p:nvSpPr>
            <p:cNvPr id="43" name="Chevron 4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Chevron 4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Chevron 4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Chevron 4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Chevron 4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Chevron 4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hevron 4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Chevron 5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735139" y="68759"/>
            <a:ext cx="7696200" cy="7694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endParaRPr lang="en-US" sz="44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0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irdseye group involved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1591416" y="1344362"/>
            <a:ext cx="6069548" cy="46007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6" name="Rectangle 45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83671" y="0"/>
            <a:ext cx="716972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17526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১নং :- </a:t>
            </a:r>
            <a:r>
              <a:rPr lang="bn-BD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নেটওয়ার্কের সুবিধা </a:t>
            </a:r>
            <a:r>
              <a:rPr lang="bn-BD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গুলো </a:t>
            </a:r>
            <a:r>
              <a:rPr lang="bn-BD" sz="44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44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22218" y="3352800"/>
            <a:ext cx="6954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কাজ ২নং :- </a:t>
            </a:r>
            <a:r>
              <a:rPr lang="bn-BD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২.কম্পিউটার নেটওয়ার্কের </a:t>
            </a:r>
            <a:r>
              <a:rPr lang="bn-BD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শ্রেণী বিভাগ সম্পর্কে </a:t>
            </a:r>
            <a:r>
              <a:rPr lang="bn-BD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1" y="1"/>
            <a:ext cx="7619998" cy="10156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6621" y="1066800"/>
            <a:ext cx="4666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১.কম্পিউটার নেটওয়ার্ক কি?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083" y="1676400"/>
            <a:ext cx="4232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 নেটওয়ার্ক কত প্রকার।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85083" y="2286000"/>
            <a:ext cx="5439474" cy="1676400"/>
            <a:chOff x="403580" y="2819400"/>
            <a:chExt cx="5501209" cy="1676400"/>
          </a:xfrm>
        </p:grpSpPr>
        <p:grpSp>
          <p:nvGrpSpPr>
            <p:cNvPr id="14" name="Group 13"/>
            <p:cNvGrpSpPr/>
            <p:nvPr/>
          </p:nvGrpSpPr>
          <p:grpSpPr>
            <a:xfrm>
              <a:off x="1219200" y="2819400"/>
              <a:ext cx="3962400" cy="1143000"/>
              <a:chOff x="0" y="1524000"/>
              <a:chExt cx="9144000" cy="22098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362200" y="1600200"/>
                <a:ext cx="990600" cy="1295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62000" y="1676400"/>
                <a:ext cx="1066800" cy="1295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505200" y="1524000"/>
                <a:ext cx="1295400" cy="13716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172200" y="1600200"/>
                <a:ext cx="1143000" cy="13716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953000" y="1676400"/>
                <a:ext cx="1066800" cy="1295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Left-Right Arrow 23"/>
              <p:cNvSpPr/>
              <p:nvPr/>
            </p:nvSpPr>
            <p:spPr>
              <a:xfrm>
                <a:off x="0" y="3352800"/>
                <a:ext cx="9144000" cy="381000"/>
              </a:xfrm>
              <a:prstGeom prst="leftRight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620000" y="1752600"/>
                <a:ext cx="990600" cy="1295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1067594" y="3124200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591594" y="3123406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848497" y="3085703"/>
                <a:ext cx="68500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5257403" y="3123803"/>
                <a:ext cx="60880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6477794" y="3123406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7848600" y="32004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371600" y="3972580"/>
              <a:ext cx="45331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উপরের চিত্রটি কোন ধরনের নেটওয়ার্ক?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3580" y="2971800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৩.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85083" y="3727838"/>
            <a:ext cx="5472917" cy="2596762"/>
            <a:chOff x="1295400" y="3804038"/>
            <a:chExt cx="5472917" cy="2596762"/>
          </a:xfrm>
        </p:grpSpPr>
        <p:grpSp>
          <p:nvGrpSpPr>
            <p:cNvPr id="78" name="Group 77"/>
            <p:cNvGrpSpPr/>
            <p:nvPr/>
          </p:nvGrpSpPr>
          <p:grpSpPr>
            <a:xfrm>
              <a:off x="2133600" y="3962400"/>
              <a:ext cx="4267200" cy="2057400"/>
              <a:chOff x="0" y="2286000"/>
              <a:chExt cx="9144000" cy="4572000"/>
            </a:xfrm>
          </p:grpSpPr>
          <p:sp>
            <p:nvSpPr>
              <p:cNvPr id="79" name="Cloud 78"/>
              <p:cNvSpPr/>
              <p:nvPr/>
            </p:nvSpPr>
            <p:spPr>
              <a:xfrm>
                <a:off x="0" y="2286000"/>
                <a:ext cx="2133600" cy="2133600"/>
              </a:xfrm>
              <a:prstGeom prst="cloud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12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SRILONKA</a:t>
                </a:r>
                <a:endParaRPr lang="en-US" sz="1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80" name="Cloud 79"/>
              <p:cNvSpPr/>
              <p:nvPr/>
            </p:nvSpPr>
            <p:spPr>
              <a:xfrm>
                <a:off x="457200" y="4495800"/>
                <a:ext cx="1981200" cy="2362200"/>
              </a:xfrm>
              <a:prstGeom prst="cloud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12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BANGLADESH</a:t>
                </a:r>
                <a:endParaRPr lang="en-US" sz="1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81" name="Cloud 80"/>
              <p:cNvSpPr/>
              <p:nvPr/>
            </p:nvSpPr>
            <p:spPr>
              <a:xfrm flipH="1">
                <a:off x="6400800" y="2286000"/>
                <a:ext cx="2514600" cy="2209800"/>
              </a:xfrm>
              <a:prstGeom prst="cloud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sz="1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INDIA</a:t>
                </a:r>
                <a:endParaRPr lang="en-US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82" name="Cloud 81"/>
              <p:cNvSpPr/>
              <p:nvPr/>
            </p:nvSpPr>
            <p:spPr>
              <a:xfrm flipH="1">
                <a:off x="6934200" y="4648200"/>
                <a:ext cx="2209800" cy="2209800"/>
              </a:xfrm>
              <a:prstGeom prst="cloud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sz="1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PAKISTAN</a:t>
                </a:r>
                <a:endParaRPr lang="en-US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886200" y="3200400"/>
                <a:ext cx="1143000" cy="10668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258683" y="2503976"/>
                <a:ext cx="2786882" cy="1112901"/>
                <a:chOff x="1258683" y="2732576"/>
                <a:chExt cx="2786882" cy="1112901"/>
              </a:xfrm>
            </p:grpSpPr>
            <p:sp>
              <p:nvSpPr>
                <p:cNvPr id="115" name="Chevron 114"/>
                <p:cNvSpPr/>
                <p:nvPr/>
              </p:nvSpPr>
              <p:spPr>
                <a:xfrm rot="936216">
                  <a:off x="1258683" y="2732576"/>
                  <a:ext cx="406689" cy="349298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Chevron 115"/>
                <p:cNvSpPr/>
                <p:nvPr/>
              </p:nvSpPr>
              <p:spPr>
                <a:xfrm rot="936216">
                  <a:off x="1560907" y="2827573"/>
                  <a:ext cx="459586" cy="337395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Chevron 116"/>
                <p:cNvSpPr/>
                <p:nvPr/>
              </p:nvSpPr>
              <p:spPr>
                <a:xfrm rot="936216">
                  <a:off x="1997832" y="2934904"/>
                  <a:ext cx="33172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Chevron 117"/>
                <p:cNvSpPr/>
                <p:nvPr/>
              </p:nvSpPr>
              <p:spPr>
                <a:xfrm rot="936216">
                  <a:off x="2379565" y="3106878"/>
                  <a:ext cx="29199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Chevron 118"/>
                <p:cNvSpPr/>
                <p:nvPr/>
              </p:nvSpPr>
              <p:spPr>
                <a:xfrm rot="936216">
                  <a:off x="2657809" y="3156602"/>
                  <a:ext cx="280403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Chevron 119"/>
                <p:cNvSpPr/>
                <p:nvPr/>
              </p:nvSpPr>
              <p:spPr>
                <a:xfrm rot="936216">
                  <a:off x="3004495" y="3278380"/>
                  <a:ext cx="239409" cy="275906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Chevron 120"/>
                <p:cNvSpPr/>
                <p:nvPr/>
              </p:nvSpPr>
              <p:spPr>
                <a:xfrm rot="936216">
                  <a:off x="3311540" y="3375331"/>
                  <a:ext cx="207011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Chevron 121"/>
                <p:cNvSpPr/>
                <p:nvPr/>
              </p:nvSpPr>
              <p:spPr>
                <a:xfrm rot="936216">
                  <a:off x="3562972" y="3469723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Chevron 122"/>
                <p:cNvSpPr/>
                <p:nvPr/>
              </p:nvSpPr>
              <p:spPr>
                <a:xfrm rot="936216">
                  <a:off x="3838554" y="3604806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 flipH="1">
                <a:off x="4800599" y="2514600"/>
                <a:ext cx="2590799" cy="1112901"/>
                <a:chOff x="1258683" y="2732576"/>
                <a:chExt cx="2786882" cy="1112901"/>
              </a:xfrm>
            </p:grpSpPr>
            <p:sp>
              <p:nvSpPr>
                <p:cNvPr id="106" name="Chevron 105"/>
                <p:cNvSpPr/>
                <p:nvPr/>
              </p:nvSpPr>
              <p:spPr>
                <a:xfrm rot="936216">
                  <a:off x="1258683" y="2732576"/>
                  <a:ext cx="406689" cy="349298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Chevron 106"/>
                <p:cNvSpPr/>
                <p:nvPr/>
              </p:nvSpPr>
              <p:spPr>
                <a:xfrm rot="936216">
                  <a:off x="1560907" y="2827573"/>
                  <a:ext cx="459586" cy="337395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Chevron 107"/>
                <p:cNvSpPr/>
                <p:nvPr/>
              </p:nvSpPr>
              <p:spPr>
                <a:xfrm rot="936216">
                  <a:off x="1997832" y="2934904"/>
                  <a:ext cx="33172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9" name="Chevron 108"/>
                <p:cNvSpPr/>
                <p:nvPr/>
              </p:nvSpPr>
              <p:spPr>
                <a:xfrm rot="936216">
                  <a:off x="2379565" y="3106878"/>
                  <a:ext cx="29199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Chevron 109"/>
                <p:cNvSpPr/>
                <p:nvPr/>
              </p:nvSpPr>
              <p:spPr>
                <a:xfrm rot="936216">
                  <a:off x="2657809" y="3156602"/>
                  <a:ext cx="280403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Chevron 110"/>
                <p:cNvSpPr/>
                <p:nvPr/>
              </p:nvSpPr>
              <p:spPr>
                <a:xfrm rot="936216">
                  <a:off x="3004495" y="3278380"/>
                  <a:ext cx="239409" cy="275906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Chevron 111"/>
                <p:cNvSpPr/>
                <p:nvPr/>
              </p:nvSpPr>
              <p:spPr>
                <a:xfrm rot="936216">
                  <a:off x="3311540" y="3375331"/>
                  <a:ext cx="207011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Chevron 112"/>
                <p:cNvSpPr/>
                <p:nvPr/>
              </p:nvSpPr>
              <p:spPr>
                <a:xfrm rot="936216">
                  <a:off x="3562972" y="3469723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Chevron 113"/>
                <p:cNvSpPr/>
                <p:nvPr/>
              </p:nvSpPr>
              <p:spPr>
                <a:xfrm rot="936216">
                  <a:off x="3838554" y="3604806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 rot="19289456">
                <a:off x="1564923" y="3779494"/>
                <a:ext cx="2432753" cy="1225989"/>
                <a:chOff x="1258683" y="2732576"/>
                <a:chExt cx="2786882" cy="1112901"/>
              </a:xfrm>
            </p:grpSpPr>
            <p:sp>
              <p:nvSpPr>
                <p:cNvPr id="97" name="Chevron 96"/>
                <p:cNvSpPr/>
                <p:nvPr/>
              </p:nvSpPr>
              <p:spPr>
                <a:xfrm rot="936216">
                  <a:off x="1258683" y="2732576"/>
                  <a:ext cx="406689" cy="349298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Chevron 97"/>
                <p:cNvSpPr/>
                <p:nvPr/>
              </p:nvSpPr>
              <p:spPr>
                <a:xfrm rot="936216">
                  <a:off x="1560907" y="2827573"/>
                  <a:ext cx="459586" cy="337395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Chevron 98"/>
                <p:cNvSpPr/>
                <p:nvPr/>
              </p:nvSpPr>
              <p:spPr>
                <a:xfrm rot="936216">
                  <a:off x="1997832" y="2934904"/>
                  <a:ext cx="33172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Chevron 99"/>
                <p:cNvSpPr/>
                <p:nvPr/>
              </p:nvSpPr>
              <p:spPr>
                <a:xfrm rot="936216">
                  <a:off x="2379565" y="3106878"/>
                  <a:ext cx="29199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Chevron 100"/>
                <p:cNvSpPr/>
                <p:nvPr/>
              </p:nvSpPr>
              <p:spPr>
                <a:xfrm rot="936216">
                  <a:off x="2657809" y="3156602"/>
                  <a:ext cx="280403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Chevron 101"/>
                <p:cNvSpPr/>
                <p:nvPr/>
              </p:nvSpPr>
              <p:spPr>
                <a:xfrm rot="936216">
                  <a:off x="3004495" y="3278380"/>
                  <a:ext cx="239409" cy="275906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Chevron 102"/>
                <p:cNvSpPr/>
                <p:nvPr/>
              </p:nvSpPr>
              <p:spPr>
                <a:xfrm rot="936216">
                  <a:off x="3311540" y="3375331"/>
                  <a:ext cx="207011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Chevron 103"/>
                <p:cNvSpPr/>
                <p:nvPr/>
              </p:nvSpPr>
              <p:spPr>
                <a:xfrm rot="936216">
                  <a:off x="3562972" y="3469723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Chevron 104"/>
                <p:cNvSpPr/>
                <p:nvPr/>
              </p:nvSpPr>
              <p:spPr>
                <a:xfrm rot="936216">
                  <a:off x="3838554" y="3604806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 rot="2242462" flipH="1">
                <a:off x="4815487" y="3830279"/>
                <a:ext cx="2866609" cy="1230904"/>
                <a:chOff x="1258683" y="2732576"/>
                <a:chExt cx="2786882" cy="1112901"/>
              </a:xfrm>
            </p:grpSpPr>
            <p:sp>
              <p:nvSpPr>
                <p:cNvPr id="88" name="Chevron 87"/>
                <p:cNvSpPr/>
                <p:nvPr/>
              </p:nvSpPr>
              <p:spPr>
                <a:xfrm rot="936216">
                  <a:off x="1258683" y="2732576"/>
                  <a:ext cx="406689" cy="349298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Chevron 88"/>
                <p:cNvSpPr/>
                <p:nvPr/>
              </p:nvSpPr>
              <p:spPr>
                <a:xfrm rot="936216">
                  <a:off x="1560907" y="2827573"/>
                  <a:ext cx="459586" cy="337395"/>
                </a:xfrm>
                <a:prstGeom prst="chevr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Chevron 89"/>
                <p:cNvSpPr/>
                <p:nvPr/>
              </p:nvSpPr>
              <p:spPr>
                <a:xfrm rot="936216">
                  <a:off x="1997832" y="2934904"/>
                  <a:ext cx="33172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Chevron 90"/>
                <p:cNvSpPr/>
                <p:nvPr/>
              </p:nvSpPr>
              <p:spPr>
                <a:xfrm rot="936216">
                  <a:off x="2379565" y="3106878"/>
                  <a:ext cx="291995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Chevron 91"/>
                <p:cNvSpPr/>
                <p:nvPr/>
              </p:nvSpPr>
              <p:spPr>
                <a:xfrm rot="936216">
                  <a:off x="2657809" y="3156602"/>
                  <a:ext cx="280403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Chevron 92"/>
                <p:cNvSpPr/>
                <p:nvPr/>
              </p:nvSpPr>
              <p:spPr>
                <a:xfrm rot="936216">
                  <a:off x="3004495" y="3278380"/>
                  <a:ext cx="239409" cy="275906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Chevron 93"/>
                <p:cNvSpPr/>
                <p:nvPr/>
              </p:nvSpPr>
              <p:spPr>
                <a:xfrm rot="936216">
                  <a:off x="3311540" y="3375331"/>
                  <a:ext cx="207011" cy="28816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Chevron 94"/>
                <p:cNvSpPr/>
                <p:nvPr/>
              </p:nvSpPr>
              <p:spPr>
                <a:xfrm rot="936216">
                  <a:off x="3562972" y="3469723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Chevron 95"/>
                <p:cNvSpPr/>
                <p:nvPr/>
              </p:nvSpPr>
              <p:spPr>
                <a:xfrm rot="936216">
                  <a:off x="3838554" y="3604806"/>
                  <a:ext cx="207011" cy="240671"/>
                </a:xfrm>
                <a:prstGeom prst="chevron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4" name="TextBox 123"/>
            <p:cNvSpPr txBox="1"/>
            <p:nvPr/>
          </p:nvSpPr>
          <p:spPr>
            <a:xfrm>
              <a:off x="1295400" y="3804038"/>
              <a:ext cx="5245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৪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.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86000" y="5877580"/>
              <a:ext cx="44823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উপরের চিত্রটি কোন ধরনের নেটওয়ার্ক?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027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1"/>
            <a:ext cx="7696200" cy="10156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6000" b="1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" name="Picture 60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352800" y="1219200"/>
            <a:ext cx="2514600" cy="2514600"/>
          </a:xfrm>
          <a:prstGeom prst="rect">
            <a:avLst/>
          </a:prstGeom>
          <a:noFill/>
          <a:ln/>
        </p:spPr>
      </p:pic>
      <p:sp>
        <p:nvSpPr>
          <p:cNvPr id="63" name="Rectangle 62"/>
          <p:cNvSpPr/>
          <p:nvPr/>
        </p:nvSpPr>
        <p:spPr>
          <a:xfrm>
            <a:off x="1371600" y="3893403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“নেটওয়ার্ক </a:t>
            </a:r>
            <a:r>
              <a:rPr lang="bn-BD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গুরুত্ব বর্ণনা কর”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Horizontal Scroll 63"/>
          <p:cNvSpPr/>
          <p:nvPr/>
        </p:nvSpPr>
        <p:spPr>
          <a:xfrm>
            <a:off x="1295400" y="3657600"/>
            <a:ext cx="6629400" cy="1066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200" y="6172200"/>
            <a:ext cx="9067800" cy="6858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6" descr="4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81200" y="1210542"/>
            <a:ext cx="5229950" cy="45044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988198" y="3352800"/>
            <a:ext cx="5638800" cy="838200"/>
          </a:xfrm>
          <a:prstGeom prst="rect">
            <a:avLst/>
          </a:prstGeom>
        </p:spPr>
        <p:txBody>
          <a:bodyPr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</a:rPr>
              <a:t>THANKS  TO   YOU   ALL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-228600" y="6059269"/>
            <a:ext cx="54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E-mail: kamalchandroray@gmail.com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Mobile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01717865799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228600"/>
            <a:ext cx="301236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3962400"/>
            <a:ext cx="4876800" cy="2123658"/>
          </a:xfrm>
          <a:prstGeom prst="rect">
            <a:avLst/>
          </a:prstGeom>
          <a:noFill/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কমল চন্দ্র রায়</a:t>
            </a:r>
          </a:p>
          <a:p>
            <a:pPr algn="ctr">
              <a:defRPr/>
            </a:pPr>
            <a:r>
              <a:rPr lang="bn-IN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লোহাকুচি স্কুল এন্ড কলেজ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কালীগঞ্জ, লালমনিরহাট।</a:t>
            </a:r>
            <a:endParaRPr lang="bn-BD" sz="32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0750" y="457200"/>
            <a:ext cx="169545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263060" y="1600200"/>
            <a:ext cx="3170830" cy="4114800"/>
            <a:chOff x="5257800" y="1143000"/>
            <a:chExt cx="3170830" cy="4114800"/>
          </a:xfrm>
        </p:grpSpPr>
        <p:sp>
          <p:nvSpPr>
            <p:cNvPr id="8" name="Rounded Rectangle 7"/>
            <p:cNvSpPr/>
            <p:nvPr/>
          </p:nvSpPr>
          <p:spPr>
            <a:xfrm>
              <a:off x="5257800" y="1143000"/>
              <a:ext cx="3170830" cy="41148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>
              <a:hlinkClick r:id="rId2" action="ppaction://hlinksldjump"/>
            </p:cNvPr>
            <p:cNvSpPr/>
            <p:nvPr/>
          </p:nvSpPr>
          <p:spPr>
            <a:xfrm>
              <a:off x="5410200" y="1491307"/>
              <a:ext cx="2895600" cy="337493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17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শ্রেনিঃ </a:t>
              </a:r>
              <a:r>
                <a:rPr lang="bn-IN" sz="17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অষ্টম</a:t>
              </a:r>
              <a:endPara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ounded Rectangle 4">
              <a:hlinkClick r:id="rId3" action="ppaction://hlinksldjump"/>
            </p:cNvPr>
            <p:cNvSpPr/>
            <p:nvPr/>
          </p:nvSpPr>
          <p:spPr>
            <a:xfrm>
              <a:off x="5410199" y="3362188"/>
              <a:ext cx="2895600" cy="3716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 শিরোনাম</a:t>
              </a:r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ঃ </a:t>
              </a:r>
              <a:r>
                <a:rPr lang="bn-BD" sz="1600" b="1" dirty="0">
                  <a:ln w="1905"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bn-BD" sz="1600" b="1" dirty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1600" b="1" dirty="0" smtClean="0">
                  <a:ln w="1905"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নেটওয়ার্ক</a:t>
              </a:r>
              <a:endParaRPr lang="en-US" sz="1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>
              <a:hlinkClick r:id="rId4" action="ppaction://hlinksldjump"/>
            </p:cNvPr>
            <p:cNvSpPr/>
            <p:nvPr/>
          </p:nvSpPr>
          <p:spPr>
            <a:xfrm>
              <a:off x="5395415" y="4005589"/>
              <a:ext cx="2895599" cy="33781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তারিখঃ </a:t>
              </a:r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০২</a:t>
              </a:r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/১১/২০১৯</a:t>
              </a:r>
              <a:r>
                <a:rPr lang="bn-IN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ounded Rectangle 11">
              <a:hlinkClick r:id="rId5" action="ppaction://hlinksldjump"/>
            </p:cNvPr>
            <p:cNvSpPr/>
            <p:nvPr/>
          </p:nvSpPr>
          <p:spPr>
            <a:xfrm>
              <a:off x="5395415" y="2756056"/>
              <a:ext cx="2895600" cy="368144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অধ্যায়ঃ </a:t>
              </a:r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>
              <a:hlinkClick r:id="rId6" action="ppaction://hlinksldjump"/>
            </p:cNvPr>
            <p:cNvSpPr/>
            <p:nvPr/>
          </p:nvSpPr>
          <p:spPr>
            <a:xfrm>
              <a:off x="5410199" y="4578651"/>
              <a:ext cx="2895599" cy="374349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সময়ঃ ৪৫ মিনিট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ounded Rectangle 27">
              <a:hlinkClick r:id="rId7" action="ppaction://hlinksldjump"/>
            </p:cNvPr>
            <p:cNvSpPr/>
            <p:nvPr/>
          </p:nvSpPr>
          <p:spPr>
            <a:xfrm>
              <a:off x="5410200" y="2133600"/>
              <a:ext cx="2895600" cy="381000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 তথ্য ও যোগাযোগ প্রযুক্তি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071" y="1398641"/>
            <a:ext cx="1694219" cy="22589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67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733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76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86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57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>
            <a:off x="534194" y="3199606"/>
            <a:ext cx="2438400" cy="153988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791200" y="3352800"/>
            <a:ext cx="1447800" cy="762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648200" y="4495800"/>
            <a:ext cx="19050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14600" y="4572000"/>
            <a:ext cx="20574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600201" y="3276600"/>
            <a:ext cx="1828800" cy="3175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648200" y="1066800"/>
            <a:ext cx="1905000" cy="9906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উপরের ছবি দেখ এবং চিন্তা করে বল</a:t>
            </a: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09800" y="0"/>
            <a:ext cx="48006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u="sng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endParaRPr lang="en-US" sz="4800" b="1" u="sng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24200" y="1752600"/>
            <a:ext cx="2590800" cy="2905125"/>
            <a:chOff x="3124200" y="1752600"/>
            <a:chExt cx="2590800" cy="2905125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4200" y="1752600"/>
              <a:ext cx="2590800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6200" y="2590800"/>
              <a:ext cx="1052513" cy="96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9" name="Straight Arrow Connector 18"/>
          <p:cNvCxnSpPr/>
          <p:nvPr/>
        </p:nvCxnSpPr>
        <p:spPr>
          <a:xfrm flipV="1">
            <a:off x="2743200" y="1143000"/>
            <a:ext cx="1371600" cy="7620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92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1" y="0"/>
            <a:ext cx="76962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0" y="2158425"/>
            <a:ext cx="62360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56655" y="3225225"/>
            <a:ext cx="5505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COMPUTER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NETWORK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32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8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4399" y="0"/>
            <a:ext cx="739139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u="sng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u="sng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206231" y="167640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0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81200" y="3200400"/>
            <a:ext cx="532103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 কম্পিউটার নেটওয়ার্ক কী তা বলতে পারবে।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0600" y="4338935"/>
            <a:ext cx="710565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৩.কম্পিউটার নেটওয়ার্কের শ্রেণী বিভাগ সম্পর্কে </a:t>
            </a:r>
          </a:p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আলোচনা করতে পারেব।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1195839" y="2644270"/>
            <a:ext cx="6805161" cy="2994530"/>
          </a:xfrm>
          <a:prstGeom prst="ellipse">
            <a:avLst/>
          </a:prstGeom>
          <a:noFill/>
          <a:ln w="98425" cap="sq" cmpd="sng">
            <a:solidFill>
              <a:srgbClr val="99FF66">
                <a:alpha val="94902"/>
              </a:srgbClr>
            </a:solidFill>
            <a:prstDash val="solid"/>
            <a:beve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sunset" dir="t">
              <a:rot lat="0" lon="0" rev="2400000"/>
            </a:lightRig>
          </a:scene3d>
          <a:sp3d extrusionH="31750" contourW="50800" prstMaterial="dkEdge"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7750" y="3805535"/>
            <a:ext cx="687705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২.কম্পিউটার </a:t>
            </a:r>
            <a:r>
              <a:rPr lang="bn-BD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নেটওয়ার্কের সুবিধা </a:t>
            </a:r>
            <a:r>
              <a:rPr lang="bn-B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গুলো উল্লেখ করতে</a:t>
            </a:r>
            <a:r>
              <a:rPr 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8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52500" y="130314"/>
            <a:ext cx="7391400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 কি?</a:t>
            </a:r>
            <a:endParaRPr lang="en-US" sz="40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2438400"/>
            <a:ext cx="9144000" cy="3657600"/>
          </a:xfrm>
          <a:prstGeom prst="roundRect">
            <a:avLst/>
          </a:prstGeom>
          <a:solidFill>
            <a:schemeClr val="bg1"/>
          </a:solidFill>
          <a:ln w="66675" cmpd="sng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3124200"/>
            <a:ext cx="2743200" cy="2590800"/>
          </a:xfrm>
          <a:prstGeom prst="ellipse">
            <a:avLst/>
          </a:prstGeom>
          <a:noFill/>
          <a:ln w="730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30480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124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43434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51816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4495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39624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3124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0" y="4876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3733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229600" y="3886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5029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34200" y="34290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495800" y="4267200"/>
            <a:ext cx="1219200" cy="1524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2937164" y="3470564"/>
            <a:ext cx="5701145" cy="2034309"/>
          </a:xfrm>
          <a:custGeom>
            <a:avLst/>
            <a:gdLst>
              <a:gd name="connsiteX0" fmla="*/ 0 w 5701145"/>
              <a:gd name="connsiteY0" fmla="*/ 0 h 2034309"/>
              <a:gd name="connsiteX1" fmla="*/ 2369127 w 5701145"/>
              <a:gd name="connsiteY1" fmla="*/ 886691 h 2034309"/>
              <a:gd name="connsiteX2" fmla="*/ 3283527 w 5701145"/>
              <a:gd name="connsiteY2" fmla="*/ 1828800 h 2034309"/>
              <a:gd name="connsiteX3" fmla="*/ 4461163 w 5701145"/>
              <a:gd name="connsiteY3" fmla="*/ 1177636 h 2034309"/>
              <a:gd name="connsiteX4" fmla="*/ 5527963 w 5701145"/>
              <a:gd name="connsiteY4" fmla="*/ 1911927 h 2034309"/>
              <a:gd name="connsiteX5" fmla="*/ 5500254 w 5701145"/>
              <a:gd name="connsiteY5" fmla="*/ 1911927 h 2034309"/>
              <a:gd name="connsiteX6" fmla="*/ 5569527 w 5701145"/>
              <a:gd name="connsiteY6" fmla="*/ 1925781 h 2034309"/>
              <a:gd name="connsiteX7" fmla="*/ 5569527 w 5701145"/>
              <a:gd name="connsiteY7" fmla="*/ 1939636 h 2034309"/>
              <a:gd name="connsiteX8" fmla="*/ 5569527 w 5701145"/>
              <a:gd name="connsiteY8" fmla="*/ 1870363 h 2034309"/>
              <a:gd name="connsiteX9" fmla="*/ 5569527 w 5701145"/>
              <a:gd name="connsiteY9" fmla="*/ 1870363 h 2034309"/>
              <a:gd name="connsiteX10" fmla="*/ 5514109 w 5701145"/>
              <a:gd name="connsiteY10" fmla="*/ 1911927 h 203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01145" h="2034309">
                <a:moveTo>
                  <a:pt x="0" y="0"/>
                </a:moveTo>
                <a:cubicBezTo>
                  <a:pt x="910936" y="290945"/>
                  <a:pt x="1821873" y="581891"/>
                  <a:pt x="2369127" y="886691"/>
                </a:cubicBezTo>
                <a:cubicBezTo>
                  <a:pt x="2916381" y="1191491"/>
                  <a:pt x="2934855" y="1780309"/>
                  <a:pt x="3283527" y="1828800"/>
                </a:cubicBezTo>
                <a:cubicBezTo>
                  <a:pt x="3632199" y="1877291"/>
                  <a:pt x="4087090" y="1163782"/>
                  <a:pt x="4461163" y="1177636"/>
                </a:cubicBezTo>
                <a:cubicBezTo>
                  <a:pt x="4835236" y="1191491"/>
                  <a:pt x="5354781" y="1789545"/>
                  <a:pt x="5527963" y="1911927"/>
                </a:cubicBezTo>
                <a:cubicBezTo>
                  <a:pt x="5701145" y="2034309"/>
                  <a:pt x="5493327" y="1909618"/>
                  <a:pt x="5500254" y="1911927"/>
                </a:cubicBezTo>
                <a:cubicBezTo>
                  <a:pt x="5507181" y="1914236"/>
                  <a:pt x="5557982" y="1921163"/>
                  <a:pt x="5569527" y="1925781"/>
                </a:cubicBezTo>
                <a:cubicBezTo>
                  <a:pt x="5581073" y="1930399"/>
                  <a:pt x="5569527" y="1939636"/>
                  <a:pt x="5569527" y="1939636"/>
                </a:cubicBezTo>
                <a:lnTo>
                  <a:pt x="5569527" y="1870363"/>
                </a:lnTo>
                <a:lnTo>
                  <a:pt x="5569527" y="1870363"/>
                </a:lnTo>
                <a:lnTo>
                  <a:pt x="5514109" y="1911927"/>
                </a:lnTo>
              </a:path>
            </a:pathLst>
          </a:cu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4724400" y="3810000"/>
            <a:ext cx="2286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4953000" y="4800600"/>
            <a:ext cx="8382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924800" y="51816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16200000" flipV="1">
            <a:off x="6934200" y="4495800"/>
            <a:ext cx="9906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8191500" y="4686300"/>
            <a:ext cx="609600" cy="3810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" y="901005"/>
            <a:ext cx="8039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একাধিক কাম্পিউটারের মধ্যে সংযোগ স্থাপন একে অপরের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তথ্যাবলী, হার্ডওয়ার সফ্ওয়্যার ইত্যাদি ব্যবহার করা এবং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তথ্যাবলী আদান প্রদান করার ব্যবস্থাকেকম্পিউটার নেটওয়ার্ক বলে।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0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7" grpId="0" animBg="1"/>
      <p:bldP spid="30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983672" y="54114"/>
            <a:ext cx="7169728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নেটওয়ার্কের সুবিধা</a:t>
            </a:r>
            <a:endParaRPr lang="en-US" sz="4000" b="1" u="sng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286000" y="914400"/>
            <a:ext cx="4953000" cy="52577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হার্ডওয়ার শেয়ার করা।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সফটওয়্যার শেয়ার করা।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তথ্যের আদান-প্রদান।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তথ্যের নিরাপত্তা বিধান।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ফাইল শেয়ার করা।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অ্যাপয়েন্টমেন্ট সমম্বিতকরা।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মূলধনের যোগান কম লাগে।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 ব্যবস্থাপরা সহজ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" y="6273225"/>
            <a:ext cx="91440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83403"/>
            <a:ext cx="76962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নেটওয়ার্কের শ্রেণী বিভাগ</a:t>
            </a:r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038600"/>
            <a:ext cx="1600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71600" y="1981200"/>
            <a:ext cx="6172200" cy="533400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219200" y="2514600"/>
            <a:ext cx="914400" cy="1524000"/>
          </a:xfrm>
          <a:prstGeom prst="downArrow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038600" y="2514600"/>
            <a:ext cx="838200" cy="1524000"/>
          </a:xfrm>
          <a:prstGeom prst="downArrow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8000" y="2514600"/>
            <a:ext cx="838200" cy="1447800"/>
          </a:xfrm>
          <a:prstGeom prst="downArrow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4038600"/>
            <a:ext cx="1981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3962400"/>
            <a:ext cx="1828800" cy="533400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9144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গঠন বিস্তৃতি ও ব্যবহারের উপর নির্ভর করে কম্পিউটার</a:t>
            </a:r>
            <a:endParaRPr lang="en-US" sz="3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নেট</a:t>
            </a:r>
            <a:r>
              <a:rPr lang="bn-I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য়ার্ককে তিনটি প্রধান ভাগে ভাগ করা যায়।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963180"/>
            <a:ext cx="37338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১/ লোকাল এরিয়া নেটওয়ার্ক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953000"/>
            <a:ext cx="44958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২/ মেট্রোপলিটন এরিয়া নেটওয়ার্ক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5572780"/>
            <a:ext cx="4079522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৩/ ওয়াইড এরিয়া নেটওয়ার্ক</a:t>
            </a:r>
            <a:endParaRPr lang="en-US" sz="2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animBg="1"/>
      <p:bldP spid="11" grpId="0" animBg="1"/>
      <p:bldP spid="12" grpId="0" animBg="1"/>
      <p:bldP spid="13" grpId="0" build="allAtOnce" animBg="1"/>
      <p:bldP spid="14" grpId="0" build="allAtOnce" animBg="1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Rahim\Desktop\lan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6947" y="3166394"/>
            <a:ext cx="2147453" cy="28534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52400" y="8382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কাছাকাছি অবস্থিত কম্পিউটার সমুহের মধ্যে সংযোগ </a:t>
            </a:r>
            <a:r>
              <a:rPr lang="bn-BD" sz="3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স্থাপন করা </a:t>
            </a:r>
            <a:r>
              <a:rPr lang="bn-BD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 তাকে লোকাল এরিয়া </a:t>
            </a:r>
            <a:r>
              <a:rPr lang="bn-BD" sz="3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en-US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(LAN) </a:t>
            </a:r>
            <a:r>
              <a:rPr lang="bn-BD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বলে। ইহা সাধারণত একটি কক্ষ,একটি বিল্ডিং</a:t>
            </a:r>
            <a:r>
              <a:rPr lang="bn-IN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bn-IN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কাছাকাছি একাধিক বিল্ডিংয়ের মধ্যে সীমাবদ্ধ হতে পারে।</a:t>
            </a:r>
            <a:endParaRPr lang="en-US" sz="36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52978" y="3124200"/>
            <a:ext cx="3947622" cy="3048000"/>
            <a:chOff x="838200" y="1371600"/>
            <a:chExt cx="7391400" cy="5453574"/>
          </a:xfrm>
        </p:grpSpPr>
        <p:sp>
          <p:nvSpPr>
            <p:cNvPr id="34" name="Oval 33"/>
            <p:cNvSpPr/>
            <p:nvPr/>
          </p:nvSpPr>
          <p:spPr>
            <a:xfrm>
              <a:off x="3505200" y="3124200"/>
              <a:ext cx="1828800" cy="16764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সুইজ</a:t>
              </a:r>
              <a:endParaRPr lang="en-US" sz="11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 flipH="1">
              <a:off x="838200" y="32004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 flipH="1">
              <a:off x="6400800" y="49530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 rot="186424" flipH="1">
              <a:off x="4153117" y="5377374"/>
              <a:ext cx="1250538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010400" y="3200400"/>
              <a:ext cx="12192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 flipH="1">
              <a:off x="3886200" y="1371600"/>
              <a:ext cx="1295400" cy="1143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flipH="1">
              <a:off x="1981200" y="47244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 flipH="1">
              <a:off x="1600200" y="1752600"/>
              <a:ext cx="12954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172200" y="1752600"/>
              <a:ext cx="12192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endCxn id="34" idx="0"/>
            </p:cNvCxnSpPr>
            <p:nvPr/>
          </p:nvCxnSpPr>
          <p:spPr>
            <a:xfrm rot="5400000">
              <a:off x="4076700" y="27813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3"/>
            </p:cNvCxnSpPr>
            <p:nvPr/>
          </p:nvCxnSpPr>
          <p:spPr>
            <a:xfrm rot="5400000">
              <a:off x="2944859" y="4277238"/>
              <a:ext cx="550305" cy="110602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4"/>
            </p:cNvCxnSpPr>
            <p:nvPr/>
          </p:nvCxnSpPr>
          <p:spPr>
            <a:xfrm rot="5400000">
              <a:off x="4076700" y="51435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34" idx="6"/>
            </p:cNvCxnSpPr>
            <p:nvPr/>
          </p:nvCxnSpPr>
          <p:spPr>
            <a:xfrm rot="10800000">
              <a:off x="5334000" y="3962400"/>
              <a:ext cx="1905000" cy="304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5257800" y="2971800"/>
              <a:ext cx="1295400" cy="685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5257800" y="4343400"/>
              <a:ext cx="1219200" cy="7620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V="1">
              <a:off x="1905000" y="4038600"/>
              <a:ext cx="1563222" cy="2286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2514600" y="2895600"/>
              <a:ext cx="1258422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762000" y="68759"/>
            <a:ext cx="7696200" cy="7694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লোকাল এরিয়া নে</a:t>
            </a:r>
            <a:r>
              <a:rPr lang="bn-IN" sz="44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4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টওয়ার্ক (</a:t>
            </a:r>
            <a:r>
              <a:rPr lang="en-US" sz="44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LAN</a:t>
            </a:r>
            <a:r>
              <a:rPr lang="bn-BD" sz="44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400" b="1" u="sng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273225"/>
            <a:ext cx="9143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7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375</Words>
  <Application>Microsoft Office PowerPoint</Application>
  <PresentationFormat>On-screen Show (4:3)</PresentationFormat>
  <Paragraphs>82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Forte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Lab</cp:lastModifiedBy>
  <cp:revision>96</cp:revision>
  <dcterms:created xsi:type="dcterms:W3CDTF">2013-08-23T04:10:39Z</dcterms:created>
  <dcterms:modified xsi:type="dcterms:W3CDTF">2019-11-02T04:02:36Z</dcterms:modified>
</cp:coreProperties>
</file>