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14" r:id="rId4"/>
    <p:sldMasterId id="2147483750" r:id="rId5"/>
  </p:sldMasterIdLst>
  <p:sldIdLst>
    <p:sldId id="256" r:id="rId6"/>
    <p:sldId id="258" r:id="rId7"/>
    <p:sldId id="257" r:id="rId8"/>
    <p:sldId id="259" r:id="rId9"/>
    <p:sldId id="260" r:id="rId10"/>
    <p:sldId id="270" r:id="rId11"/>
    <p:sldId id="267" r:id="rId12"/>
    <p:sldId id="268" r:id="rId13"/>
    <p:sldId id="261" r:id="rId14"/>
    <p:sldId id="271" r:id="rId15"/>
    <p:sldId id="262" r:id="rId16"/>
    <p:sldId id="263" r:id="rId17"/>
    <p:sldId id="264" r:id="rId18"/>
    <p:sldId id="265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9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6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12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91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50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39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52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28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32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96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6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825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80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75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0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11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78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62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705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50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42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716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822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365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263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623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20603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131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9381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706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362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166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192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817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196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022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749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847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914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489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18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6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621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066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553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329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7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025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661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493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045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097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4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979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96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183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128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3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43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392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59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19084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653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802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827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1224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024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9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0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8.xml"/><Relationship Id="rId16" Type="http://schemas.openxmlformats.org/officeDocument/2006/relationships/slideLayout" Target="../slideLayouts/slideLayout72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4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355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15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7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0DA9-B7C3-46D6-A52F-C71437BC75EA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23764E-EAA0-4256-B889-B994BE32B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5906" y="114953"/>
            <a:ext cx="3575018" cy="186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265" y="2082006"/>
            <a:ext cx="6018663" cy="477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16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1880" y="259308"/>
            <a:ext cx="839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ক্রমানুসারে সাজিয়ে চুড়ান্তভাবে 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 ও </a:t>
            </a:r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পত্রকে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 করা হলো।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48421"/>
              </p:ext>
            </p:extLst>
          </p:nvPr>
        </p:nvGraphicFramePr>
        <p:xfrm>
          <a:off x="3642436" y="782528"/>
          <a:ext cx="455987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935"/>
                <a:gridCol w="2279935"/>
              </a:tblGrid>
              <a:tr h="471947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শাখা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পত্রক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333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2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7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333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3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36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333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4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079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333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5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333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6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0133569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333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7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01233679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333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8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59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333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9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00246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  <a:tr h="333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10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489</a:t>
                      </a:r>
                      <a:endParaRPr lang="en-US" sz="32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68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9041" y="587550"/>
            <a:ext cx="3844322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7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3766" y="2920621"/>
            <a:ext cx="726060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 তথ্যের গাণিতিক গড়, মধ্যমা, প্রচুরক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val="121491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5052" y="538033"/>
            <a:ext cx="3583033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8000" b="1" cap="none" spc="0" dirty="0" smtClean="0">
                <a:ln/>
                <a:solidFill>
                  <a:schemeClr val="accent3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b="1" cap="none" spc="0" dirty="0">
              <a:ln/>
              <a:solidFill>
                <a:schemeClr val="accent3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9218" y="2879677"/>
            <a:ext cx="671469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 গড় ও মধ্যমার মধ্যে সম্পর্ক ব্যাখ্যা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5702" y="428851"/>
            <a:ext cx="2621231" cy="132343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6550" y="2060812"/>
            <a:ext cx="798166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কত দিনের পাঠ লিখা হয়েছে?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৩য় শ্রেণিতে কতগুলো তথ্য আছে?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সর্বনিম্ন ও সর্বোচ্চ মান কত?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সর্বশেষ সারিতে প্রকৃত মানগুলোর তালিকা তৈরি কর?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৫০ এর কম কয়টি মান আছে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৯০ বা তার বেশি কয়টি মান আছে?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অন্তর্ভূক্ত পদ্ধতিতে ৬০ ও ৮৯ এর মধ্যে কয়টি মান আছে 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 বহির্ভূত পদ্ধতিতে ৯০ ও ১০৯ এর মধ্যে কয়টি মান আছে?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9540" y="2087347"/>
            <a:ext cx="436729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১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84084" y="2555160"/>
            <a:ext cx="436729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/>
              <a:t>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879539" y="2946986"/>
            <a:ext cx="43672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/>
              <a:t>৩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881812" y="3414799"/>
            <a:ext cx="436729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৪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879538" y="3928469"/>
            <a:ext cx="436729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/>
              <a:t>৫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879538" y="4418776"/>
            <a:ext cx="436729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৬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879538" y="4909083"/>
            <a:ext cx="43672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/>
              <a:t>৭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879538" y="5427551"/>
            <a:ext cx="43672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/>
              <a:t>৮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072418" y="2119613"/>
            <a:ext cx="891654" cy="435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৩১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940489" y="3145568"/>
            <a:ext cx="1756443" cy="4355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২৭ ও ১০৯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856561" y="3566357"/>
            <a:ext cx="2392908" cy="43554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১০৪,১০৮,১০৯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279411" y="4040775"/>
            <a:ext cx="1130488" cy="4355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৬ টি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725238" y="4570334"/>
            <a:ext cx="891654" cy="43554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৮ টি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302388" y="5008341"/>
            <a:ext cx="1046328" cy="4355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১৭ টি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8302388" y="5500044"/>
            <a:ext cx="1046328" cy="43554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৭ টি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518245" y="2642273"/>
            <a:ext cx="891654" cy="435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৩ টি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00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6150" y="892875"/>
            <a:ext cx="3817071" cy="132343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80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8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796" y="3275462"/>
            <a:ext cx="1069984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 ও বহির্ভূত পদ্ধতিতে গণসংখ্যা সারণী প্রস্তুত করে সারণীদ্বয় সম্পর্কে মন্তব্য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54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233">
              <a:srgbClr val="58C4E3"/>
            </a:gs>
            <a:gs pos="4000">
              <a:srgbClr val="13699B"/>
            </a:gs>
            <a:gs pos="58420">
              <a:srgbClr val="3191BB"/>
            </a:gs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145" y="2630797"/>
            <a:ext cx="2969083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96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284" y="0"/>
            <a:ext cx="8012716" cy="683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2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6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7314" y="551681"/>
            <a:ext cx="3438763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9600" b="1" cap="none" spc="0" dirty="0" smtClean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b="1" cap="none" spc="0" dirty="0">
              <a:ln/>
              <a:solidFill>
                <a:schemeClr val="accent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012" y="2702257"/>
            <a:ext cx="4708478" cy="206210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আমিনুল ইসলাম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(পরিসংখ্যান)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পাকড়ী মহাবিদ্যালয়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গোদাগাড়ী, রাজশাহী।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32058" y="2702257"/>
            <a:ext cx="6196085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(তথ্য সংগ্রহ সংক্ষিপ্তকরণ ও উপস্থাপন)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BD" sz="3200" smtClean="0">
                <a:latin typeface="NikoshBAN" panose="02000000000000000000" pitchFamily="2" charset="0"/>
                <a:cs typeface="NikoshBAN" panose="02000000000000000000" pitchFamily="2" charset="0"/>
              </a:rPr>
              <a:t>০২</a:t>
            </a:r>
            <a:r>
              <a:rPr lang="bn-BD" sz="320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১/২০১৯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080" y="2715905"/>
            <a:ext cx="1301410" cy="12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9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900"/>
            <a:ext cx="6182436" cy="41489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7" y="313900"/>
            <a:ext cx="5709314" cy="41489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3934" y="4395675"/>
            <a:ext cx="3646997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দেখতে পাচ্ছ?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8310468">
            <a:off x="7935705" y="3070500"/>
            <a:ext cx="636489" cy="58685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8310468">
            <a:off x="2226391" y="3181956"/>
            <a:ext cx="636489" cy="58685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3934" y="5065398"/>
            <a:ext cx="401548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 অংশগুলোকে কি বলে?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3464" y="5865842"/>
            <a:ext cx="3466532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সবুজ অংশগুলো কি?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60962" y="5065398"/>
            <a:ext cx="195845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শাখা বা কান্ড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0962" y="5865842"/>
            <a:ext cx="2131997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পাতা বা পত্রক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32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7562" y="538034"/>
            <a:ext cx="3038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b="1" cap="none" spc="0" dirty="0">
              <a:ln/>
              <a:solidFill>
                <a:schemeClr val="accent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9875" y="1725388"/>
            <a:ext cx="6973384" cy="255454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শাখা ও পত্রক</a:t>
            </a:r>
          </a:p>
          <a:p>
            <a:pPr algn="ctr"/>
            <a:r>
              <a:rPr lang="bn-BD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Stem &amp; Leaf</a:t>
            </a:r>
            <a:r>
              <a:rPr lang="bn-BD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554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4328" y="538034"/>
            <a:ext cx="3634854" cy="14465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BD" sz="88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0197" y="2620369"/>
            <a:ext cx="10492854" cy="16927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শাখা ও পত্রক কি বলতে পারবে।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তথ্যসারিকে শাখা ও পত্রকে উপস্থাপন করতে পারবে।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শাখা ও পত্রকে উপস্থাপিত তথ্যের গঠন ও আকৃতি সম্পর্কে ব্যাখ্যা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92793690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194" y="2019866"/>
            <a:ext cx="6373504" cy="186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15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Method</a:t>
            </a:r>
            <a:endParaRPr lang="en-US" sz="11500" b="1" cap="none" spc="0" dirty="0">
              <a:ln/>
              <a:solidFill>
                <a:schemeClr val="accent3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5844" y="640657"/>
            <a:ext cx="539345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শাখা ও পত্রক তথ্য উপস্থাপনের একটি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844" y="5017490"/>
            <a:ext cx="8816455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শাখা ও পত্রক হচ্ছে তথ্য উপস্থাপনের একটি তালিকা ভিত্তিক পদ্ধতি। এটি ১৯৭৭ সালে জন টুকি (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John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Tokey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আবিস্কার করেন।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49302" y="1842895"/>
            <a:ext cx="5008102" cy="221599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13800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</a:t>
            </a:r>
            <a:r>
              <a:rPr lang="bn-BD" sz="13800" b="1" cap="none" spc="0" dirty="0" smtClean="0">
                <a:ln/>
                <a:solidFill>
                  <a:schemeClr val="accent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13800" b="1" cap="none" spc="0" dirty="0">
              <a:ln/>
              <a:solidFill>
                <a:schemeClr val="accent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6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5835" y="763111"/>
            <a:ext cx="6493605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তথ্যসারির সংখ্যামানের এক বা একাধিক অংক হলো শাখা এবং শেষের বা একক স্থানীয় অংক হলো পত্রক।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835" y="4194832"/>
            <a:ext cx="6493605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ভগ্নাংশ হলে দশমিকের বামদিকের অংশগুলো হলো শাখা এবং ডানদিকের অংশগুলো হলো পত্রক।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8585" y="763111"/>
            <a:ext cx="3207434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যেমন- ১২৭ সংখ্যাটির শাখা ১২ ও পত্রক ৭।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18585" y="4194832"/>
            <a:ext cx="3207434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যেমন- ৪.৮ সংখ্যাটির শাখা ৪ ও পত্রক ৮।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6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619393" y="0"/>
            <a:ext cx="2483373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7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লক্ষ্যকর</a:t>
            </a:r>
            <a:endParaRPr lang="en-US" sz="7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792330" y="211418"/>
            <a:ext cx="3002516" cy="2075467"/>
            <a:chOff x="7237854" y="968487"/>
            <a:chExt cx="3002516" cy="2075467"/>
          </a:xfrm>
        </p:grpSpPr>
        <p:sp>
          <p:nvSpPr>
            <p:cNvPr id="19" name="Rectangle 18"/>
            <p:cNvSpPr/>
            <p:nvPr/>
          </p:nvSpPr>
          <p:spPr>
            <a:xfrm>
              <a:off x="7237854" y="968487"/>
              <a:ext cx="620977" cy="20754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bn-BD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গাণিতিক গড়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445685" y="1487606"/>
              <a:ext cx="620977" cy="15563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bn-BD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মধ্যমা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619393" y="2129050"/>
              <a:ext cx="620977" cy="91490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bn-BD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প্রচুরক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12536" y="2286885"/>
            <a:ext cx="3002516" cy="2090884"/>
            <a:chOff x="7237854" y="953070"/>
            <a:chExt cx="3002516" cy="2090884"/>
          </a:xfrm>
        </p:grpSpPr>
        <p:sp>
          <p:nvSpPr>
            <p:cNvPr id="24" name="Rectangle 23"/>
            <p:cNvSpPr/>
            <p:nvPr/>
          </p:nvSpPr>
          <p:spPr>
            <a:xfrm>
              <a:off x="7237854" y="2017593"/>
              <a:ext cx="620977" cy="1026359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bn-BD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গাণিতিক গড়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445685" y="1487606"/>
              <a:ext cx="620977" cy="15563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bn-BD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মধ্যমা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19393" y="953070"/>
              <a:ext cx="620977" cy="209088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bn-BD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প্রচুরক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672611" y="4980964"/>
            <a:ext cx="3002516" cy="1556348"/>
            <a:chOff x="7237854" y="1487606"/>
            <a:chExt cx="3002516" cy="1556348"/>
          </a:xfrm>
        </p:grpSpPr>
        <p:sp>
          <p:nvSpPr>
            <p:cNvPr id="28" name="Rectangle 27"/>
            <p:cNvSpPr/>
            <p:nvPr/>
          </p:nvSpPr>
          <p:spPr>
            <a:xfrm>
              <a:off x="7237854" y="1487607"/>
              <a:ext cx="620977" cy="15563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bn-BD" sz="2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গাণিতিক গড়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445685" y="1487606"/>
              <a:ext cx="620977" cy="15563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bn-BD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মধ্যমা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619393" y="1487606"/>
              <a:ext cx="620977" cy="15563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bn-BD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প্রচুরক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45909" y="429878"/>
            <a:ext cx="5104263" cy="1077218"/>
            <a:chOff x="545909" y="429878"/>
            <a:chExt cx="5104263" cy="1077218"/>
          </a:xfrm>
        </p:grpSpPr>
        <p:sp>
          <p:nvSpPr>
            <p:cNvPr id="2" name="TextBox 1"/>
            <p:cNvSpPr txBox="1"/>
            <p:nvPr/>
          </p:nvSpPr>
          <p:spPr>
            <a:xfrm>
              <a:off x="545909" y="429878"/>
              <a:ext cx="4421875" cy="10772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গাণিতিক গড়&gt; মধ্যমা&gt; প্রচুরক হলে ধনাত্বক বঙ্কিম নিবেশন।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4967783" y="701048"/>
              <a:ext cx="682389" cy="670933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879073" y="3101929"/>
            <a:ext cx="5956109" cy="1077218"/>
            <a:chOff x="4879073" y="3101929"/>
            <a:chExt cx="5956109" cy="1077218"/>
          </a:xfrm>
        </p:grpSpPr>
        <p:sp>
          <p:nvSpPr>
            <p:cNvPr id="3" name="TextBox 2"/>
            <p:cNvSpPr txBox="1"/>
            <p:nvPr/>
          </p:nvSpPr>
          <p:spPr>
            <a:xfrm>
              <a:off x="6413307" y="3101929"/>
              <a:ext cx="4421875" cy="10772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গাণিতিক গড়&lt; মধ্যমা&lt; প্রচুরক হলে ঋনাত্বক বঙ্কিম নিবেশন।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3" name="Left Arrow 32"/>
            <p:cNvSpPr/>
            <p:nvPr/>
          </p:nvSpPr>
          <p:spPr>
            <a:xfrm>
              <a:off x="4879073" y="3273581"/>
              <a:ext cx="1542197" cy="698968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53140" y="4907264"/>
            <a:ext cx="5566740" cy="1569660"/>
            <a:chOff x="719917" y="4907264"/>
            <a:chExt cx="5566740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719917" y="4907264"/>
              <a:ext cx="4421875" cy="15696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গাণিতিক গড়= মধ্যমা= প্রচুরক হলে শুণ্য বঙ্কিম বা সুষম নিবেশন।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5102388" y="5248893"/>
              <a:ext cx="1184269" cy="102049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7605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9394" y="742750"/>
            <a:ext cx="3658374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444" y="2260331"/>
            <a:ext cx="532262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শাখা ও পত্রক কি?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1444" y="3139981"/>
            <a:ext cx="10795379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একটি দোকানের প্রতিদিন বিক্রয়কৃত দ্রব্যের সংখ্যাকে শাখা ও পত্রকে উপস্থাপন কর।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3707" y="4019631"/>
            <a:ext cx="10263116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27, 33, 40, 60, 70, 85, 90, 104, 36, 47, 61, 71, 89, 90, 108, 109, 92, 72, 63, 49, 63, 73, 94, 65, 73, 96, 66, 76, 69, 77, 79.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62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4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5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487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Nikosh</vt:lpstr>
      <vt:lpstr>NikoshBAN</vt:lpstr>
      <vt:lpstr>Trebuchet MS</vt:lpstr>
      <vt:lpstr>Vrinda</vt:lpstr>
      <vt:lpstr>Wingdings</vt:lpstr>
      <vt:lpstr>Wingdings 3</vt:lpstr>
      <vt:lpstr>Office Theme</vt:lpstr>
      <vt:lpstr>1_Office Theme</vt:lpstr>
      <vt:lpstr>Slice</vt:lpstr>
      <vt:lpstr>Ion Boardroom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66</cp:revision>
  <dcterms:created xsi:type="dcterms:W3CDTF">2019-10-27T14:48:48Z</dcterms:created>
  <dcterms:modified xsi:type="dcterms:W3CDTF">2019-11-02T14:35:03Z</dcterms:modified>
</cp:coreProperties>
</file>