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1" r:id="rId13"/>
    <p:sldId id="267" r:id="rId14"/>
    <p:sldId id="268" r:id="rId15"/>
    <p:sldId id="269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8665F7-C647-4AE9-8654-F49F9C941F72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AFBAD1-D152-41DC-9136-17C0FDA8240B}">
      <dgm:prSet phldrT="[Text]" custT="1"/>
      <dgm:spPr/>
      <dgm:t>
        <a:bodyPr/>
        <a:lstStyle/>
        <a:p>
          <a:r>
            <a:rPr lang="bn-BD" sz="2000" dirty="0" smtClean="0">
              <a:latin typeface="Nikosh" pitchFamily="2" charset="0"/>
              <a:cs typeface="Nikosh" pitchFamily="2" charset="0"/>
            </a:rPr>
            <a:t>প্রোগ্রাম ডিজাইন</a:t>
          </a:r>
          <a:endParaRPr lang="en-US" sz="2000" dirty="0">
            <a:latin typeface="Nikosh" pitchFamily="2" charset="0"/>
            <a:cs typeface="Nikosh" pitchFamily="2" charset="0"/>
          </a:endParaRPr>
        </a:p>
      </dgm:t>
    </dgm:pt>
    <dgm:pt modelId="{9E1D6AFA-E7D5-4A72-93FE-ED11791813DD}" type="parTrans" cxnId="{3A8ECD34-A9C2-4236-9F50-C8484743BDA9}">
      <dgm:prSet/>
      <dgm:spPr/>
      <dgm:t>
        <a:bodyPr/>
        <a:lstStyle/>
        <a:p>
          <a:endParaRPr lang="en-US"/>
        </a:p>
      </dgm:t>
    </dgm:pt>
    <dgm:pt modelId="{49D37C22-1EBA-483C-9910-F5F77634B860}" type="sibTrans" cxnId="{3A8ECD34-A9C2-4236-9F50-C8484743BDA9}">
      <dgm:prSet/>
      <dgm:spPr/>
      <dgm:t>
        <a:bodyPr/>
        <a:lstStyle/>
        <a:p>
          <a:endParaRPr lang="en-US"/>
        </a:p>
      </dgm:t>
    </dgm:pt>
    <dgm:pt modelId="{36ABEFA9-B1FF-4CA9-B352-27E8FE8921B8}">
      <dgm:prSet phldrT="[Text]" custT="1"/>
      <dgm:spPr/>
      <dgm:t>
        <a:bodyPr/>
        <a:lstStyle/>
        <a:p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Step-1</a:t>
          </a:r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bn-BD" sz="1800" dirty="0" smtClean="0">
              <a:latin typeface="Nikosh" pitchFamily="2" charset="0"/>
              <a:cs typeface="Nikosh" pitchFamily="2" charset="0"/>
            </a:rPr>
            <a:t>সমস্যা বিশ্লেষণ</a:t>
          </a:r>
          <a:endParaRPr lang="en-US" sz="1800" dirty="0" smtClean="0">
            <a:latin typeface="Nikosh" pitchFamily="2" charset="0"/>
            <a:cs typeface="Nikosh" pitchFamily="2" charset="0"/>
          </a:endParaRPr>
        </a:p>
        <a:p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093AAA98-0F15-4E09-9D7C-78437DDFDC0E}" type="parTrans" cxnId="{71EA8272-548E-48D3-9962-E6DBBDEABC7A}">
      <dgm:prSet/>
      <dgm:spPr/>
      <dgm:t>
        <a:bodyPr/>
        <a:lstStyle/>
        <a:p>
          <a:endParaRPr lang="en-US"/>
        </a:p>
      </dgm:t>
    </dgm:pt>
    <dgm:pt modelId="{8879ABB5-F998-4E24-9123-DB3446B0C3ED}" type="sibTrans" cxnId="{71EA8272-548E-48D3-9962-E6DBBDEABC7A}">
      <dgm:prSet/>
      <dgm:spPr/>
      <dgm:t>
        <a:bodyPr/>
        <a:lstStyle/>
        <a:p>
          <a:endParaRPr lang="en-US"/>
        </a:p>
      </dgm:t>
    </dgm:pt>
    <dgm:pt modelId="{F8D53BB1-C547-43B4-87C5-24EE967E0EFE}">
      <dgm:prSet phldrT="[Text]" custT="1"/>
      <dgm:spPr/>
      <dgm:t>
        <a:bodyPr/>
        <a:lstStyle/>
        <a:p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Step-2</a:t>
          </a:r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bn-BD" sz="1800" dirty="0" smtClean="0">
              <a:latin typeface="Nikosh" pitchFamily="2" charset="0"/>
              <a:cs typeface="Nikosh" pitchFamily="2" charset="0"/>
            </a:rPr>
            <a:t>প্রোগ্রাম ডিজাইন</a:t>
          </a:r>
        </a:p>
        <a:p>
          <a:endParaRPr lang="en-US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bn-BD" sz="18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14296CD3-A0AE-4A98-AD38-454BA0226609}" type="parTrans" cxnId="{7A367654-9CB8-4FD3-8E71-ED69539B1704}">
      <dgm:prSet/>
      <dgm:spPr/>
      <dgm:t>
        <a:bodyPr/>
        <a:lstStyle/>
        <a:p>
          <a:endParaRPr lang="en-US"/>
        </a:p>
      </dgm:t>
    </dgm:pt>
    <dgm:pt modelId="{E8F9C53D-6C6F-4023-97E2-BED9DF2EE98B}" type="sibTrans" cxnId="{7A367654-9CB8-4FD3-8E71-ED69539B1704}">
      <dgm:prSet/>
      <dgm:spPr/>
      <dgm:t>
        <a:bodyPr/>
        <a:lstStyle/>
        <a:p>
          <a:endParaRPr lang="en-US"/>
        </a:p>
      </dgm:t>
    </dgm:pt>
    <dgm:pt modelId="{54A01E42-E389-442D-83BD-42880003E4E3}">
      <dgm:prSet phldrT="[Text]" custT="1"/>
      <dgm:spPr/>
      <dgm:t>
        <a:bodyPr/>
        <a:lstStyle/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Step-3</a:t>
          </a:r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bn-BD" sz="1800" dirty="0" smtClean="0">
              <a:latin typeface="Nikosh" pitchFamily="2" charset="0"/>
              <a:cs typeface="Nikosh" pitchFamily="2" charset="0"/>
            </a:rPr>
            <a:t>প্রোগ্রাম ডেভেলপমেন্ট</a:t>
          </a:r>
          <a:endParaRPr lang="en-US" sz="1800" dirty="0">
            <a:latin typeface="Nikosh" pitchFamily="2" charset="0"/>
            <a:cs typeface="Nikosh" pitchFamily="2" charset="0"/>
          </a:endParaRPr>
        </a:p>
      </dgm:t>
    </dgm:pt>
    <dgm:pt modelId="{4A030603-BD17-442E-B63E-62C89873D9D8}" type="parTrans" cxnId="{F031BCB8-ADE5-4FD7-A4FF-564CD78D23A7}">
      <dgm:prSet/>
      <dgm:spPr/>
      <dgm:t>
        <a:bodyPr/>
        <a:lstStyle/>
        <a:p>
          <a:endParaRPr lang="en-US"/>
        </a:p>
      </dgm:t>
    </dgm:pt>
    <dgm:pt modelId="{DEB177DC-6D65-497A-98AF-B8F4D0D5EEE0}" type="sibTrans" cxnId="{F031BCB8-ADE5-4FD7-A4FF-564CD78D23A7}">
      <dgm:prSet/>
      <dgm:spPr/>
      <dgm:t>
        <a:bodyPr/>
        <a:lstStyle/>
        <a:p>
          <a:endParaRPr lang="en-US"/>
        </a:p>
      </dgm:t>
    </dgm:pt>
    <dgm:pt modelId="{978F0965-9042-49AB-99D1-ED0A49486EBB}">
      <dgm:prSet phldrT="[Text]" custT="1"/>
      <dgm:spPr/>
      <dgm:t>
        <a:bodyPr/>
        <a:lstStyle/>
        <a:p>
          <a:r>
            <a:rPr lang="en-US" sz="1800" dirty="0" smtClean="0"/>
            <a:t>Step-4</a:t>
          </a:r>
          <a:endParaRPr lang="bn-BD" sz="1800" dirty="0" smtClean="0"/>
        </a:p>
        <a:p>
          <a:r>
            <a:rPr lang="bn-BD" sz="1800" smtClean="0">
              <a:latin typeface="Nikosh" pitchFamily="2" charset="0"/>
              <a:cs typeface="Nikosh" pitchFamily="2" charset="0"/>
            </a:rPr>
            <a:t>প্রোগ্রাম বাস্তবায়ন</a:t>
          </a:r>
          <a:endParaRPr lang="en-US" sz="1800" dirty="0">
            <a:latin typeface="Nikosh" pitchFamily="2" charset="0"/>
            <a:cs typeface="Nikosh" pitchFamily="2" charset="0"/>
          </a:endParaRPr>
        </a:p>
      </dgm:t>
    </dgm:pt>
    <dgm:pt modelId="{9491731A-8A6B-48E8-A09C-90F73F9976BC}" type="parTrans" cxnId="{E7DBF9C5-E4E0-4637-A95D-B14184DB6EF3}">
      <dgm:prSet/>
      <dgm:spPr/>
      <dgm:t>
        <a:bodyPr/>
        <a:lstStyle/>
        <a:p>
          <a:endParaRPr lang="en-US"/>
        </a:p>
      </dgm:t>
    </dgm:pt>
    <dgm:pt modelId="{7F02964A-22F2-4AE0-8AD6-FC0C711C0F82}" type="sibTrans" cxnId="{E7DBF9C5-E4E0-4637-A95D-B14184DB6EF3}">
      <dgm:prSet/>
      <dgm:spPr/>
      <dgm:t>
        <a:bodyPr/>
        <a:lstStyle/>
        <a:p>
          <a:endParaRPr lang="en-US"/>
        </a:p>
      </dgm:t>
    </dgm:pt>
    <dgm:pt modelId="{F8401281-2FFE-445A-950B-E2740F823DAB}">
      <dgm:prSet custT="1"/>
      <dgm:spPr/>
      <dgm:t>
        <a:bodyPr/>
        <a:lstStyle/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Step-5</a:t>
          </a:r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bn-BD" sz="1800" dirty="0" smtClean="0">
              <a:latin typeface="Nikosh" pitchFamily="2" charset="0"/>
              <a:cs typeface="Nikosh" pitchFamily="2" charset="0"/>
            </a:rPr>
            <a:t>প্রোগ্রাম রক্ষণাবেক্ষণ </a:t>
          </a:r>
          <a:endParaRPr lang="en-US" sz="1800" dirty="0" smtClean="0">
            <a:latin typeface="Nikosh" pitchFamily="2" charset="0"/>
            <a:cs typeface="Nikosh" pitchFamily="2" charset="0"/>
          </a:endParaRPr>
        </a:p>
        <a:p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1D3C538F-7D01-4238-B03D-DFD9CDE20BF7}" type="parTrans" cxnId="{A4CF81C0-8E3A-428F-A99E-2F22F860C7F6}">
      <dgm:prSet/>
      <dgm:spPr/>
      <dgm:t>
        <a:bodyPr/>
        <a:lstStyle/>
        <a:p>
          <a:endParaRPr lang="en-US"/>
        </a:p>
      </dgm:t>
    </dgm:pt>
    <dgm:pt modelId="{A3327981-8368-479C-A11F-B9D2546C8DD2}" type="sibTrans" cxnId="{A4CF81C0-8E3A-428F-A99E-2F22F860C7F6}">
      <dgm:prSet/>
      <dgm:spPr/>
      <dgm:t>
        <a:bodyPr/>
        <a:lstStyle/>
        <a:p>
          <a:endParaRPr lang="en-US"/>
        </a:p>
      </dgm:t>
    </dgm:pt>
    <dgm:pt modelId="{871DD1C8-8C8C-41FC-BC66-3600FA01648E}" type="pres">
      <dgm:prSet presAssocID="{228665F7-C647-4AE9-8654-F49F9C941F7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896727-CA93-4870-BBB8-04AE088A864C}" type="pres">
      <dgm:prSet presAssocID="{C1AFBAD1-D152-41DC-9136-17C0FDA8240B}" presName="centerShape" presStyleLbl="node0" presStyleIdx="0" presStyleCnt="1"/>
      <dgm:spPr/>
      <dgm:t>
        <a:bodyPr/>
        <a:lstStyle/>
        <a:p>
          <a:endParaRPr lang="en-US"/>
        </a:p>
      </dgm:t>
    </dgm:pt>
    <dgm:pt modelId="{1619F4E9-E322-4A91-B9F1-DCEBA43A748B}" type="pres">
      <dgm:prSet presAssocID="{36ABEFA9-B1FF-4CA9-B352-27E8FE8921B8}" presName="node" presStyleLbl="node1" presStyleIdx="0" presStyleCnt="5" custScaleX="149368" custScaleY="1170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7B01B3-8DDA-49E4-9B0F-B0A31C8F7439}" type="pres">
      <dgm:prSet presAssocID="{36ABEFA9-B1FF-4CA9-B352-27E8FE8921B8}" presName="dummy" presStyleCnt="0"/>
      <dgm:spPr/>
    </dgm:pt>
    <dgm:pt modelId="{650B7275-BB39-4388-A469-965944B847D3}" type="pres">
      <dgm:prSet presAssocID="{8879ABB5-F998-4E24-9123-DB3446B0C3ED}" presName="sibTrans" presStyleLbl="sibTrans2D1" presStyleIdx="0" presStyleCnt="5"/>
      <dgm:spPr/>
      <dgm:t>
        <a:bodyPr/>
        <a:lstStyle/>
        <a:p>
          <a:endParaRPr lang="en-US"/>
        </a:p>
      </dgm:t>
    </dgm:pt>
    <dgm:pt modelId="{6AB9A08A-D98A-4C8B-B732-AA2E03B895D5}" type="pres">
      <dgm:prSet presAssocID="{F8D53BB1-C547-43B4-87C5-24EE967E0EFE}" presName="node" presStyleLbl="node1" presStyleIdx="1" presStyleCnt="5" custScaleX="134305" custScaleY="1150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DDDEE3-3414-4AAB-ACE6-192DFA230795}" type="pres">
      <dgm:prSet presAssocID="{F8D53BB1-C547-43B4-87C5-24EE967E0EFE}" presName="dummy" presStyleCnt="0"/>
      <dgm:spPr/>
    </dgm:pt>
    <dgm:pt modelId="{C34AAC75-C439-4A7C-80E4-832B2ECB3798}" type="pres">
      <dgm:prSet presAssocID="{E8F9C53D-6C6F-4023-97E2-BED9DF2EE98B}" presName="sibTrans" presStyleLbl="sibTrans2D1" presStyleIdx="1" presStyleCnt="5"/>
      <dgm:spPr/>
      <dgm:t>
        <a:bodyPr/>
        <a:lstStyle/>
        <a:p>
          <a:endParaRPr lang="en-US"/>
        </a:p>
      </dgm:t>
    </dgm:pt>
    <dgm:pt modelId="{CDAE1758-E5DA-4AB6-BC85-CCB3B13E79D1}" type="pres">
      <dgm:prSet presAssocID="{54A01E42-E389-442D-83BD-42880003E4E3}" presName="node" presStyleLbl="node1" presStyleIdx="2" presStyleCnt="5" custScaleX="134646" custScaleY="985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BFFE6D-4202-4D78-BA7D-2034737EEFE0}" type="pres">
      <dgm:prSet presAssocID="{54A01E42-E389-442D-83BD-42880003E4E3}" presName="dummy" presStyleCnt="0"/>
      <dgm:spPr/>
    </dgm:pt>
    <dgm:pt modelId="{FE185FAF-2C35-4B21-B3FF-6F01F35D9D5F}" type="pres">
      <dgm:prSet presAssocID="{DEB177DC-6D65-497A-98AF-B8F4D0D5EEE0}" presName="sibTrans" presStyleLbl="sibTrans2D1" presStyleIdx="2" presStyleCnt="5"/>
      <dgm:spPr/>
      <dgm:t>
        <a:bodyPr/>
        <a:lstStyle/>
        <a:p>
          <a:endParaRPr lang="en-US"/>
        </a:p>
      </dgm:t>
    </dgm:pt>
    <dgm:pt modelId="{C58865AF-8FEE-4369-BA33-2BAE98A108C0}" type="pres">
      <dgm:prSet presAssocID="{978F0965-9042-49AB-99D1-ED0A49486EBB}" presName="node" presStyleLbl="node1" presStyleIdx="3" presStyleCnt="5" custScaleX="130883" custScaleY="985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BA350-79AA-4295-98B3-E2FD0BC230CA}" type="pres">
      <dgm:prSet presAssocID="{978F0965-9042-49AB-99D1-ED0A49486EBB}" presName="dummy" presStyleCnt="0"/>
      <dgm:spPr/>
    </dgm:pt>
    <dgm:pt modelId="{1FBB1530-DEB5-45A3-97EB-D45AA016E2FE}" type="pres">
      <dgm:prSet presAssocID="{7F02964A-22F2-4AE0-8AD6-FC0C711C0F82}" presName="sibTrans" presStyleLbl="sibTrans2D1" presStyleIdx="3" presStyleCnt="5"/>
      <dgm:spPr/>
      <dgm:t>
        <a:bodyPr/>
        <a:lstStyle/>
        <a:p>
          <a:endParaRPr lang="en-US"/>
        </a:p>
      </dgm:t>
    </dgm:pt>
    <dgm:pt modelId="{D2F2668D-C406-4401-9E36-DCB80EC04CB4}" type="pres">
      <dgm:prSet presAssocID="{F8401281-2FFE-445A-950B-E2740F823DAB}" presName="node" presStyleLbl="node1" presStyleIdx="4" presStyleCnt="5" custScaleX="143231" custScaleY="1023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A498D6-AFC9-4910-892E-2C9375DCA2CC}" type="pres">
      <dgm:prSet presAssocID="{F8401281-2FFE-445A-950B-E2740F823DAB}" presName="dummy" presStyleCnt="0"/>
      <dgm:spPr/>
    </dgm:pt>
    <dgm:pt modelId="{B8690203-8C0D-4BDD-AF98-6A47D35D7E0E}" type="pres">
      <dgm:prSet presAssocID="{A3327981-8368-479C-A11F-B9D2546C8DD2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BECAEAEA-F7C9-4F3F-BEFD-080056F51C38}" type="presOf" srcId="{A3327981-8368-479C-A11F-B9D2546C8DD2}" destId="{B8690203-8C0D-4BDD-AF98-6A47D35D7E0E}" srcOrd="0" destOrd="0" presId="urn:microsoft.com/office/officeart/2005/8/layout/radial6"/>
    <dgm:cxn modelId="{548097F8-06AA-4932-81FE-612F1037D3C5}" type="presOf" srcId="{54A01E42-E389-442D-83BD-42880003E4E3}" destId="{CDAE1758-E5DA-4AB6-BC85-CCB3B13E79D1}" srcOrd="0" destOrd="0" presId="urn:microsoft.com/office/officeart/2005/8/layout/radial6"/>
    <dgm:cxn modelId="{CDFF66B5-1D7B-4E29-9E16-5CDE34FAF76D}" type="presOf" srcId="{F8401281-2FFE-445A-950B-E2740F823DAB}" destId="{D2F2668D-C406-4401-9E36-DCB80EC04CB4}" srcOrd="0" destOrd="0" presId="urn:microsoft.com/office/officeart/2005/8/layout/radial6"/>
    <dgm:cxn modelId="{A003A765-5FD0-4252-9175-7A2488744030}" type="presOf" srcId="{F8D53BB1-C547-43B4-87C5-24EE967E0EFE}" destId="{6AB9A08A-D98A-4C8B-B732-AA2E03B895D5}" srcOrd="0" destOrd="0" presId="urn:microsoft.com/office/officeart/2005/8/layout/radial6"/>
    <dgm:cxn modelId="{3A8ECD34-A9C2-4236-9F50-C8484743BDA9}" srcId="{228665F7-C647-4AE9-8654-F49F9C941F72}" destId="{C1AFBAD1-D152-41DC-9136-17C0FDA8240B}" srcOrd="0" destOrd="0" parTransId="{9E1D6AFA-E7D5-4A72-93FE-ED11791813DD}" sibTransId="{49D37C22-1EBA-483C-9910-F5F77634B860}"/>
    <dgm:cxn modelId="{C5B57591-F8E6-487C-8733-A674254408F5}" type="presOf" srcId="{C1AFBAD1-D152-41DC-9136-17C0FDA8240B}" destId="{8A896727-CA93-4870-BBB8-04AE088A864C}" srcOrd="0" destOrd="0" presId="urn:microsoft.com/office/officeart/2005/8/layout/radial6"/>
    <dgm:cxn modelId="{CF62BDBB-F9F6-46D8-8DF9-5475ED44D0E7}" type="presOf" srcId="{36ABEFA9-B1FF-4CA9-B352-27E8FE8921B8}" destId="{1619F4E9-E322-4A91-B9F1-DCEBA43A748B}" srcOrd="0" destOrd="0" presId="urn:microsoft.com/office/officeart/2005/8/layout/radial6"/>
    <dgm:cxn modelId="{A4CF81C0-8E3A-428F-A99E-2F22F860C7F6}" srcId="{C1AFBAD1-D152-41DC-9136-17C0FDA8240B}" destId="{F8401281-2FFE-445A-950B-E2740F823DAB}" srcOrd="4" destOrd="0" parTransId="{1D3C538F-7D01-4238-B03D-DFD9CDE20BF7}" sibTransId="{A3327981-8368-479C-A11F-B9D2546C8DD2}"/>
    <dgm:cxn modelId="{5E507D5D-0344-4FC7-BA2D-7D9C9F5A9D00}" type="presOf" srcId="{7F02964A-22F2-4AE0-8AD6-FC0C711C0F82}" destId="{1FBB1530-DEB5-45A3-97EB-D45AA016E2FE}" srcOrd="0" destOrd="0" presId="urn:microsoft.com/office/officeart/2005/8/layout/radial6"/>
    <dgm:cxn modelId="{71EA8272-548E-48D3-9962-E6DBBDEABC7A}" srcId="{C1AFBAD1-D152-41DC-9136-17C0FDA8240B}" destId="{36ABEFA9-B1FF-4CA9-B352-27E8FE8921B8}" srcOrd="0" destOrd="0" parTransId="{093AAA98-0F15-4E09-9D7C-78437DDFDC0E}" sibTransId="{8879ABB5-F998-4E24-9123-DB3446B0C3ED}"/>
    <dgm:cxn modelId="{E7DBF9C5-E4E0-4637-A95D-B14184DB6EF3}" srcId="{C1AFBAD1-D152-41DC-9136-17C0FDA8240B}" destId="{978F0965-9042-49AB-99D1-ED0A49486EBB}" srcOrd="3" destOrd="0" parTransId="{9491731A-8A6B-48E8-A09C-90F73F9976BC}" sibTransId="{7F02964A-22F2-4AE0-8AD6-FC0C711C0F82}"/>
    <dgm:cxn modelId="{F031BCB8-ADE5-4FD7-A4FF-564CD78D23A7}" srcId="{C1AFBAD1-D152-41DC-9136-17C0FDA8240B}" destId="{54A01E42-E389-442D-83BD-42880003E4E3}" srcOrd="2" destOrd="0" parTransId="{4A030603-BD17-442E-B63E-62C89873D9D8}" sibTransId="{DEB177DC-6D65-497A-98AF-B8F4D0D5EEE0}"/>
    <dgm:cxn modelId="{DE4BA16A-3BC8-4EFF-8F79-DC90BBE5D8DD}" type="presOf" srcId="{E8F9C53D-6C6F-4023-97E2-BED9DF2EE98B}" destId="{C34AAC75-C439-4A7C-80E4-832B2ECB3798}" srcOrd="0" destOrd="0" presId="urn:microsoft.com/office/officeart/2005/8/layout/radial6"/>
    <dgm:cxn modelId="{B6435537-3534-4E2F-A036-0B2E2F553D7D}" type="presOf" srcId="{228665F7-C647-4AE9-8654-F49F9C941F72}" destId="{871DD1C8-8C8C-41FC-BC66-3600FA01648E}" srcOrd="0" destOrd="0" presId="urn:microsoft.com/office/officeart/2005/8/layout/radial6"/>
    <dgm:cxn modelId="{A7B3EA01-74CC-4ABA-8DE1-DD3DC9F73788}" type="presOf" srcId="{8879ABB5-F998-4E24-9123-DB3446B0C3ED}" destId="{650B7275-BB39-4388-A469-965944B847D3}" srcOrd="0" destOrd="0" presId="urn:microsoft.com/office/officeart/2005/8/layout/radial6"/>
    <dgm:cxn modelId="{1D2D7842-B7EA-457A-A086-B51436E7298A}" type="presOf" srcId="{978F0965-9042-49AB-99D1-ED0A49486EBB}" destId="{C58865AF-8FEE-4369-BA33-2BAE98A108C0}" srcOrd="0" destOrd="0" presId="urn:microsoft.com/office/officeart/2005/8/layout/radial6"/>
    <dgm:cxn modelId="{7A367654-9CB8-4FD3-8E71-ED69539B1704}" srcId="{C1AFBAD1-D152-41DC-9136-17C0FDA8240B}" destId="{F8D53BB1-C547-43B4-87C5-24EE967E0EFE}" srcOrd="1" destOrd="0" parTransId="{14296CD3-A0AE-4A98-AD38-454BA0226609}" sibTransId="{E8F9C53D-6C6F-4023-97E2-BED9DF2EE98B}"/>
    <dgm:cxn modelId="{55F31A8B-1936-47A1-8702-457563058139}" type="presOf" srcId="{DEB177DC-6D65-497A-98AF-B8F4D0D5EEE0}" destId="{FE185FAF-2C35-4B21-B3FF-6F01F35D9D5F}" srcOrd="0" destOrd="0" presId="urn:microsoft.com/office/officeart/2005/8/layout/radial6"/>
    <dgm:cxn modelId="{5231A262-31C8-411D-832D-A4F14D131C7A}" type="presParOf" srcId="{871DD1C8-8C8C-41FC-BC66-3600FA01648E}" destId="{8A896727-CA93-4870-BBB8-04AE088A864C}" srcOrd="0" destOrd="0" presId="urn:microsoft.com/office/officeart/2005/8/layout/radial6"/>
    <dgm:cxn modelId="{7C0E7566-F9B0-4766-9902-E5EC66F0C947}" type="presParOf" srcId="{871DD1C8-8C8C-41FC-BC66-3600FA01648E}" destId="{1619F4E9-E322-4A91-B9F1-DCEBA43A748B}" srcOrd="1" destOrd="0" presId="urn:microsoft.com/office/officeart/2005/8/layout/radial6"/>
    <dgm:cxn modelId="{FD177047-3923-44CC-A8B8-91615FE4E0A4}" type="presParOf" srcId="{871DD1C8-8C8C-41FC-BC66-3600FA01648E}" destId="{FF7B01B3-8DDA-49E4-9B0F-B0A31C8F7439}" srcOrd="2" destOrd="0" presId="urn:microsoft.com/office/officeart/2005/8/layout/radial6"/>
    <dgm:cxn modelId="{0D75C932-AED1-4D8A-A73A-4DB7A6D30B07}" type="presParOf" srcId="{871DD1C8-8C8C-41FC-BC66-3600FA01648E}" destId="{650B7275-BB39-4388-A469-965944B847D3}" srcOrd="3" destOrd="0" presId="urn:microsoft.com/office/officeart/2005/8/layout/radial6"/>
    <dgm:cxn modelId="{4AA93B15-84ED-43CD-90CD-E5197CE07370}" type="presParOf" srcId="{871DD1C8-8C8C-41FC-BC66-3600FA01648E}" destId="{6AB9A08A-D98A-4C8B-B732-AA2E03B895D5}" srcOrd="4" destOrd="0" presId="urn:microsoft.com/office/officeart/2005/8/layout/radial6"/>
    <dgm:cxn modelId="{2130E6F8-424B-4442-A9BB-F1F92B569377}" type="presParOf" srcId="{871DD1C8-8C8C-41FC-BC66-3600FA01648E}" destId="{2FDDDEE3-3414-4AAB-ACE6-192DFA230795}" srcOrd="5" destOrd="0" presId="urn:microsoft.com/office/officeart/2005/8/layout/radial6"/>
    <dgm:cxn modelId="{0310D1A1-991A-4C95-9BA7-500BCA082F50}" type="presParOf" srcId="{871DD1C8-8C8C-41FC-BC66-3600FA01648E}" destId="{C34AAC75-C439-4A7C-80E4-832B2ECB3798}" srcOrd="6" destOrd="0" presId="urn:microsoft.com/office/officeart/2005/8/layout/radial6"/>
    <dgm:cxn modelId="{A764C229-A8F7-4DF0-80C2-4ED63026B9A2}" type="presParOf" srcId="{871DD1C8-8C8C-41FC-BC66-3600FA01648E}" destId="{CDAE1758-E5DA-4AB6-BC85-CCB3B13E79D1}" srcOrd="7" destOrd="0" presId="urn:microsoft.com/office/officeart/2005/8/layout/radial6"/>
    <dgm:cxn modelId="{E6AC7B36-5F08-4572-A8AD-5F8034435947}" type="presParOf" srcId="{871DD1C8-8C8C-41FC-BC66-3600FA01648E}" destId="{C6BFFE6D-4202-4D78-BA7D-2034737EEFE0}" srcOrd="8" destOrd="0" presId="urn:microsoft.com/office/officeart/2005/8/layout/radial6"/>
    <dgm:cxn modelId="{C66983FA-2B46-4C9E-BC22-2A47D92600BA}" type="presParOf" srcId="{871DD1C8-8C8C-41FC-BC66-3600FA01648E}" destId="{FE185FAF-2C35-4B21-B3FF-6F01F35D9D5F}" srcOrd="9" destOrd="0" presId="urn:microsoft.com/office/officeart/2005/8/layout/radial6"/>
    <dgm:cxn modelId="{1B51D930-1456-4D25-BF21-D4FDD7D6A9B1}" type="presParOf" srcId="{871DD1C8-8C8C-41FC-BC66-3600FA01648E}" destId="{C58865AF-8FEE-4369-BA33-2BAE98A108C0}" srcOrd="10" destOrd="0" presId="urn:microsoft.com/office/officeart/2005/8/layout/radial6"/>
    <dgm:cxn modelId="{85E9119E-8E92-4C44-86EB-5D34FF74F022}" type="presParOf" srcId="{871DD1C8-8C8C-41FC-BC66-3600FA01648E}" destId="{139BA350-79AA-4295-98B3-E2FD0BC230CA}" srcOrd="11" destOrd="0" presId="urn:microsoft.com/office/officeart/2005/8/layout/radial6"/>
    <dgm:cxn modelId="{2C6A0C7F-A57F-40EB-AE20-62026B631437}" type="presParOf" srcId="{871DD1C8-8C8C-41FC-BC66-3600FA01648E}" destId="{1FBB1530-DEB5-45A3-97EB-D45AA016E2FE}" srcOrd="12" destOrd="0" presId="urn:microsoft.com/office/officeart/2005/8/layout/radial6"/>
    <dgm:cxn modelId="{925BC553-E591-47B6-8FBF-880D736C693A}" type="presParOf" srcId="{871DD1C8-8C8C-41FC-BC66-3600FA01648E}" destId="{D2F2668D-C406-4401-9E36-DCB80EC04CB4}" srcOrd="13" destOrd="0" presId="urn:microsoft.com/office/officeart/2005/8/layout/radial6"/>
    <dgm:cxn modelId="{CA7CF5F3-4AB8-4D7C-8F70-73FC6BF3A5C9}" type="presParOf" srcId="{871DD1C8-8C8C-41FC-BC66-3600FA01648E}" destId="{77A498D6-AFC9-4910-892E-2C9375DCA2CC}" srcOrd="14" destOrd="0" presId="urn:microsoft.com/office/officeart/2005/8/layout/radial6"/>
    <dgm:cxn modelId="{AB0A820C-6D7E-4D24-89D1-0C7B4348875E}" type="presParOf" srcId="{871DD1C8-8C8C-41FC-BC66-3600FA01648E}" destId="{B8690203-8C0D-4BDD-AF98-6A47D35D7E0E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20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4876800" cy="1143000"/>
          </a:xfrm>
        </p:spPr>
        <p:txBody>
          <a:bodyPr/>
          <a:lstStyle/>
          <a:p>
            <a:pPr algn="ctr"/>
            <a:r>
              <a:rPr lang="bn-BD" smtClean="0">
                <a:latin typeface="Nikosh" pitchFamily="2" charset="0"/>
                <a:cs typeface="Nikosh" pitchFamily="2" charset="0"/>
              </a:rPr>
              <a:t>     স্বাগতম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 descr="Chrysanthemu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2362200"/>
            <a:ext cx="6934200" cy="40386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381000"/>
            <a:ext cx="44196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একক কাজের প্রশ্ন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981200"/>
            <a:ext cx="5486400" cy="1752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bn-BD" sz="4000" dirty="0" smtClean="0">
                <a:latin typeface="Nikosh" pitchFamily="2" charset="0"/>
                <a:cs typeface="Nikosh" pitchFamily="2" charset="0"/>
              </a:rPr>
              <a:t>প্রোগ্রাম ডিজাইন কি বল?</a:t>
            </a:r>
            <a:endParaRPr lang="bn-BD" sz="3800" dirty="0" smtClean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bn-BD" sz="3800" dirty="0" smtClean="0">
                <a:latin typeface="Nikosh" pitchFamily="2" charset="0"/>
                <a:cs typeface="Nikosh" pitchFamily="2" charset="0"/>
              </a:rPr>
              <a:t>সময়ঃ ৫ মিনিট 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55626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 একক কাজের সমাধান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প্রোগ্রাম ডিজাইন বলতে বোঝায় সমস্যা সমাধান করার জন্য বর্তমান সিস্টেমের প্রয়োজনীয় সংশোধন করে নতুন সিস্টেমের মুল রুপরেখা  নির্ণয় করা । অধিকাংশ   ক্ষেত্রেই কোন জটিল সমস্যাকে সঠিকভাবে বিশ্লেষণ  করতে পারলেই তার সহজ সমাধান বেরিয়ে আসে।  সমাধানের জন্য সমস্যাকে বিভিন্ন অংশে ভাগ করে প্রত্যেক অংশ সম্বন্ধে পৃথকভাবে ও সব অংশ সম্বন্ধে সামগ্রিকভাবে চিন্তা করতে হয়। বিভিন্ন অংশের পাস্পারিক সম্বন্ধও বিচার করতে হয়। নতুন সিস্টেমের আর্থিক দিকও ভেবে দেখতে হয়। প্রোগ্রাম  ডিজাইনে নিম্নলিখিত বিষয়গুলো অর্ন্তভুক্ত করতে হয়।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১। ইনপুট ডিজাইন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২। আউটপুট ডিজাইন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৩। ইনপুট ও আউটপুটের মধ্যে সম্পর্ক ডিজাইন।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অতপর সামগ্রিকভাবে চিন্তা করে প্রোগ্রামের বিভিন্ন অংশ কার্যকরী করার জন্য নিম্নলিখিত বিষয়গুলো তৈরি করতে হয়।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ক। অ্যালগোরিদম  খ। ফ্লোচার্ট  গ। সুডোকোড 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63246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একক কাজের সমাধান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4638"/>
            <a:ext cx="36576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জোড়ায় কাজ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 descr="images4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3124200"/>
            <a:ext cx="3378896" cy="1885895"/>
          </a:xfrm>
        </p:spPr>
      </p:pic>
      <p:pic>
        <p:nvPicPr>
          <p:cNvPr id="6" name="Content Placeholder 3" descr="halfadde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1" y="2057400"/>
            <a:ext cx="3667468" cy="3810001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4638"/>
            <a:ext cx="49530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জোড়ায় কাজের প্রশ্ন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6858000" cy="1828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প্রোগ্রাম ডেভেলপমেন্ট বা কোডিং কি  বল?</a:t>
            </a:r>
          </a:p>
          <a:p>
            <a:pPr algn="ctr">
              <a:buNone/>
            </a:pPr>
            <a:r>
              <a:rPr lang="bn-BD" sz="4000" dirty="0" smtClean="0">
                <a:latin typeface="Nikosh" pitchFamily="2" charset="0"/>
                <a:cs typeface="Nikosh" pitchFamily="2" charset="0"/>
              </a:rPr>
              <a:t>সময়ঃ ৫ মিনিট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609600"/>
            <a:ext cx="5943600" cy="9144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  জোড়ায় কাজের সমাধান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182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sz="2800" dirty="0" smtClean="0">
                <a:latin typeface="Nikosh" pitchFamily="2" charset="0"/>
                <a:cs typeface="Nikosh" pitchFamily="2" charset="0"/>
              </a:rPr>
              <a:t>  আ্যলগোরিদম, ফ্লোচার্ট ও সুডোকোড থেকে সুবিধামত কোন প্রোগ্রামিং ভাষায় প্রোগ্রাম লিখতে হয়। এ হল প্রোগ্রামিং এর সবচেয়ে সহজ অংশ, একে প্রোগ্রাম কোডিং বলে।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74638"/>
            <a:ext cx="38862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  দল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গত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কাজ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 descr="images21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2209800"/>
            <a:ext cx="3009374" cy="2975519"/>
          </a:xfrm>
        </p:spPr>
      </p:pic>
      <p:pic>
        <p:nvPicPr>
          <p:cNvPr id="5" name="Content Placeholder 3" descr="images12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7201" y="2362200"/>
            <a:ext cx="2617998" cy="2617998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44958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দল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গত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কাজ</a:t>
            </a:r>
            <a:endParaRPr lang="en-US" dirty="0"/>
          </a:p>
        </p:txBody>
      </p:sp>
      <p:pic>
        <p:nvPicPr>
          <p:cNvPr id="4" name="Content Placeholder 3" descr="csharp-logo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43400" y="2590800"/>
            <a:ext cx="2080440" cy="2080440"/>
          </a:xfrm>
        </p:spPr>
      </p:pic>
      <p:pic>
        <p:nvPicPr>
          <p:cNvPr id="5" name="Content Placeholder 3" descr="csharp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2895600"/>
            <a:ext cx="2190750" cy="17526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44958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দলীয় কাজ</a:t>
            </a:r>
            <a:endParaRPr lang="en-US" dirty="0"/>
          </a:p>
        </p:txBody>
      </p:sp>
      <p:pic>
        <p:nvPicPr>
          <p:cNvPr id="4" name="Content Placeholder 3" descr="csharp-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3276600"/>
            <a:ext cx="2080440" cy="1063736"/>
          </a:xfrm>
        </p:spPr>
      </p:pic>
      <p:pic>
        <p:nvPicPr>
          <p:cNvPr id="5" name="Content Placeholder 3" descr="csharp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3200400"/>
            <a:ext cx="2080440" cy="967499"/>
          </a:xfrm>
          <a:prstGeom prst="rect">
            <a:avLst/>
          </a:prstGeom>
        </p:spPr>
      </p:pic>
      <p:pic>
        <p:nvPicPr>
          <p:cNvPr id="6" name="Content Placeholder 3" descr="csharp-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2800" y="2667000"/>
            <a:ext cx="1136029" cy="208044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4638"/>
            <a:ext cx="47244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দল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গত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কাজ</a:t>
            </a:r>
            <a:endParaRPr lang="en-US" dirty="0"/>
          </a:p>
        </p:txBody>
      </p:sp>
      <p:pic>
        <p:nvPicPr>
          <p:cNvPr id="4" name="Content Placeholder 3" descr="file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2133600"/>
            <a:ext cx="5534025" cy="3533775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4495800" cy="1143000"/>
          </a:xfrm>
        </p:spPr>
        <p:txBody>
          <a:bodyPr>
            <a:normAutofit/>
          </a:bodyPr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শিক্ষক পরিচিতি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2860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dirty="0" smtClean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20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6" name="Content Placeholder 4" descr="E:\PH NAEM\20150811_0927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 rot="16200000">
            <a:off x="5639893" y="2706883"/>
            <a:ext cx="3235623" cy="2628209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600200" y="2514600"/>
            <a:ext cx="4191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dirty="0" smtClean="0"/>
              <a:t>মোঃ আব্দুর রাজ্জাক</a:t>
            </a:r>
            <a:r>
              <a:rPr lang="en-US" dirty="0" err="1" smtClean="0"/>
              <a:t>খোকন</a:t>
            </a:r>
            <a:r>
              <a:rPr lang="bn-BD" dirty="0" smtClean="0"/>
              <a:t/>
            </a:r>
            <a:br>
              <a:rPr lang="bn-BD" dirty="0" smtClean="0"/>
            </a:br>
            <a:r>
              <a:rPr lang="en-US" dirty="0" smtClean="0"/>
              <a:t>             </a:t>
            </a:r>
            <a:r>
              <a:rPr lang="bn-BD" dirty="0" smtClean="0"/>
              <a:t>প্রভাষক</a:t>
            </a:r>
            <a:endParaRPr lang="en-US" dirty="0" smtClean="0"/>
          </a:p>
          <a:p>
            <a:r>
              <a:rPr lang="bn-BD" dirty="0" smtClean="0"/>
              <a:t>বিষয়ঃ</a:t>
            </a:r>
            <a:r>
              <a:rPr lang="bn-BD" b="1" dirty="0" smtClean="0"/>
              <a:t> </a:t>
            </a:r>
            <a:r>
              <a:rPr lang="en-US" b="1" dirty="0" err="1" smtClean="0"/>
              <a:t>আই,সি,টি</a:t>
            </a:r>
            <a:r>
              <a:rPr lang="bn-BD" dirty="0" smtClean="0"/>
              <a:t>-১ম</a:t>
            </a:r>
            <a:r>
              <a:rPr lang="bn-BD" b="1" dirty="0" smtClean="0"/>
              <a:t> </a:t>
            </a:r>
            <a:r>
              <a:rPr lang="bn-BD" dirty="0" smtClean="0"/>
              <a:t>পত্র</a:t>
            </a:r>
          </a:p>
          <a:p>
            <a:r>
              <a:rPr lang="bn-BD" dirty="0" smtClean="0"/>
              <a:t>শ্রেনীঃ</a:t>
            </a:r>
            <a:r>
              <a:rPr lang="bn-BD" b="1" dirty="0" smtClean="0"/>
              <a:t> </a:t>
            </a:r>
            <a:r>
              <a:rPr lang="bn-BD" dirty="0" smtClean="0"/>
              <a:t>একাদশ, সময়-৪৫মিঃ</a:t>
            </a:r>
            <a:endParaRPr lang="en-US" dirty="0" smtClean="0"/>
          </a:p>
          <a:p>
            <a:r>
              <a:rPr lang="bn-BD" dirty="0" smtClean="0"/>
              <a:t>লালপুর মডেল</a:t>
            </a:r>
            <a:r>
              <a:rPr lang="bn-BD" dirty="0" smtClean="0"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কলেজ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তানোর,রাজশাহী।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নং-০১৭১২০০৭১৮৯</a:t>
            </a:r>
          </a:p>
          <a:p>
            <a:r>
              <a:rPr lang="en-US" dirty="0" smtClean="0"/>
              <a:t>Email</a:t>
            </a:r>
          </a:p>
          <a:p>
            <a:pPr>
              <a:buNone/>
            </a:pPr>
            <a:r>
              <a:rPr lang="en-US" dirty="0" smtClean="0"/>
              <a:t>abdurrazzakkhokon@gmail.com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51816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দল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গত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কাজের প্রশ্ন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09800"/>
            <a:ext cx="7010400" cy="1752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প্রোগ্রাম কিভাবে বাস্তবায়ন  করতে  হয় লিখ ?</a:t>
            </a:r>
          </a:p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সময়ঃ ১০ মিনিট </a:t>
            </a:r>
          </a:p>
          <a:p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56388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 দল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গত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কাজের সমাধান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81000" y="2362200"/>
            <a:ext cx="8229600" cy="3962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প্রোগ্রাম কোডিং করার পর প্রোগ্রাম বাস্তবায়ন করা হয়। এ পর্বের প্রথমে প্রোগ্রামকে টেস্ট করা হয় এবং টেস্টিং করার পর প্রয়োজন অনুসারে সংশোধন করা হয়। প্রোগ্রামে ভুল থাকলে তা সংশোধন করা হয়। প্রোগ্রামের ভুলকে প্রোগ্রামের বাগ বলা হয়।  আর এ বাগ সংশোধন করাকে ডিবাগিং বলা হয়। </a:t>
            </a:r>
            <a:endParaRPr lang="en-US" sz="2000" dirty="0">
              <a:latin typeface="Nikosh" pitchFamily="2" charset="0"/>
              <a:cs typeface="Nikosh" pitchFamily="2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41148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মুল্যায়ন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bn-BD" sz="4400" dirty="0" smtClean="0">
                <a:latin typeface="Nikosh" pitchFamily="2" charset="0"/>
                <a:cs typeface="Nikosh" pitchFamily="2" charset="0"/>
              </a:rPr>
              <a:t>জ্ঞান মুলক,</a:t>
            </a:r>
            <a:r>
              <a:rPr lang="en-US" sz="4400" dirty="0" smtClean="0">
                <a:latin typeface="Nikosh" pitchFamily="2" charset="0"/>
                <a:cs typeface="Nikosh" pitchFamily="2" charset="0"/>
              </a:rPr>
              <a:t>অ</a:t>
            </a:r>
            <a:r>
              <a:rPr lang="bn-BD" sz="4400" dirty="0" smtClean="0">
                <a:latin typeface="Nikosh" pitchFamily="2" charset="0"/>
                <a:cs typeface="Nikosh" pitchFamily="2" charset="0"/>
              </a:rPr>
              <a:t>নুধাবন মুলক, প্রয়োগ মুলক   প্রশ্ন (ক)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১।  কম্পিউটার প্রোগ্রামের ভাষার সর্বনিম্ন স্তর কোনটি?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  </a:t>
            </a:r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   </a:t>
            </a:r>
          </a:p>
          <a:p>
            <a:pPr>
              <a:buNone/>
            </a:pPr>
            <a:r>
              <a:rPr lang="bn-BD" b="1" dirty="0" smtClean="0">
                <a:latin typeface="Nikosh" pitchFamily="2" charset="0"/>
                <a:cs typeface="Nikosh" pitchFamily="2" charset="0"/>
              </a:rPr>
              <a:t>ক।  মেশিন ভাষা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খ।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হাই লেভেল ভাষা 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অ্যাসেম্বলি ভাষা  ঘ। চতুর্থ লেভেল ভাষা   </a:t>
            </a:r>
            <a:endParaRPr lang="bn-BD" dirty="0" smtClean="0">
              <a:latin typeface="Times New Roman" pitchFamily="18" charset="0"/>
              <a:cs typeface="Nikosh" pitchFamily="2" charset="0"/>
            </a:endParaRP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 ২।  কোন ভাষায় লিখিত প্রোগ্রাম কম্পিউটার সরাসরি বুঝতে পারে   ?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ক। হাইলেভেল ভাষা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খ।  মেশিন ভাষা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b="1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গ। অ্যাসেম্বলি ভাষা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  ঘ।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চতুর্থ প্রজন্মের ভাষা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৩।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কোন ভাষা দিয়ে কম্পিউটারে মেমরি অ্যাড্রেসের সংগে সরাসরি সংযোগ সাধন সম্ভব?  </a:t>
            </a:r>
          </a:p>
          <a:p>
            <a:pPr>
              <a:buNone/>
            </a:pPr>
            <a:r>
              <a:rPr lang="bn-BD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মেশিন ভাষা</a:t>
            </a:r>
            <a:r>
              <a:rPr lang="bn-BD" b="1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খ।  হাই লেভেল ভাষা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অ্যাসেম্বলি ভাষা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ঘ।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চতুর্থ প্রজন্মের ভাষা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৪।  কোন অনুবাদক দিয়ে সম্পুর্ণ প্রোগ্রামটিকে এক সাথে অনুবাদ করা সম্ভব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?         </a:t>
            </a:r>
          </a:p>
          <a:p>
            <a:pPr>
              <a:buNone/>
            </a:pPr>
            <a:r>
              <a:rPr lang="bn-BD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কম্পাইলার </a:t>
            </a:r>
            <a:r>
              <a:rPr lang="bn-BD" b="1" dirty="0" smtClean="0">
                <a:latin typeface="Times New Roman" pitchFamily="18" charset="0"/>
                <a:cs typeface="Nikosh" pitchFamily="2" charset="0"/>
              </a:rPr>
              <a:t> 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খ।  অ্যাসেম্বলার 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গ।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ইন্টারপ্রেটার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ঘ।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সকল ট্রান্সলেটর </a:t>
            </a:r>
            <a:endParaRPr lang="bn-BD" dirty="0" smtClean="0">
              <a:latin typeface="Times New Roman" pitchFamily="18" charset="0"/>
              <a:cs typeface="Nikosh" pitchFamily="2" charset="0"/>
            </a:endParaRP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৫।   গঠন বিচারে ও নির্বাহের ক্রম অনুসারে প্রোগ্রামের ভাষাকে জয়টি স্তরে ভাগ করা যায়?       </a:t>
            </a:r>
          </a:p>
          <a:p>
            <a:pPr>
              <a:buNone/>
            </a:pPr>
            <a:r>
              <a:rPr lang="bn-BD" b="1" dirty="0" smtClean="0">
                <a:latin typeface="Nikosh" pitchFamily="2" charset="0"/>
                <a:cs typeface="Nikosh" pitchFamily="2" charset="0"/>
              </a:rPr>
              <a:t>ক। ৪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খ।  ২  গ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।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৩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ঘ।  ৫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জ্ঞান মুলক,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অ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নুধাবন মুলক, প্রয়োগ মুলক প্রশ্ন (ক)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sz="2800" dirty="0" smtClean="0">
                <a:latin typeface="Nikosh" pitchFamily="2" charset="0"/>
                <a:cs typeface="Nikosh" pitchFamily="2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৬।  বাইনারি ডিজিট ০ এবং ১ পদ্ধতি ব্যবহার করে যে ভাষা লেখা হয় তাকে বলে </a:t>
            </a:r>
            <a:r>
              <a:rPr lang="bn-BD" sz="2000" dirty="0" smtClean="0">
                <a:latin typeface="Times New Roman" pitchFamily="18" charset="0"/>
                <a:cs typeface="Nikosh" pitchFamily="2" charset="0"/>
              </a:rPr>
              <a:t>?  </a:t>
            </a:r>
            <a:r>
              <a:rPr lang="bn-BD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   </a:t>
            </a:r>
          </a:p>
          <a:p>
            <a:pPr>
              <a:buNone/>
            </a:pP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ক। মেশিন ভাষা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খ।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অ্যাসেম্বলি ভাষা </a:t>
            </a:r>
            <a:r>
              <a:rPr lang="bn-BD" sz="2000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উচ্চ স্তরের ভাষা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ঘ। চতুর্থ প্রজন্মের ভাষা   </a:t>
            </a:r>
            <a:endParaRPr lang="bn-BD" sz="2000" dirty="0" smtClean="0">
              <a:latin typeface="Times New Roman" pitchFamily="18" charset="0"/>
              <a:cs typeface="Nikosh" pitchFamily="2" charset="0"/>
            </a:endParaRP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৭।  দ্বিতীয় প্রজন্মের ভাষা কোনটি  ? 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ক। মেশিন ভাষা</a:t>
            </a:r>
            <a:r>
              <a:rPr lang="bn-BD" sz="2000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খ। অ্যাসেম্বলি ভাষা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গ। উচ্চ স্তরের ভাষা ঘ।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নিম্নস্তরের ভাষা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৮।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প্রথম প্রজন্মের ভাষা বলা হয় ? 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নিম্নস্তরের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000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খ।  </a:t>
            </a:r>
            <a:r>
              <a:rPr lang="bn-BD" sz="2000" dirty="0" smtClean="0">
                <a:latin typeface="Times New Roman" pitchFamily="18" charset="0"/>
                <a:cs typeface="Nikosh" pitchFamily="2" charset="0"/>
              </a:rPr>
              <a:t>উচ্চস্তরের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en-US" sz="2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b="1" dirty="0" smtClean="0">
                <a:latin typeface="Times New Roman" pitchFamily="18" charset="0"/>
                <a:cs typeface="Nikosh" pitchFamily="2" charset="0"/>
              </a:rPr>
              <a:t>যান্ত্রিক ভাষা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ঘ।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উচ্চস্তরের ভাষা 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৯।  নিচের কোনটি চতুর্থ প্রজন্মের ভাষা 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?         </a:t>
            </a:r>
          </a:p>
          <a:p>
            <a:pPr>
              <a:buNone/>
            </a:pP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SQL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b="1" dirty="0" smtClean="0">
                <a:latin typeface="Times New Roman" pitchFamily="18" charset="0"/>
                <a:cs typeface="Nikosh" pitchFamily="2" charset="0"/>
              </a:rPr>
              <a:t> 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খ।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গ।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Fortan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ঘ।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Algol</a:t>
            </a:r>
            <a:endParaRPr lang="bn-BD" sz="2000" dirty="0" smtClean="0">
              <a:latin typeface="Times New Roman" pitchFamily="18" charset="0"/>
              <a:cs typeface="Nikosh" pitchFamily="2" charset="0"/>
            </a:endParaRP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১০।  সম্পুর্ণ প্রোগ্রাম একত্রে অনুবাদ করে কোন অনুবাদক প্রোগ্রাম?      </a:t>
            </a:r>
          </a:p>
          <a:p>
            <a:pPr>
              <a:buNone/>
            </a:pP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ক। কম্পাইলার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খ। অ্যাসেম্বলার  গ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।</a:t>
            </a:r>
            <a:r>
              <a:rPr lang="en-US" sz="2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সি প্রোগ্রাম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ঘ।  ইন্টারপ্রটার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১১।  লাইন বাই লাইন  অনুবাদ করে কোন অনুবাদক প্রোগ্রাম?     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ক। কম্পাইলার  খ। অ্যাসেম্বলার  গ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।</a:t>
            </a:r>
            <a:r>
              <a:rPr lang="en-US" sz="2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সি প্রোগ্রাম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ঘ।  ইন্টারপ্রেটার</a:t>
            </a:r>
            <a:endParaRPr lang="en-US" sz="2000" b="1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74638"/>
            <a:ext cx="35814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  মুল্যায়ন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bn-BD" sz="3800" dirty="0" smtClean="0">
                <a:latin typeface="Nikosh" pitchFamily="2" charset="0"/>
                <a:cs typeface="Nikosh" pitchFamily="2" charset="0"/>
              </a:rPr>
              <a:t>জ্ঞান মুলক,</a:t>
            </a:r>
            <a:r>
              <a:rPr lang="en-US" sz="3800" dirty="0" smtClean="0">
                <a:latin typeface="Nikosh" pitchFamily="2" charset="0"/>
                <a:cs typeface="Nikosh" pitchFamily="2" charset="0"/>
              </a:rPr>
              <a:t>অ</a:t>
            </a:r>
            <a:r>
              <a:rPr lang="bn-BD" sz="3800" dirty="0" smtClean="0">
                <a:latin typeface="Nikosh" pitchFamily="2" charset="0"/>
                <a:cs typeface="Nikosh" pitchFamily="2" charset="0"/>
              </a:rPr>
              <a:t>নুধাবন মুলক, প্রয়োগ মুলক   প্রশ্ন (খ) </a:t>
            </a:r>
          </a:p>
          <a:p>
            <a:pPr>
              <a:buNone/>
            </a:pPr>
            <a:r>
              <a:rPr lang="bn-BD" sz="2800" dirty="0" smtClean="0">
                <a:latin typeface="Nikosh" pitchFamily="2" charset="0"/>
                <a:cs typeface="Nikosh" pitchFamily="2" charset="0"/>
              </a:rPr>
              <a:t>১।  কোনটি উচ্চ স্তরের ভাষা</a:t>
            </a:r>
            <a:r>
              <a:rPr lang="bn-BD" sz="2800" dirty="0" smtClean="0">
                <a:latin typeface="Times New Roman" pitchFamily="18" charset="0"/>
                <a:cs typeface="Nikosh" pitchFamily="2" charset="0"/>
              </a:rPr>
              <a:t>?  </a:t>
            </a:r>
            <a:r>
              <a:rPr lang="bn-BD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    </a:t>
            </a:r>
          </a:p>
          <a:p>
            <a:pPr>
              <a:buNone/>
            </a:pP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ক।  পাইথন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খ।</a:t>
            </a: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অ্যাসেম্বলি ল্যাংগুয়েজ </a:t>
            </a:r>
            <a:r>
              <a:rPr lang="bn-BD" sz="2800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অ্যাডা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ঘ। মেশিন ভাষা   </a:t>
            </a:r>
            <a:endParaRPr lang="bn-BD" sz="2800" dirty="0" smtClean="0">
              <a:latin typeface="Times New Roman" pitchFamily="18" charset="0"/>
              <a:cs typeface="Nikosh" pitchFamily="2" charset="0"/>
            </a:endParaRPr>
          </a:p>
          <a:p>
            <a:pPr>
              <a:buNone/>
            </a:pPr>
            <a:r>
              <a:rPr lang="bn-BD" sz="2800" dirty="0" smtClean="0">
                <a:latin typeface="Nikosh" pitchFamily="2" charset="0"/>
                <a:cs typeface="Nikosh" pitchFamily="2" charset="0"/>
              </a:rPr>
              <a:t> ২।  কোনটি নিম্নস্তরের ভাষা  ? </a:t>
            </a:r>
          </a:p>
          <a:p>
            <a:pPr>
              <a:buNone/>
            </a:pPr>
            <a:r>
              <a:rPr lang="bn-BD" sz="2800" dirty="0" smtClean="0">
                <a:latin typeface="Nikosh" pitchFamily="2" charset="0"/>
                <a:cs typeface="Nikosh" pitchFamily="2" charset="0"/>
              </a:rPr>
              <a:t>ক। ব্যাসিক </a:t>
            </a:r>
            <a:r>
              <a:rPr lang="bn-BD" sz="2800" dirty="0" smtClean="0">
                <a:latin typeface="Times New Roman" pitchFamily="18" charset="0"/>
                <a:cs typeface="Nikosh" pitchFamily="2" charset="0"/>
              </a:rPr>
              <a:t>    </a:t>
            </a: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খ।  মেশিন ল্যাংগুয়েজ </a:t>
            </a:r>
            <a:r>
              <a:rPr lang="bn-BD" sz="2800" b="1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800" b="1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গ। </a:t>
            </a:r>
            <a:r>
              <a:rPr lang="bn-BD" sz="2800" dirty="0" smtClean="0">
                <a:latin typeface="Times New Roman" pitchFamily="18" charset="0"/>
                <a:cs typeface="Nikosh" pitchFamily="2" charset="0"/>
              </a:rPr>
              <a:t>প্যাস্কেল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   ঘ।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ফর্টান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sz="2800" dirty="0" smtClean="0">
                <a:latin typeface="Nikosh" pitchFamily="2" charset="0"/>
                <a:cs typeface="Nikosh" pitchFamily="2" charset="0"/>
              </a:rPr>
              <a:t>৩।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যান্ত্রিক ভাষাকে কোন স্তরের ভাষা বলা হয়?  </a:t>
            </a:r>
          </a:p>
          <a:p>
            <a:pPr>
              <a:buNone/>
            </a:pP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নিম্নস্তরের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800" b="1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খ।  </a:t>
            </a:r>
            <a:r>
              <a:rPr lang="bn-BD" sz="2800" dirty="0" smtClean="0">
                <a:latin typeface="Times New Roman" pitchFamily="18" charset="0"/>
                <a:cs typeface="Nikosh" pitchFamily="2" charset="0"/>
              </a:rPr>
              <a:t>উচ্চস্তরের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Times New Roman" pitchFamily="18" charset="0"/>
                <a:cs typeface="Nikosh" pitchFamily="2" charset="0"/>
              </a:rPr>
              <a:t> মধ্যস্তরের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ঘ।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অতি উচ্চস্তরের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bn-BD" sz="2800" dirty="0" smtClean="0">
                <a:latin typeface="Nikosh" pitchFamily="2" charset="0"/>
                <a:cs typeface="Nikosh" pitchFamily="2" charset="0"/>
              </a:rPr>
              <a:t>৪।  অ্যাসেম্বলি ভাষাকে আনুবাদ করে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?         </a:t>
            </a:r>
          </a:p>
          <a:p>
            <a:pPr>
              <a:buNone/>
            </a:pP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অ্যাসেম্বলার </a:t>
            </a:r>
            <a:r>
              <a:rPr lang="bn-BD" sz="2800" b="1" dirty="0" smtClean="0">
                <a:latin typeface="Times New Roman" pitchFamily="18" charset="0"/>
                <a:cs typeface="Nikosh" pitchFamily="2" charset="0"/>
              </a:rPr>
              <a:t>  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খ।  কম্পাইলার 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 গ।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ইন্টারপ্রেটার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800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ঘ।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ভিডিও</a:t>
            </a:r>
            <a:endParaRPr lang="bn-BD" sz="2800" dirty="0" smtClean="0">
              <a:latin typeface="Times New Roman" pitchFamily="18" charset="0"/>
              <a:cs typeface="Nikosh" pitchFamily="2" charset="0"/>
            </a:endParaRPr>
          </a:p>
          <a:p>
            <a:pPr>
              <a:buNone/>
            </a:pPr>
            <a:r>
              <a:rPr lang="bn-BD" sz="2800" dirty="0" smtClean="0">
                <a:latin typeface="Nikosh" pitchFamily="2" charset="0"/>
                <a:cs typeface="Nikosh" pitchFamily="2" charset="0"/>
              </a:rPr>
              <a:t>৫।   মানুষের ভাষার সাথে কোন ভাষার মিল আছে?      </a:t>
            </a:r>
          </a:p>
          <a:p>
            <a:pPr>
              <a:buNone/>
            </a:pP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ক। উচ্চস্তরের 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খ। নিম্নস্তরের  গ</a:t>
            </a: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।</a:t>
            </a:r>
            <a:r>
              <a:rPr lang="en-US" sz="2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যান্ত্রিক </a:t>
            </a: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ঘ।  অ্যাসেম্বলি </a:t>
            </a:r>
            <a:endParaRPr lang="en-US" sz="2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086600" cy="1143000"/>
          </a:xfrm>
        </p:spPr>
        <p:txBody>
          <a:bodyPr>
            <a:normAutofit/>
          </a:bodyPr>
          <a:lstStyle/>
          <a:p>
            <a:pPr algn="ctr"/>
            <a:r>
              <a:rPr lang="bn-BD" sz="2800" dirty="0" smtClean="0">
                <a:latin typeface="Nikosh" pitchFamily="2" charset="0"/>
                <a:cs typeface="Nikosh" pitchFamily="2" charset="0"/>
              </a:rPr>
              <a:t>    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জ্ঞান মুলক,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অ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নুধাবন মুলক, প্রয়োগ মুলক প্রশ্ন (খ)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 </a:t>
            </a:r>
            <a:br>
              <a:rPr lang="bn-BD" sz="2800" dirty="0" smtClean="0">
                <a:latin typeface="Nikosh" pitchFamily="2" charset="0"/>
                <a:cs typeface="Nikosh" pitchFamily="2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bn-BD" sz="38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৬।   নিচের কোনটি আনুবাদক প্রোগ্রাম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?  </a:t>
            </a:r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   </a:t>
            </a:r>
          </a:p>
          <a:p>
            <a:pPr>
              <a:buNone/>
            </a:pPr>
            <a:r>
              <a:rPr lang="bn-BD" b="1" dirty="0" smtClean="0">
                <a:latin typeface="Nikosh" pitchFamily="2" charset="0"/>
                <a:cs typeface="Nikosh" pitchFamily="2" charset="0"/>
              </a:rPr>
              <a:t>ক।  ইন্টারপ্রেটার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খ।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সি ++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পাইথন </a:t>
            </a:r>
            <a:r>
              <a:rPr lang="bn-BD" b="1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ঘ। 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প্যাস্কেল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 </a:t>
            </a:r>
            <a:endParaRPr lang="bn-BD" dirty="0" smtClean="0">
              <a:latin typeface="Times New Roman" pitchFamily="18" charset="0"/>
              <a:cs typeface="Nikosh" pitchFamily="2" charset="0"/>
            </a:endParaRP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 ৭।  কোনটি আনুবাদক প্রোগ্রাম নয় ?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কম্পাইলার   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খ। কোবল </a:t>
            </a:r>
            <a:r>
              <a:rPr lang="bn-BD" b="1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b="1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গ। ইন্টারপ্রেটার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  ঘ।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অ্যাসেম্বলার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৮। ইন্টারপ্রেটার প্রোগ্রামকে কি ভাবে কাজ করে?  </a:t>
            </a:r>
          </a:p>
          <a:p>
            <a:pPr>
              <a:buNone/>
            </a:pPr>
            <a:r>
              <a:rPr lang="bn-BD" b="1" dirty="0" smtClean="0">
                <a:latin typeface="Nikosh" pitchFamily="2" charset="0"/>
                <a:cs typeface="Nikosh" pitchFamily="2" charset="0"/>
              </a:rPr>
              <a:t>ক। এক লাইন এক লাইন করে আনুবাদ করে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b="1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খ। এক সাথে পুরো প্রোগ্রাম আনুবাদ করে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endParaRPr lang="bn-BD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এক সাথে পাচ লাইন করে আনুবাদ করে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ঘ।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অর্ধেক অর্ধেক লাইন অনুবাদ করে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৯।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ফ্লোচার্টের বিষয়কে কম্পিউটারের প্রোগ্রামিংয়ের ভাষায় রুপান্তর করাকে কি বলে?        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সুডোকোড 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 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খ।  কোডিং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অ্যালগরিদম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ঘ।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প্রিন্ট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১০।  প্রোগ্রামের কোন ভাষা যন্ত্রনির্ভর?      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ক। উচ্চস্তরের ভাষা   খ।  যন্ত্রভাষা  গ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।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অ্যাসেম্বলি ভাষা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ঘ।  নিম্নস্তরের ভাষা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162800" cy="1143000"/>
          </a:xfrm>
        </p:spPr>
        <p:txBody>
          <a:bodyPr>
            <a:normAutofit/>
          </a:bodyPr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জ্ঞান মুলক,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অ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নুধাবন মুলক, প্রয়োগ মুলক প্রশ্ন (খ)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sz="2800" dirty="0" smtClean="0">
                <a:latin typeface="Nikosh" pitchFamily="2" charset="0"/>
                <a:cs typeface="Nikosh" pitchFamily="2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১১। সুডো শব্দের অর্থ কি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?  </a:t>
            </a:r>
            <a:r>
              <a:rPr lang="bn-BD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   </a:t>
            </a:r>
          </a:p>
          <a:p>
            <a:pPr>
              <a:buNone/>
            </a:pP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ক।  ছদ্ম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খ।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শৃংখলা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পদ্ধতি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ঘ। 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ত্রুটি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 </a:t>
            </a:r>
            <a:endParaRPr lang="bn-BD" sz="2200" dirty="0" smtClean="0">
              <a:latin typeface="Times New Roman" pitchFamily="18" charset="0"/>
              <a:cs typeface="Nikosh" pitchFamily="2" charset="0"/>
            </a:endParaRPr>
          </a:p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 ১২। কোন ভাষা কোন ধরনের রুপান্তর ছাড়া কম্পিউটারে সরাসরি নির্বাহ করতে পারে  ? </a:t>
            </a:r>
          </a:p>
          <a:p>
            <a:pPr>
              <a:buNone/>
            </a:pP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ক। মেশিন ভাষা</a:t>
            </a:r>
            <a:r>
              <a:rPr lang="bn-BD" sz="2200" b="1" dirty="0" smtClean="0">
                <a:latin typeface="Times New Roman" pitchFamily="18" charset="0"/>
                <a:cs typeface="Nikosh" pitchFamily="2" charset="0"/>
              </a:rPr>
              <a:t> 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খ। 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অ্যাসেম্বলি ভাষা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গ। 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উচ্চস্তরের ভাষা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  ঘ।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 মধ্যম স্তরের ভাষা 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১৩। মেশিন ভাষায় রুপান্তরিত প্রোগ্রামকে কি বলা হয়?  </a:t>
            </a:r>
          </a:p>
          <a:p>
            <a:pPr>
              <a:buNone/>
            </a:pP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অবব্জেক্ট  প্রোগ্রাম</a:t>
            </a:r>
            <a:r>
              <a:rPr lang="bn-BD" sz="2200" b="1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খ। কম্পাইলার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গ। অ্যাসেম্বলার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ঘ।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ইন্টারপ্রেটার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১৪। 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কোনটি অনুবাদক প্রোগ্রাম  ?         </a:t>
            </a:r>
          </a:p>
          <a:p>
            <a:pPr>
              <a:buNone/>
            </a:pP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কম্পাইলার</a:t>
            </a:r>
            <a:r>
              <a:rPr lang="bn-BD" sz="2200" b="1" dirty="0" smtClean="0">
                <a:latin typeface="Times New Roman" pitchFamily="18" charset="0"/>
                <a:cs typeface="Nikosh" pitchFamily="2" charset="0"/>
              </a:rPr>
              <a:t> 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খ। 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ফক্সপ্রো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গ।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পাইথন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ঘ। 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অ্যাসেম্বলি ল্যাঙ্গুয়েজ </a:t>
            </a:r>
          </a:p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১৫। কোন ভাষায় লিখিত প্রোগ্রাম কম্পিউটার সরাসরি বুঝতে পারে ?      </a:t>
            </a:r>
          </a:p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ক। মেশিন ভাষাগ  খ।  হাই- লেভেল ভাষা গ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।</a:t>
            </a:r>
            <a:r>
              <a:rPr lang="en-US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 অসেম্বলি ভাষা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ঘ।  চতুর্থ প্রজন্মের ভাষা </a:t>
            </a: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জ্ঞান মুলক,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অ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নুধাবন মুলক, প্রয়োগ মুলক প্রশ্ন (খ)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১৬। কোন ভাষা দিয়ে কম্পিউটারের মেমোরি- অ্যাড্রেসের সঙ্গে সরাসরি সংযোগ সাধন সম্ভব 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? </a:t>
            </a:r>
            <a:r>
              <a:rPr lang="bn-BD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   </a:t>
            </a:r>
          </a:p>
          <a:p>
            <a:pPr>
              <a:buNone/>
            </a:pP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ক।  মেশিন ভাষা 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খ।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হাই লেভেল ভাষা  গ।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অ্যাসেম্বলি ভাষা ঘ।  চতুর্থ প্রজন্মের ভাষা   </a:t>
            </a:r>
            <a:endParaRPr lang="bn-BD" sz="2200" dirty="0" smtClean="0">
              <a:latin typeface="Times New Roman" pitchFamily="18" charset="0"/>
              <a:cs typeface="Nikosh" pitchFamily="2" charset="0"/>
            </a:endParaRPr>
          </a:p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 ১৭।  কোন আনুবাদক দিয়ে সম্পুর্ণ প্রোগ্রামটি একসাথে আনুবাদ করা সম্ভব  ? </a:t>
            </a:r>
          </a:p>
          <a:p>
            <a:pPr>
              <a:buNone/>
            </a:pP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bn-BD" sz="2200" b="1" dirty="0" smtClean="0">
                <a:latin typeface="Times New Roman" pitchFamily="18" charset="0"/>
                <a:cs typeface="Nikosh" pitchFamily="2" charset="0"/>
              </a:rPr>
              <a:t> কম্পাইলার 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খ।  অ্যাসেম্বলার  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গ। ইন্টারপ্রেটার    ঘ।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চতুর্থ প্রজন্ম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১৮।  প্রথম প্রজন্মের ভাষা বলা হয় কোন্টিকে?  </a:t>
            </a:r>
          </a:p>
          <a:p>
            <a:pPr>
              <a:buNone/>
            </a:pP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যান্ত্রিক ভাষা </a:t>
            </a:r>
            <a:r>
              <a:rPr lang="bn-BD" sz="2200" b="1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খ।  উচ্চস্তরের ভাষা 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অ্যাসেম্বলি ভাষা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ঘ।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নিম্নস্তরের ভাষা  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১৯।   প্রবাহ চিত্র কি ?         </a:t>
            </a:r>
          </a:p>
          <a:p>
            <a:pPr>
              <a:buNone/>
            </a:pP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বিশেষ চিহ্ন সংবলিত ধারাবাহিক প্রোগ্রাম নির্বাহ চিত্র 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খ। প্রোগ্রামের চিত্র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প্রোগ্রমের উন্নয়ন চিত্র 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200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ঘ। </a:t>
            </a:r>
            <a:r>
              <a:rPr lang="en-US" sz="2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প্রোগ্রামের অংশের চিত্র </a:t>
            </a:r>
          </a:p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২০।  চতুর্থ প্রজন্ম বলতে কি বুঝায় ?      </a:t>
            </a:r>
          </a:p>
          <a:p>
            <a:pPr>
              <a:buNone/>
            </a:pPr>
            <a:r>
              <a:rPr lang="bn-BD" sz="2200" dirty="0" smtClean="0">
                <a:latin typeface="Nikosh" pitchFamily="2" charset="0"/>
                <a:cs typeface="Nikosh" pitchFamily="2" charset="0"/>
              </a:rPr>
              <a:t>ক। উচ্চতর ভাষা   খ।  নিম্নস্তরের ভাষা 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en-US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 অতি-উচ্চস্তরের ভাষা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2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200" dirty="0" smtClean="0">
                <a:latin typeface="Nikosh" pitchFamily="2" charset="0"/>
                <a:cs typeface="Nikosh" pitchFamily="2" charset="0"/>
              </a:rPr>
              <a:t>ঘ।  মধ্যম স্তরের ভাষা  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বহুপদী সমাপ্তি সুচক/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অ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ভিন্ন তথ্যভিত্তিক বহুনির্বাচনী প্রশ্ন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7620000" cy="4191000"/>
          </a:xfrm>
        </p:spPr>
        <p:txBody>
          <a:bodyPr>
            <a:normAutofit fontScale="25000" lnSpcReduction="20000"/>
          </a:bodyPr>
          <a:lstStyle/>
          <a:p>
            <a:pPr marL="571500" indent="-571500">
              <a:buNone/>
            </a:pPr>
            <a:r>
              <a:rPr lang="bn-BD" sz="8000" dirty="0" smtClean="0">
                <a:latin typeface="Nikosh" pitchFamily="2" charset="0"/>
                <a:cs typeface="Nikosh" pitchFamily="2" charset="0"/>
              </a:rPr>
              <a:t>রণি একটি সফটওয়ার কোম্পানিতে ইন্টারভিউ দিতে এসেছে। কোন সংখ্যা জোড় না বিজোড় </a:t>
            </a:r>
          </a:p>
          <a:p>
            <a:pPr marL="571500" indent="-571500">
              <a:buNone/>
            </a:pPr>
            <a:r>
              <a:rPr lang="bn-BD" sz="8000" dirty="0" smtClean="0">
                <a:latin typeface="Nikosh" pitchFamily="2" charset="0"/>
                <a:cs typeface="Nikosh" pitchFamily="2" charset="0"/>
              </a:rPr>
              <a:t>তা বের করার জন্য একটি প্রোগ্রাম লিখতে বলায় সে  সি ল্যাংগুয়েজে একটি প্রোগ্রাম রচনা করল। </a:t>
            </a:r>
          </a:p>
          <a:p>
            <a:pPr marL="571500" indent="-571500">
              <a:buNone/>
            </a:pPr>
            <a:r>
              <a:rPr lang="bn-BD" sz="8000" dirty="0" smtClean="0">
                <a:latin typeface="Nikosh" pitchFamily="2" charset="0"/>
                <a:cs typeface="Nikosh" pitchFamily="2" charset="0"/>
              </a:rPr>
              <a:t>২১। সি ল্যাংগুয়েজে কি ওয়ার্ডের সংখ্যা কতটি?  </a:t>
            </a:r>
          </a:p>
          <a:p>
            <a:pPr marL="571500" indent="-571500">
              <a:buNone/>
            </a:pPr>
            <a:r>
              <a:rPr lang="bn-BD" sz="8000" dirty="0" smtClean="0">
                <a:latin typeface="Nikosh" pitchFamily="2" charset="0"/>
                <a:cs typeface="Nikosh" pitchFamily="2" charset="0"/>
              </a:rPr>
              <a:t>ক। ১৫  </a:t>
            </a:r>
            <a:r>
              <a:rPr lang="bn-BD" sz="8000" b="1" dirty="0" smtClean="0">
                <a:latin typeface="Nikosh" pitchFamily="2" charset="0"/>
                <a:cs typeface="Nikosh" pitchFamily="2" charset="0"/>
              </a:rPr>
              <a:t>খ। ২০  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গ। ২২  ঘ।  ৩৫ </a:t>
            </a:r>
          </a:p>
          <a:p>
            <a:pPr marL="571500" indent="-571500">
              <a:buNone/>
            </a:pPr>
            <a:r>
              <a:rPr lang="bn-BD" sz="8000" dirty="0" smtClean="0">
                <a:latin typeface="Nikosh" pitchFamily="2" charset="0"/>
                <a:cs typeface="Nikosh" pitchFamily="2" charset="0"/>
              </a:rPr>
              <a:t>২২। অ্যালগরিদম হলো? </a:t>
            </a:r>
          </a:p>
          <a:p>
            <a:pPr marL="571500" indent="-571500">
              <a:buNone/>
            </a:pPr>
            <a:r>
              <a:rPr lang="bn-BD" sz="8000" dirty="0" smtClean="0">
                <a:latin typeface="Nikosh" pitchFamily="2" charset="0"/>
                <a:cs typeface="Nikosh" pitchFamily="2" charset="0"/>
              </a:rPr>
              <a:t>ক। চিত্রের সাহায্যে সমস্যা সমাধান করার পদ্ধতি   </a:t>
            </a:r>
            <a:r>
              <a:rPr lang="bn-BD" sz="8000" b="1" dirty="0" smtClean="0">
                <a:latin typeface="Nikosh" pitchFamily="2" charset="0"/>
                <a:cs typeface="Nikosh" pitchFamily="2" charset="0"/>
              </a:rPr>
              <a:t>খ। ডিবাগিং </a:t>
            </a:r>
          </a:p>
          <a:p>
            <a:pPr marL="571500" indent="-571500">
              <a:buNone/>
            </a:pPr>
            <a:r>
              <a:rPr lang="bn-BD" sz="8000" dirty="0" smtClean="0">
                <a:latin typeface="Nikosh" pitchFamily="2" charset="0"/>
                <a:cs typeface="Nikosh" pitchFamily="2" charset="0"/>
              </a:rPr>
              <a:t>গ। সুডোকোড  ঘ। ধাপে ধাপে সমস্যা সমাধান করার পদ্ধতি </a:t>
            </a:r>
          </a:p>
          <a:p>
            <a:pPr marL="571500" indent="-571500">
              <a:buNone/>
            </a:pPr>
            <a:r>
              <a:rPr lang="bn-BD" sz="8000" dirty="0" smtClean="0">
                <a:latin typeface="Nikosh" pitchFamily="2" charset="0"/>
                <a:cs typeface="Nikosh" pitchFamily="2" charset="0"/>
              </a:rPr>
              <a:t>২৩। উদ্দীপকে উল্লিখিত সি প্রোগ্রামিং ভাষায়- ? </a:t>
            </a:r>
            <a:r>
              <a:rPr lang="bn-BD" sz="8000" dirty="0" smtClean="0">
                <a:latin typeface="Times New Roman" pitchFamily="18" charset="0"/>
                <a:cs typeface="Nikosh" pitchFamily="2" charset="0"/>
              </a:rPr>
              <a:t> </a:t>
            </a:r>
            <a:endParaRPr lang="bn-BD" sz="80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শুরু হয় একটি ফাংশন  </a:t>
            </a:r>
            <a:r>
              <a:rPr lang="en-US" sz="8000" dirty="0" smtClean="0">
                <a:latin typeface="Times New Roman" pitchFamily="18" charset="0"/>
                <a:cs typeface="Nikosh" pitchFamily="2" charset="0"/>
              </a:rPr>
              <a:t>main 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() এর মাধ্যমে  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 ডেটা ইনপুট নেয়ার জন্য ফাংশন ব্যবহৃত হয়  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প্রতিটি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statement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  এর শেষে সেমিকোলন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(;) 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দিতে হয়       </a:t>
            </a:r>
          </a:p>
          <a:p>
            <a:pPr>
              <a:buNone/>
            </a:pPr>
            <a:r>
              <a:rPr lang="bn-BD" sz="8000" dirty="0" smtClean="0">
                <a:latin typeface="Nikosh" pitchFamily="2" charset="0"/>
                <a:cs typeface="Nikosh" pitchFamily="2" charset="0"/>
              </a:rPr>
              <a:t>নিচের কোনটি সঠিক?</a:t>
            </a:r>
          </a:p>
          <a:p>
            <a:pPr>
              <a:buNone/>
            </a:pPr>
            <a:r>
              <a:rPr lang="bn-BD" sz="8000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ii   </a:t>
            </a:r>
            <a:r>
              <a:rPr lang="bn-BD" sz="8000" b="1" dirty="0" smtClean="0">
                <a:latin typeface="Nikosh" pitchFamily="2" charset="0"/>
                <a:cs typeface="Nikosh" pitchFamily="2" charset="0"/>
              </a:rPr>
              <a:t>খ।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sz="8000" b="1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8000" b="1" dirty="0" smtClean="0">
                <a:latin typeface="Times New Roman" pitchFamily="18" charset="0"/>
                <a:cs typeface="Times New Roman" pitchFamily="18" charset="0"/>
              </a:rPr>
              <a:t> iii </a:t>
            </a:r>
            <a:r>
              <a:rPr lang="bn-BD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bn-BD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ii  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iii   </a:t>
            </a:r>
            <a:r>
              <a:rPr lang="bn-BD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ঘ।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80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iii </a:t>
            </a:r>
            <a:r>
              <a:rPr lang="bn-BD" sz="8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bn-BD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0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bn-BD" sz="40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bn-BD" sz="40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b="1" dirty="0" smtClean="0">
              <a:latin typeface="Nikosh" pitchFamily="2" charset="0"/>
              <a:cs typeface="Nikosh" pitchFamily="2" charset="0"/>
            </a:endParaRPr>
          </a:p>
          <a:p>
            <a:pPr marL="571500" indent="-571500">
              <a:buNone/>
            </a:pPr>
            <a:endParaRPr lang="bn-BD" dirty="0" smtClean="0">
              <a:latin typeface="Nikosh" pitchFamily="2" charset="0"/>
              <a:cs typeface="Nikosh" pitchFamily="2" charset="0"/>
            </a:endParaRPr>
          </a:p>
          <a:p>
            <a:pPr marL="571500" indent="-571500">
              <a:buNone/>
            </a:pPr>
            <a:endParaRPr lang="bn-BD" dirty="0" smtClean="0">
              <a:latin typeface="Nikosh" pitchFamily="2" charset="0"/>
              <a:cs typeface="Nikosh" pitchFamily="2" charset="0"/>
            </a:endParaRPr>
          </a:p>
          <a:p>
            <a:pPr marL="571500" indent="-571500">
              <a:buNone/>
            </a:pPr>
            <a:endParaRPr lang="bn-BD" dirty="0" smtClean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Autofit/>
          </a:bodyPr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বহুপদী সমাপ্তি সুচক/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অ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ভিন্ন তথ্যভিত্তিক বহুনির্বাচনী প্রশ্ন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উদ্দীপকটি পড় ও নিচের প্রশ্নের উত্তর দাও?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 আইসিটি শিক্ষক ক্লাসে  চিত্রের মাধ্যমে একটি প্রোগ্রাম কিভাবে রচনা করা হবে তা দেখিয়ে দিল। কিছু সাংকেতিক সিম্বল সহ প্রবাহ চিত্রের কিছু নমুনা  উপস্থাপন করলেন।  ? </a:t>
            </a:r>
            <a:endParaRPr lang="en-US" sz="20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২৪।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উদ্দীপকে উল্লিখিত আনুবাদক প্রোগ্রামটির বৈশিষ্ট্য হলো- </a:t>
            </a:r>
            <a:endParaRPr lang="en-US" sz="2000" dirty="0" smtClean="0">
              <a:latin typeface="Nikosh" pitchFamily="2" charset="0"/>
              <a:cs typeface="Nikosh" pitchFamily="2" charset="0"/>
            </a:endParaRPr>
          </a:p>
          <a:p>
            <a:pPr marL="857250" indent="-857250">
              <a:buNone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উৎস প্রোগ্রামকে বস্তু প্রোগ্রামে অনুবাদ করে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সম্পুর্ণ প্রোগ্রামটিকে একসাথে পড়ে এবং </a:t>
            </a:r>
          </a:p>
          <a:p>
            <a:pPr marL="857250" indent="-857250"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একসাথে অনুবাদ করে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প্রোগ্রামে কোন ভুল থাকলে তা জানিয়ে দেয়        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নিচের কোনটি সঠিক?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খ।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iii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bn-B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ii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iii   </a:t>
            </a:r>
            <a:r>
              <a:rPr lang="bn-B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ঘ।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iii </a:t>
            </a:r>
            <a:r>
              <a:rPr lang="bn-BD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২৫। উদ্দীপকে উল্লিখিত অ্যালগরিদমের বৈশিষ্ট্য হলো -  </a:t>
            </a:r>
          </a:p>
          <a:p>
            <a:pPr marL="514350" indent="-514350"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bn-BD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সহজে প্রোগ্রামের উদ্দেশ্য বুঝতে সহায়তা করে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ii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.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প্রোগ্রামের ভুল নির্ণ্যে সহায়তা করে </a:t>
            </a:r>
          </a:p>
          <a:p>
            <a:pPr marL="514350" indent="-514350"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iii.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  প্রোগ্রাম পরিবর্তন ও পরিবর্ধনে</a:t>
            </a:r>
            <a:r>
              <a:rPr lang="bn-BD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সহায়তা করে </a:t>
            </a:r>
            <a:endParaRPr lang="en-US" sz="2000" dirty="0" smtClean="0">
              <a:latin typeface="Nikosh" pitchFamily="2" charset="0"/>
              <a:cs typeface="Nikosh" pitchFamily="2" charset="0"/>
            </a:endParaRPr>
          </a:p>
          <a:p>
            <a:pPr marL="514350" indent="-51435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নিচের কোনটি সঠিক?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খ।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iii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bn-B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ii 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iii   </a:t>
            </a:r>
            <a:r>
              <a:rPr lang="bn-B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ঘ।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2000" b="1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iii </a:t>
            </a:r>
            <a:endParaRPr lang="bn-BD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n-BD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45720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পাঠ পরিচিতি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8800"/>
            <a:ext cx="4876800" cy="2362200"/>
          </a:xfrm>
        </p:spPr>
        <p:txBody>
          <a:bodyPr/>
          <a:lstStyle/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শ্রেনীঃ একাদশ/ দ্বাদশ রিভিশন </a:t>
            </a:r>
          </a:p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তথ্য ও যোগাযোগ প্রযুক্তি বিভাগ</a:t>
            </a:r>
          </a:p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সময়ঃ ৫</a:t>
            </a:r>
            <a:r>
              <a:rPr lang="en-US" smtClean="0">
                <a:latin typeface="Nikosh" pitchFamily="2" charset="0"/>
                <a:cs typeface="Nikosh" pitchFamily="2" charset="0"/>
              </a:rPr>
              <a:t>০</a:t>
            </a:r>
            <a:r>
              <a:rPr lang="bn-BD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মিনিট                     </a:t>
            </a:r>
          </a:p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তারিখঃ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২৬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/১০/২০১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৮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            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4638"/>
            <a:ext cx="30480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  সমাধান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09800"/>
            <a:ext cx="6324600" cy="3200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n-BD" sz="2400" b="1" dirty="0" smtClean="0">
                <a:latin typeface="Nikosh" pitchFamily="2" charset="0"/>
                <a:cs typeface="Nikosh" pitchFamily="2" charset="0"/>
              </a:rPr>
              <a:t>(ক) 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১।ক  ২। খ  ৩। ক  ৪।  ক  ৫। ক  ৬। ক  ৭। খ </a:t>
            </a: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 ৮। গ ৯।  ক ১০। ক  ১১। ঘ </a:t>
            </a:r>
            <a:r>
              <a:rPr lang="bn-BD" sz="2400" b="1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bn-BD" sz="2400" b="1" dirty="0" smtClean="0">
                <a:latin typeface="Nikosh" pitchFamily="2" charset="0"/>
                <a:cs typeface="Nikosh" pitchFamily="2" charset="0"/>
              </a:rPr>
              <a:t>(খ)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১। ক  ২। খ  ৩। ক  ৪। ক  ৫। ক   ৬। ক  ৭। খ  </a:t>
            </a: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৮। ক  ৯। খ  ১০। গ     ১১। ক  ১২। ক  ১৩। ক  ১৪। ক </a:t>
            </a: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 ১৫। গ  ১৬। ক   ১৭। ক  ১৮। ক  ১৯। ক  </a:t>
            </a: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 ২০। গ  ২১। খ  ২২। খ  ২৩।  খ  ২৪। ঘ  ২৫। ঘ  </a:t>
            </a: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31242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বাড়ির কাজ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7239000" cy="2209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 প্রোগ্রাম টেস্টিং কি  আলোচনা কর? </a:t>
            </a: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dirty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bn-BD">
                <a:latin typeface="Nikosh" pitchFamily="2" charset="0"/>
                <a:cs typeface="Nikosh" pitchFamily="2" charset="0"/>
              </a:rPr>
              <a:t> সহায়ক গ্রন্থ/ প্রকাশনীঃ তথ্য ও যোগাযোগ প্রযুক্তিঃ  ভয়েজার প্রকাশনী, সিসটেক প্রকাশনী, লেকচার প্রকাশনী, পাঞ্জেরী/ অক্ষরপত্র প্রকাশনী, গ্রন্থ কুটির প্রকাশনী, প্রতিভা বিকাশ পাবলিকেশন্স </a:t>
            </a:r>
          </a:p>
          <a:p>
            <a:pPr>
              <a:buNone/>
            </a:pPr>
            <a:r>
              <a:rPr lang="bn-BD" smtClean="0">
                <a:latin typeface="Nikosh" pitchFamily="2" charset="0"/>
                <a:cs typeface="Nikosh" pitchFamily="2" charset="0"/>
              </a:rPr>
              <a:t>  </a:t>
            </a:r>
            <a:endParaRPr lang="bn-BD" dirty="0" smtClean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1066800"/>
            <a:ext cx="3352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dirty="0" smtClean="0">
                <a:latin typeface="Nikosh" pitchFamily="2" charset="0"/>
                <a:cs typeface="Nikosh" pitchFamily="2" charset="0"/>
              </a:rPr>
              <a:t>                        </a:t>
            </a:r>
            <a:r>
              <a:rPr lang="bn-BD" sz="54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ধন্যবাদ</a:t>
            </a:r>
            <a:endParaRPr lang="en-US" sz="5400" b="1" dirty="0">
              <a:solidFill>
                <a:srgbClr val="0070C0"/>
              </a:solidFill>
            </a:endParaRPr>
          </a:p>
        </p:txBody>
      </p:sp>
      <p:pic>
        <p:nvPicPr>
          <p:cNvPr id="3" name="Content Placeholder 3" descr="csharp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590800"/>
            <a:ext cx="6324600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4876800" cy="1143000"/>
          </a:xfrm>
        </p:spPr>
        <p:txBody>
          <a:bodyPr>
            <a:normAutofit/>
          </a:bodyPr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মুল শিরোনামঃ প্রোগ্রাম ডিজাইন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620000" cy="1981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sz="5400" dirty="0" smtClean="0">
                <a:latin typeface="Nikosh" pitchFamily="2" charset="0"/>
                <a:cs typeface="Nikosh" pitchFamily="2" charset="0"/>
              </a:rPr>
              <a:t>আধ্যায়ঃ ৫ </a:t>
            </a:r>
            <a:r>
              <a:rPr lang="bn-BD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প্রথম অংশ </a:t>
            </a:r>
            <a:endParaRPr lang="bn-BD" sz="5400" dirty="0" smtClean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আজকের পাঠ/পাঠ ঘোষনাঃ </a:t>
            </a:r>
            <a:r>
              <a:rPr lang="bn-BD" sz="2400" smtClean="0">
                <a:latin typeface="Nikosh" pitchFamily="2" charset="0"/>
                <a:cs typeface="Nikosh" pitchFamily="2" charset="0"/>
              </a:rPr>
              <a:t>প্রোগ্রাম ডিজাইন</a:t>
            </a:r>
            <a:endParaRPr lang="bn-BD" sz="2400" dirty="0" smtClean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57912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নিচের ছবি গুলি লক্ষ্য করি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8" name="Content Placeholder 7" descr="csharp-logo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95800" y="2362200"/>
            <a:ext cx="3173284" cy="2743200"/>
          </a:xfrm>
        </p:spPr>
      </p:pic>
      <p:pic>
        <p:nvPicPr>
          <p:cNvPr id="4" name="Content Placeholder 3" descr="HTML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2667000"/>
            <a:ext cx="1591095" cy="1756098"/>
          </a:xfrm>
          <a:prstGeom prst="rect">
            <a:avLst/>
          </a:prstGeom>
        </p:spPr>
      </p:pic>
      <p:pic>
        <p:nvPicPr>
          <p:cNvPr id="5" name="Content Placeholder 3" descr="Chrysanthemu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286000"/>
            <a:ext cx="3598805" cy="2879044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8674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নিচের ছবি গুলি লক্ষ্য করি</a:t>
            </a:r>
            <a:endParaRPr lang="en-US" dirty="0"/>
          </a:p>
        </p:txBody>
      </p:sp>
      <p:pic>
        <p:nvPicPr>
          <p:cNvPr id="4" name="Content Placeholder 3" descr="VisualBasicLogo (1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514600"/>
            <a:ext cx="3571103" cy="2590800"/>
          </a:xfrm>
        </p:spPr>
      </p:pic>
      <p:pic>
        <p:nvPicPr>
          <p:cNvPr id="5" name="Content Placeholder 3" descr="file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2590800"/>
            <a:ext cx="4295955" cy="27432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704088"/>
            <a:ext cx="33528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শিখন ফল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742164"/>
            <a:ext cx="6172200" cy="343003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bn-BD" sz="3200" dirty="0" smtClean="0">
                <a:latin typeface="Nikosh" pitchFamily="2" charset="0"/>
                <a:cs typeface="Nikosh" pitchFamily="2" charset="0"/>
              </a:rPr>
              <a:t>১</a:t>
            </a:r>
            <a:r>
              <a:rPr lang="bn-IN" sz="3200" dirty="0" smtClean="0">
                <a:latin typeface="Nikosh" pitchFamily="2" charset="0"/>
                <a:cs typeface="Nikosh" pitchFamily="2" charset="0"/>
              </a:rPr>
              <a:t>.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 প্রোগ্রাম ডিজাইন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কী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তা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বলতে পারবে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;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bn-BD" sz="3200" dirty="0" smtClean="0">
                <a:latin typeface="Nikosh" pitchFamily="2" charset="0"/>
                <a:cs typeface="Nikosh" pitchFamily="2" charset="0"/>
              </a:rPr>
              <a:t>২</a:t>
            </a:r>
            <a:r>
              <a:rPr lang="bn-IN" sz="3200" dirty="0" smtClean="0">
                <a:latin typeface="Nikosh" pitchFamily="2" charset="0"/>
                <a:cs typeface="Nikosh" pitchFamily="2" charset="0"/>
              </a:rPr>
              <a:t>.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 প্রোগ্রাম ডেভেলপমেন্ট বা কোডিং 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ব্যাখ্যা 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বলতে  পারবে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;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bn-BD" sz="3200" dirty="0" smtClean="0">
                <a:latin typeface="Nikosh" pitchFamily="2" charset="0"/>
                <a:cs typeface="Nikosh" pitchFamily="2" charset="0"/>
              </a:rPr>
              <a:t>৩</a:t>
            </a:r>
            <a:r>
              <a:rPr lang="bn-IN" sz="3200" dirty="0" smtClean="0">
                <a:latin typeface="Nikosh" pitchFamily="2" charset="0"/>
                <a:cs typeface="Nikosh" pitchFamily="2" charset="0"/>
              </a:rPr>
              <a:t>.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 প্রোগ্রাম বাস্তবায়ন </a:t>
            </a:r>
            <a:r>
              <a:rPr lang="bn-IN" sz="3200" dirty="0" smtClean="0">
                <a:latin typeface="Nikosh" pitchFamily="2" charset="0"/>
                <a:cs typeface="Nikosh" pitchFamily="2" charset="0"/>
              </a:rPr>
              <a:t>বিশ্লেষণ 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করতে   পারবে </a:t>
            </a:r>
            <a:r>
              <a:rPr lang="bn-IN" sz="3200" dirty="0" smtClean="0">
                <a:latin typeface="Nikosh" pitchFamily="2" charset="0"/>
                <a:cs typeface="Nikosh" pitchFamily="2" charset="0"/>
              </a:rPr>
              <a:t>।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bn-BD" sz="32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sz="3200" dirty="0" smtClean="0">
              <a:latin typeface="Nikosh" pitchFamily="2" charset="0"/>
              <a:cs typeface="Nikosh" pitchFamily="2" charset="0"/>
            </a:endParaRPr>
          </a:p>
          <a:p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759725" y="2034278"/>
            <a:ext cx="43604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শিক্ষার্থীরা...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0960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শিখন ফলের আলোকে প্রশ্ন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667000"/>
            <a:ext cx="6934200" cy="190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১। প্রোগ্রাম ডিজাইন কি বল?                </a:t>
            </a: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২। প্রোগ্রাম ডেভেলপমেন্ট বা কোডিং কি  বল?   </a:t>
            </a: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৩। প্রোগ্রাম কিভাবে বাস্তবায়ন  করতে  হয় লিখ ?   </a:t>
            </a:r>
          </a:p>
          <a:p>
            <a:pPr>
              <a:buNone/>
            </a:pPr>
            <a:endParaRPr lang="bn-BD" sz="2400" dirty="0" smtClean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274638"/>
            <a:ext cx="34290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একক কাজ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8" name="Content Placeholder 7" descr="300px-SR_(Clocked)_Flip-flop_Diagram.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7308" y="3124200"/>
            <a:ext cx="2250883" cy="1381125"/>
          </a:xfrm>
        </p:spPr>
      </p:pic>
      <p:pic>
        <p:nvPicPr>
          <p:cNvPr id="5" name="Content Placeholder 3" descr="images32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2743200"/>
            <a:ext cx="2211398" cy="2211398"/>
          </a:xfrm>
          <a:prstGeom prst="rect">
            <a:avLst/>
          </a:prstGeom>
        </p:spPr>
      </p:pic>
      <p:pic>
        <p:nvPicPr>
          <p:cNvPr id="6" name="Content Placeholder 3" descr="file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2286000"/>
            <a:ext cx="3518069" cy="3533775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98</TotalTime>
  <Words>1748</Words>
  <Application>Microsoft Office PowerPoint</Application>
  <PresentationFormat>On-screen Show (4:3)</PresentationFormat>
  <Paragraphs>190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Calibri</vt:lpstr>
      <vt:lpstr>Constantia</vt:lpstr>
      <vt:lpstr>Nikosh</vt:lpstr>
      <vt:lpstr>NikoshBAN</vt:lpstr>
      <vt:lpstr>Times New Roman</vt:lpstr>
      <vt:lpstr>Vrinda</vt:lpstr>
      <vt:lpstr>Wingdings 2</vt:lpstr>
      <vt:lpstr>Theme1</vt:lpstr>
      <vt:lpstr>Equation</vt:lpstr>
      <vt:lpstr>     স্বাগতম</vt:lpstr>
      <vt:lpstr> শিক্ষক পরিচিতি </vt:lpstr>
      <vt:lpstr>  পাঠ পরিচিতি</vt:lpstr>
      <vt:lpstr> মুল শিরোনামঃ প্রোগ্রাম ডিজাইন </vt:lpstr>
      <vt:lpstr>  নিচের ছবি গুলি লক্ষ্য করি </vt:lpstr>
      <vt:lpstr> নিচের ছবি গুলি লক্ষ্য করি</vt:lpstr>
      <vt:lpstr>   শিখন ফল </vt:lpstr>
      <vt:lpstr> শিখন ফলের আলোকে প্রশ্ন  </vt:lpstr>
      <vt:lpstr>   একক কাজ</vt:lpstr>
      <vt:lpstr>   একক কাজের প্রশ্ন</vt:lpstr>
      <vt:lpstr>    একক কাজের সমাধান</vt:lpstr>
      <vt:lpstr>একক কাজের সমাধান</vt:lpstr>
      <vt:lpstr>   জোড়ায় কাজ</vt:lpstr>
      <vt:lpstr>   জোড়ায় কাজের প্রশ্ন</vt:lpstr>
      <vt:lpstr>     জোড়ায় কাজের সমাধান</vt:lpstr>
      <vt:lpstr>     দলগত কাজ</vt:lpstr>
      <vt:lpstr>দলগত কাজ</vt:lpstr>
      <vt:lpstr>দলীয় কাজ</vt:lpstr>
      <vt:lpstr>দলগত কাজ</vt:lpstr>
      <vt:lpstr> দলগত কাজের প্রশ্ন </vt:lpstr>
      <vt:lpstr>    দলগত কাজের সমাধান </vt:lpstr>
      <vt:lpstr>মুল্যায়ন</vt:lpstr>
      <vt:lpstr>জ্ঞান মুলক,অনুধাবন মুলক, প্রয়োগ মুলক প্রশ্ন (ক)  </vt:lpstr>
      <vt:lpstr>     মুল্যায়ন</vt:lpstr>
      <vt:lpstr>    জ্ঞান মুলক,অনুধাবন মুলক, প্রয়োগ মুলক প্রশ্ন (খ)  </vt:lpstr>
      <vt:lpstr>জ্ঞান মুলক,অনুধাবন মুলক, প্রয়োগ মুলক প্রশ্ন (খ)  </vt:lpstr>
      <vt:lpstr>জ্ঞান মুলক,অনুধাবন মুলক, প্রয়োগ মুলক প্রশ্ন (খ)</vt:lpstr>
      <vt:lpstr>বহুপদী সমাপ্তি সুচক/অভিন্ন তথ্যভিত্তিক বহুনির্বাচনী প্রশ্ন</vt:lpstr>
      <vt:lpstr>বহুপদী সমাপ্তি সুচক/অভিন্ন তথ্যভিত্তিক বহুনির্বাচনী প্রশ্ন</vt:lpstr>
      <vt:lpstr>     সমাধান</vt:lpstr>
      <vt:lpstr>   বাড়ির কাজ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শুভেচ্ছা / স্বাগতম</dc:title>
  <dc:creator>USER</dc:creator>
  <cp:lastModifiedBy>Windows User</cp:lastModifiedBy>
  <cp:revision>46</cp:revision>
  <dcterms:created xsi:type="dcterms:W3CDTF">2006-08-16T00:00:00Z</dcterms:created>
  <dcterms:modified xsi:type="dcterms:W3CDTF">2019-11-02T04:28:04Z</dcterms:modified>
</cp:coreProperties>
</file>