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72" r:id="rId11"/>
    <p:sldId id="265" r:id="rId12"/>
    <p:sldId id="267" r:id="rId13"/>
    <p:sldId id="269" r:id="rId14"/>
    <p:sldId id="270" r:id="rId15"/>
    <p:sldId id="27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66C110-7887-4B51-9BA7-69234623A9E9}"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30488617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6C110-7887-4B51-9BA7-69234623A9E9}"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983316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6C110-7887-4B51-9BA7-69234623A9E9}"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42856693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6C110-7887-4B51-9BA7-69234623A9E9}"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18844500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66C110-7887-4B51-9BA7-69234623A9E9}"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27697651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6C110-7887-4B51-9BA7-69234623A9E9}"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40753810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6C110-7887-4B51-9BA7-69234623A9E9}"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3384328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6C110-7887-4B51-9BA7-69234623A9E9}"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20033500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6C110-7887-4B51-9BA7-69234623A9E9}"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10496564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6C110-7887-4B51-9BA7-69234623A9E9}"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952706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6C110-7887-4B51-9BA7-69234623A9E9}"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172EB-2056-49B7-9E03-AEEE6B2847C2}" type="slidenum">
              <a:rPr lang="en-US" smtClean="0"/>
              <a:t>‹#›</a:t>
            </a:fld>
            <a:endParaRPr lang="en-US"/>
          </a:p>
        </p:txBody>
      </p:sp>
    </p:spTree>
    <p:extLst>
      <p:ext uri="{BB962C8B-B14F-4D97-AF65-F5344CB8AC3E}">
        <p14:creationId xmlns:p14="http://schemas.microsoft.com/office/powerpoint/2010/main" val="3505000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6C110-7887-4B51-9BA7-69234623A9E9}" type="datetimeFigureOut">
              <a:rPr lang="en-US" smtClean="0"/>
              <a:t>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172EB-2056-49B7-9E03-AEEE6B2847C2}" type="slidenum">
              <a:rPr lang="en-US" smtClean="0"/>
              <a:t>‹#›</a:t>
            </a:fld>
            <a:endParaRPr lang="en-US"/>
          </a:p>
        </p:txBody>
      </p:sp>
    </p:spTree>
    <p:extLst>
      <p:ext uri="{BB962C8B-B14F-4D97-AF65-F5344CB8AC3E}">
        <p14:creationId xmlns:p14="http://schemas.microsoft.com/office/powerpoint/2010/main" val="235540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9.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 Id="rId4" Type="http://schemas.openxmlformats.org/officeDocument/2006/relationships/image" Target="../media/image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ile:&lt;strong&gt;Pink flowers&lt;/strong&gt;.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6" name="Title 3"/>
          <p:cNvSpPr txBox="1">
            <a:spLocks/>
          </p:cNvSpPr>
          <p:nvPr/>
        </p:nvSpPr>
        <p:spPr>
          <a:xfrm>
            <a:off x="127001" y="0"/>
            <a:ext cx="11281228" cy="1492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err="1" smtClean="0">
                <a:solidFill>
                  <a:schemeClr val="accent3">
                    <a:lumMod val="20000"/>
                    <a:lumOff val="80000"/>
                  </a:schemeClr>
                </a:solidFill>
                <a:latin typeface="NikoshBAN" panose="02000000000000000000" pitchFamily="2" charset="0"/>
                <a:cs typeface="NikoshBAN" panose="02000000000000000000" pitchFamily="2" charset="0"/>
              </a:rPr>
              <a:t>মাল্টিমিডিয়া</a:t>
            </a:r>
            <a:r>
              <a:rPr lang="en-US" sz="6600" dirty="0" smtClean="0">
                <a:solidFill>
                  <a:schemeClr val="accent3">
                    <a:lumMod val="20000"/>
                    <a:lumOff val="80000"/>
                  </a:schemeClr>
                </a:solidFill>
                <a:latin typeface="NikoshBAN" panose="02000000000000000000" pitchFamily="2" charset="0"/>
                <a:cs typeface="NikoshBAN" panose="02000000000000000000" pitchFamily="2" charset="0"/>
              </a:rPr>
              <a:t> </a:t>
            </a:r>
            <a:r>
              <a:rPr lang="en-US" sz="6600" dirty="0" err="1" smtClean="0">
                <a:solidFill>
                  <a:schemeClr val="accent3">
                    <a:lumMod val="20000"/>
                    <a:lumOff val="80000"/>
                  </a:schemeClr>
                </a:solidFill>
                <a:latin typeface="NikoshBAN" panose="02000000000000000000" pitchFamily="2" charset="0"/>
                <a:cs typeface="NikoshBAN" panose="02000000000000000000" pitchFamily="2" charset="0"/>
              </a:rPr>
              <a:t>শ্রেণিকক্ষে</a:t>
            </a:r>
            <a:r>
              <a:rPr lang="en-US" sz="6600" dirty="0" smtClean="0">
                <a:solidFill>
                  <a:schemeClr val="accent3">
                    <a:lumMod val="20000"/>
                    <a:lumOff val="80000"/>
                  </a:schemeClr>
                </a:solidFill>
                <a:latin typeface="NikoshBAN" panose="02000000000000000000" pitchFamily="2" charset="0"/>
                <a:cs typeface="NikoshBAN" panose="02000000000000000000" pitchFamily="2" charset="0"/>
              </a:rPr>
              <a:t> </a:t>
            </a:r>
            <a:r>
              <a:rPr lang="en-US" sz="6600" dirty="0" err="1" smtClean="0">
                <a:solidFill>
                  <a:schemeClr val="accent3">
                    <a:lumMod val="20000"/>
                    <a:lumOff val="80000"/>
                  </a:schemeClr>
                </a:solidFill>
                <a:latin typeface="NikoshBAN" panose="02000000000000000000" pitchFamily="2" charset="0"/>
                <a:cs typeface="NikoshBAN" panose="02000000000000000000" pitchFamily="2" charset="0"/>
              </a:rPr>
              <a:t>সবাইকে</a:t>
            </a:r>
            <a:r>
              <a:rPr lang="en-US" sz="6600" dirty="0" smtClean="0">
                <a:solidFill>
                  <a:schemeClr val="accent3">
                    <a:lumMod val="20000"/>
                    <a:lumOff val="80000"/>
                  </a:schemeClr>
                </a:solidFill>
                <a:latin typeface="NikoshBAN" panose="02000000000000000000" pitchFamily="2" charset="0"/>
                <a:cs typeface="NikoshBAN" panose="02000000000000000000" pitchFamily="2" charset="0"/>
              </a:rPr>
              <a:t> </a:t>
            </a:r>
            <a:r>
              <a:rPr lang="en-US" sz="6600" dirty="0" err="1" smtClean="0">
                <a:solidFill>
                  <a:schemeClr val="accent3">
                    <a:lumMod val="20000"/>
                    <a:lumOff val="80000"/>
                  </a:schemeClr>
                </a:solidFill>
                <a:latin typeface="NikoshBAN" panose="02000000000000000000" pitchFamily="2" charset="0"/>
                <a:cs typeface="NikoshBAN" panose="02000000000000000000" pitchFamily="2" charset="0"/>
              </a:rPr>
              <a:t>স্বাগতম</a:t>
            </a:r>
            <a:endParaRPr lang="en-US" sz="6600" dirty="0">
              <a:solidFill>
                <a:schemeClr val="accent3">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7881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29" y="1225345"/>
            <a:ext cx="6162222" cy="507761"/>
          </a:xfr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r>
              <a:rPr lang="bn-IN" dirty="0">
                <a:latin typeface="NikoshBAN" panose="02000000000000000000" pitchFamily="2" charset="0"/>
                <a:cs typeface="NikoshBAN" panose="02000000000000000000" pitchFamily="2" charset="0"/>
              </a:rPr>
              <a:t>স্বামী-স্ত্রীর সংখ্যার ভিত্তিতে </a:t>
            </a:r>
            <a:r>
              <a:rPr lang="bn-IN" dirty="0" smtClean="0">
                <a:latin typeface="NikoshBAN" panose="02000000000000000000" pitchFamily="2" charset="0"/>
                <a:cs typeface="NikoshBAN" panose="02000000000000000000" pitchFamily="2" charset="0"/>
              </a:rPr>
              <a:t>পরিবার ৩ প্রকার।</a:t>
            </a:r>
            <a:endParaRPr lang="en-US" dirty="0">
              <a:latin typeface="NikoshBAN" panose="02000000000000000000" pitchFamily="2" charset="0"/>
              <a:cs typeface="NikoshBAN" panose="02000000000000000000" pitchFamily="2" charset="0"/>
            </a:endParaRPr>
          </a:p>
        </p:txBody>
      </p:sp>
      <p:sp>
        <p:nvSpPr>
          <p:cNvPr id="4" name="Title 1"/>
          <p:cNvSpPr>
            <a:spLocks noGrp="1"/>
          </p:cNvSpPr>
          <p:nvPr>
            <p:ph type="title"/>
          </p:nvPr>
        </p:nvSpPr>
        <p:spPr>
          <a:xfrm>
            <a:off x="0" y="11235"/>
            <a:ext cx="8950779" cy="743951"/>
          </a:xfr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bn-IN" dirty="0" smtClean="0">
                <a:latin typeface="NikoshBAN" panose="02000000000000000000" pitchFamily="2" charset="0"/>
                <a:cs typeface="NikoshBAN" panose="02000000000000000000" pitchFamily="2" charset="0"/>
              </a:rPr>
              <a:t>স্বামী-স্ত্রীর সংখ্যার ভিত্তিতে পরিবার কত প্রকার ?</a:t>
            </a:r>
            <a:endParaRPr lang="en-US" dirty="0">
              <a:latin typeface="NikoshBAN" panose="02000000000000000000" pitchFamily="2" charset="0"/>
              <a:cs typeface="NikoshBAN" panose="02000000000000000000" pitchFamily="2" charset="0"/>
            </a:endParaRPr>
          </a:p>
        </p:txBody>
      </p:sp>
      <p:grpSp>
        <p:nvGrpSpPr>
          <p:cNvPr id="20" name="Group 19"/>
          <p:cNvGrpSpPr/>
          <p:nvPr/>
        </p:nvGrpSpPr>
        <p:grpSpPr>
          <a:xfrm>
            <a:off x="1468054" y="2365830"/>
            <a:ext cx="10677071" cy="3573660"/>
            <a:chOff x="1406072" y="2365830"/>
            <a:chExt cx="10677071" cy="3573660"/>
          </a:xfrm>
        </p:grpSpPr>
        <p:sp>
          <p:nvSpPr>
            <p:cNvPr id="10" name="Rounded Rectangle 9"/>
            <p:cNvSpPr/>
            <p:nvPr/>
          </p:nvSpPr>
          <p:spPr>
            <a:xfrm>
              <a:off x="8817429" y="3979522"/>
              <a:ext cx="3265714" cy="478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NikoshBAN" panose="02000000000000000000" pitchFamily="2" charset="0"/>
                  <a:cs typeface="NikoshBAN" panose="02000000000000000000" pitchFamily="2" charset="0"/>
                </a:rPr>
                <a:t>দলগত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বিবাহভিত্তিক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পরিবার</a:t>
              </a:r>
              <a:endParaRPr lang="en-US" sz="2400" dirty="0">
                <a:latin typeface="NikoshBAN" panose="02000000000000000000" pitchFamily="2" charset="0"/>
                <a:cs typeface="NikoshBAN" panose="02000000000000000000" pitchFamily="2" charset="0"/>
              </a:endParaRPr>
            </a:p>
          </p:txBody>
        </p:sp>
        <p:sp>
          <p:nvSpPr>
            <p:cNvPr id="5" name="Rounded Rectangle 4"/>
            <p:cNvSpPr/>
            <p:nvPr/>
          </p:nvSpPr>
          <p:spPr>
            <a:xfrm>
              <a:off x="5380682" y="2365830"/>
              <a:ext cx="1713780" cy="50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পরিবার</a:t>
              </a:r>
              <a:endParaRPr lang="en-US" sz="3200" dirty="0">
                <a:latin typeface="NikoshBAN" panose="02000000000000000000" pitchFamily="2" charset="0"/>
                <a:cs typeface="NikoshBAN" panose="02000000000000000000" pitchFamily="2" charset="0"/>
              </a:endParaRPr>
            </a:p>
          </p:txBody>
        </p:sp>
        <p:sp>
          <p:nvSpPr>
            <p:cNvPr id="6" name="Rounded Rectangle 5"/>
            <p:cNvSpPr/>
            <p:nvPr/>
          </p:nvSpPr>
          <p:spPr>
            <a:xfrm>
              <a:off x="7546811" y="5410846"/>
              <a:ext cx="3309875" cy="50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2400" dirty="0" err="1" smtClean="0">
                  <a:latin typeface="NikoshBAN" panose="02000000000000000000" pitchFamily="2" charset="0"/>
                  <a:cs typeface="NikoshBAN" panose="02000000000000000000" pitchFamily="2" charset="0"/>
                </a:rPr>
                <a:t>বহু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বিবাহভিত্তিক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পরিবার</a:t>
              </a:r>
              <a:endParaRPr lang="en-US" sz="2400" dirty="0"/>
            </a:p>
          </p:txBody>
        </p:sp>
        <p:sp>
          <p:nvSpPr>
            <p:cNvPr id="7" name="Rounded Rectangle 6"/>
            <p:cNvSpPr/>
            <p:nvPr/>
          </p:nvSpPr>
          <p:spPr>
            <a:xfrm>
              <a:off x="3761599" y="5352329"/>
              <a:ext cx="3332863" cy="5871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2400" dirty="0" err="1" smtClean="0">
                  <a:latin typeface="NikoshBAN" panose="02000000000000000000" pitchFamily="2" charset="0"/>
                  <a:cs typeface="NikoshBAN" panose="02000000000000000000" pitchFamily="2" charset="0"/>
                </a:rPr>
                <a:t>বহু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বিবাহভিত্তিক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পরিবার</a:t>
              </a:r>
              <a:endParaRPr lang="en-US" sz="2400" dirty="0"/>
            </a:p>
          </p:txBody>
        </p:sp>
        <p:sp>
          <p:nvSpPr>
            <p:cNvPr id="8" name="Rounded Rectangle 7"/>
            <p:cNvSpPr/>
            <p:nvPr/>
          </p:nvSpPr>
          <p:spPr>
            <a:xfrm>
              <a:off x="1406072" y="3838081"/>
              <a:ext cx="3309875" cy="50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2400" dirty="0" err="1" smtClean="0">
                  <a:latin typeface="NikoshBAN" panose="02000000000000000000" pitchFamily="2" charset="0"/>
                  <a:cs typeface="NikoshBAN" panose="02000000000000000000" pitchFamily="2" charset="0"/>
                </a:rPr>
                <a:t>একক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বিবাহভিত্তিক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পরিবার</a:t>
              </a:r>
              <a:endParaRPr lang="en-US" sz="2400" dirty="0"/>
            </a:p>
          </p:txBody>
        </p:sp>
        <p:sp>
          <p:nvSpPr>
            <p:cNvPr id="9" name="Rounded Rectangle 8"/>
            <p:cNvSpPr/>
            <p:nvPr/>
          </p:nvSpPr>
          <p:spPr>
            <a:xfrm>
              <a:off x="5291498" y="3842340"/>
              <a:ext cx="3309875" cy="50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NikoshBAN" panose="02000000000000000000" pitchFamily="2" charset="0"/>
                  <a:cs typeface="NikoshBAN" panose="02000000000000000000" pitchFamily="2" charset="0"/>
                </a:rPr>
                <a:t>বহু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বিবাহভিত্তিক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পরিবার</a:t>
              </a:r>
              <a:endParaRPr lang="en-US" sz="2400" dirty="0">
                <a:latin typeface="NikoshBAN" panose="02000000000000000000" pitchFamily="2" charset="0"/>
                <a:cs typeface="NikoshBAN" panose="02000000000000000000" pitchFamily="2" charset="0"/>
              </a:endParaRPr>
            </a:p>
          </p:txBody>
        </p:sp>
        <p:sp>
          <p:nvSpPr>
            <p:cNvPr id="11" name="Rounded Rectangle 10"/>
            <p:cNvSpPr/>
            <p:nvPr/>
          </p:nvSpPr>
          <p:spPr>
            <a:xfrm>
              <a:off x="3061010" y="3261628"/>
              <a:ext cx="6766856" cy="176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167377" y="4805437"/>
              <a:ext cx="4149297" cy="171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757958" y="4381971"/>
              <a:ext cx="297889" cy="405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H="1">
              <a:off x="3091351" y="3395216"/>
              <a:ext cx="228014" cy="386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487651" y="3433047"/>
              <a:ext cx="297889" cy="405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598013" y="3395216"/>
              <a:ext cx="297889" cy="405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9052804" y="4981520"/>
              <a:ext cx="297889" cy="405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141636" y="4991508"/>
              <a:ext cx="297889" cy="405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131839" y="2847378"/>
              <a:ext cx="297889" cy="405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00320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diamond(in)">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amond(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edge">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611"/>
            <a:ext cx="10515600" cy="1325563"/>
          </a:xfr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bn-IN" dirty="0" smtClean="0">
                <a:latin typeface="NikoshBAN" panose="02000000000000000000" pitchFamily="2" charset="0"/>
                <a:cs typeface="NikoshBAN" panose="02000000000000000000" pitchFamily="2" charset="0"/>
              </a:rPr>
              <a:t>পাত্র-পাত্রী নির্বাচনের ভিত্তিতে পরিবার কত প্রকার?</a:t>
            </a:r>
            <a:endParaRPr lang="en-US" dirty="0">
              <a:latin typeface="NikoshBAN" panose="02000000000000000000" pitchFamily="2" charset="0"/>
              <a:cs typeface="NikoshBAN" panose="02000000000000000000" pitchFamily="2" charset="0"/>
            </a:endParaRPr>
          </a:p>
        </p:txBody>
      </p:sp>
      <p:sp>
        <p:nvSpPr>
          <p:cNvPr id="4" name="Title 1"/>
          <p:cNvSpPr>
            <a:spLocks noGrp="1"/>
          </p:cNvSpPr>
          <p:nvPr>
            <p:ph idx="1"/>
          </p:nvPr>
        </p:nvSpPr>
        <p:spPr>
          <a:xfrm>
            <a:off x="736600" y="1714160"/>
            <a:ext cx="6781800" cy="513558"/>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buNone/>
            </a:pPr>
            <a:r>
              <a:rPr lang="bn-IN" dirty="0" smtClean="0">
                <a:latin typeface="NikoshBAN" panose="02000000000000000000" pitchFamily="2" charset="0"/>
                <a:cs typeface="NikoshBAN" panose="02000000000000000000" pitchFamily="2" charset="0"/>
              </a:rPr>
              <a:t>পাত্র-পাত্রী নির্বাচনের ভিত্তিতে পরিবার </a:t>
            </a:r>
            <a:r>
              <a:rPr lang="bn-IN" dirty="0" smtClean="0">
                <a:latin typeface="NikoshBAN" panose="02000000000000000000" pitchFamily="2" charset="0"/>
                <a:cs typeface="NikoshBAN" panose="02000000000000000000" pitchFamily="2" charset="0"/>
              </a:rPr>
              <a:t>দুই প্রকার। যথা-</a:t>
            </a:r>
            <a:endParaRPr lang="en-US" dirty="0">
              <a:latin typeface="NikoshBAN" panose="02000000000000000000" pitchFamily="2" charset="0"/>
              <a:cs typeface="NikoshBAN" panose="02000000000000000000" pitchFamily="2" charset="0"/>
            </a:endParaRPr>
          </a:p>
        </p:txBody>
      </p:sp>
      <p:grpSp>
        <p:nvGrpSpPr>
          <p:cNvPr id="12" name="Group 11"/>
          <p:cNvGrpSpPr/>
          <p:nvPr/>
        </p:nvGrpSpPr>
        <p:grpSpPr>
          <a:xfrm>
            <a:off x="1966685" y="2361716"/>
            <a:ext cx="7728858" cy="2104573"/>
            <a:chOff x="1966685" y="2361716"/>
            <a:chExt cx="7728858" cy="2104573"/>
          </a:xfrm>
        </p:grpSpPr>
        <p:sp>
          <p:nvSpPr>
            <p:cNvPr id="5" name="Rounded Rectangle 4"/>
            <p:cNvSpPr/>
            <p:nvPr/>
          </p:nvSpPr>
          <p:spPr>
            <a:xfrm>
              <a:off x="3817257" y="3410857"/>
              <a:ext cx="3701143" cy="152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21199" y="2361716"/>
              <a:ext cx="2293257" cy="551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 </a:t>
              </a:r>
              <a:r>
                <a:rPr lang="bn-IN" sz="4000" dirty="0" smtClean="0">
                  <a:latin typeface="NikoshBAN" panose="02000000000000000000" pitchFamily="2" charset="0"/>
                  <a:cs typeface="NikoshBAN" panose="02000000000000000000" pitchFamily="2" charset="0"/>
                </a:rPr>
                <a:t>পরিবার</a:t>
              </a:r>
              <a:endParaRPr lang="en-US" sz="4000" dirty="0"/>
            </a:p>
          </p:txBody>
        </p:sp>
        <p:sp>
          <p:nvSpPr>
            <p:cNvPr id="7" name="Rounded Rectangle 6"/>
            <p:cNvSpPr/>
            <p:nvPr/>
          </p:nvSpPr>
          <p:spPr>
            <a:xfrm>
              <a:off x="5994400" y="3914746"/>
              <a:ext cx="3701143" cy="551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 অন্তঃগোত্রীয় বিবাহভিত্তিক পরিবার </a:t>
              </a:r>
              <a:endParaRPr lang="en-US" sz="2400" dirty="0">
                <a:latin typeface="NikoshBAN" panose="02000000000000000000" pitchFamily="2" charset="0"/>
                <a:cs typeface="NikoshBAN" panose="02000000000000000000" pitchFamily="2" charset="0"/>
              </a:endParaRPr>
            </a:p>
          </p:txBody>
        </p:sp>
        <p:sp>
          <p:nvSpPr>
            <p:cNvPr id="8" name="Rounded Rectangle 7"/>
            <p:cNvSpPr/>
            <p:nvPr/>
          </p:nvSpPr>
          <p:spPr>
            <a:xfrm>
              <a:off x="1966685" y="3889828"/>
              <a:ext cx="3701143" cy="551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 </a:t>
              </a:r>
              <a:r>
                <a:rPr lang="bn-IN" sz="2400" dirty="0" smtClean="0">
                  <a:latin typeface="NikoshBAN" panose="02000000000000000000" pitchFamily="2" charset="0"/>
                  <a:cs typeface="NikoshBAN" panose="02000000000000000000" pitchFamily="2" charset="0"/>
                </a:rPr>
                <a:t>বহিঃগোত্রীয় বিবাহভিত্তিক পরিবার</a:t>
              </a:r>
              <a:endParaRPr lang="en-US" sz="2400" dirty="0"/>
            </a:p>
          </p:txBody>
        </p:sp>
        <p:sp>
          <p:nvSpPr>
            <p:cNvPr id="9" name="Down Arrow 8"/>
            <p:cNvSpPr/>
            <p:nvPr/>
          </p:nvSpPr>
          <p:spPr>
            <a:xfrm>
              <a:off x="7400471" y="3410857"/>
              <a:ext cx="370114" cy="485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632199" y="3404565"/>
              <a:ext cx="370114" cy="485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82771" y="2913259"/>
              <a:ext cx="370114" cy="485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80252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4">
                                            <p:txEl>
                                              <p:pRg st="0" end="0"/>
                                            </p:txEl>
                                          </p:spTgt>
                                        </p:tgtEl>
                                        <p:attrNameLst>
                                          <p:attrName>ppt_w</p:attrName>
                                        </p:attrNameLst>
                                      </p:cBhvr>
                                    </p:anim>
                                    <p:anim by="(#ppt_w*0.50)" calcmode="lin" valueType="num">
                                      <p:cBhvr>
                                        <p:cTn id="16" dur="500" decel="50000" autoRev="1" fill="hold">
                                          <p:stCondLst>
                                            <p:cond delay="0"/>
                                          </p:stCondLst>
                                        </p:cTn>
                                        <p:tgtEl>
                                          <p:spTgt spid="4">
                                            <p:txEl>
                                              <p:pRg st="0" end="0"/>
                                            </p:txEl>
                                          </p:spTgt>
                                        </p:tgtEl>
                                        <p:attrNameLst>
                                          <p:attrName>ppt_x</p:attrName>
                                        </p:attrNameLst>
                                      </p:cBhvr>
                                    </p:anim>
                                    <p:anim from="(-#ppt_h/2)" to="(#ppt_y)" calcmode="lin" valueType="num">
                                      <p:cBhvr>
                                        <p:cTn id="17" dur="1000" fill="hold">
                                          <p:stCondLst>
                                            <p:cond delay="0"/>
                                          </p:stCondLst>
                                        </p:cTn>
                                        <p:tgtEl>
                                          <p:spTgt spid="4">
                                            <p:txEl>
                                              <p:pRg st="0" end="0"/>
                                            </p:txEl>
                                          </p:spTgt>
                                        </p:tgtEl>
                                        <p:attrNameLst>
                                          <p:attrName>ppt_y</p:attrName>
                                        </p:attrNameLst>
                                      </p:cBhvr>
                                    </p:anim>
                                    <p:animRot by="21600000">
                                      <p:cBhvr>
                                        <p:cTn id="18" dur="1000" fill="hold">
                                          <p:stCondLst>
                                            <p:cond delay="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NikoshBAN" panose="02000000000000000000" pitchFamily="2" charset="0"/>
                <a:cs typeface="NikoshBAN" panose="02000000000000000000" pitchFamily="2" charset="0"/>
              </a:rPr>
              <a:t>একক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কাজ</a:t>
            </a:r>
            <a:endParaRPr lang="en-US" dirty="0">
              <a:latin typeface="NikoshBAN" panose="02000000000000000000" pitchFamily="2" charset="0"/>
              <a:cs typeface="NikoshBAN" panose="02000000000000000000" pitchFamily="2" charset="0"/>
            </a:endParaRPr>
          </a:p>
        </p:txBody>
      </p:sp>
      <p:pic>
        <p:nvPicPr>
          <p:cNvPr id="4" name="Content Placeholder 3" descr="Female Student Clip Art at Clker.com - vector clip art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1371" y="1538514"/>
            <a:ext cx="7010399" cy="3595462"/>
          </a:xfrm>
        </p:spPr>
      </p:pic>
      <p:sp>
        <p:nvSpPr>
          <p:cNvPr id="5" name="Content Placeholder 3"/>
          <p:cNvSpPr txBox="1">
            <a:spLocks/>
          </p:cNvSpPr>
          <p:nvPr/>
        </p:nvSpPr>
        <p:spPr>
          <a:xfrm>
            <a:off x="1253670" y="5599340"/>
            <a:ext cx="8305800" cy="58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dirty="0" smtClean="0">
                <a:latin typeface="NikoshBAN" panose="02000000000000000000" pitchFamily="2" charset="0"/>
                <a:cs typeface="NikoshBAN" panose="02000000000000000000" pitchFamily="2" charset="0"/>
              </a:rPr>
              <a:t>বাংলাদেশের পরিবার কাঠামোতে যে ধরণগুলি বিদ্যমান তা উল্লেখ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03290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493" y="1375061"/>
            <a:ext cx="2775857" cy="984704"/>
          </a:xfr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bn-IN" dirty="0" smtClean="0">
                <a:latin typeface="NikoshBAN" panose="02000000000000000000" pitchFamily="2" charset="0"/>
                <a:cs typeface="NikoshBAN" panose="02000000000000000000" pitchFamily="2" charset="0"/>
              </a:rPr>
              <a:t>মূল্যায়ন</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2795483"/>
            <a:ext cx="10515600" cy="2458905"/>
          </a:xfr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r>
              <a:rPr lang="bn-IN" dirty="0" smtClean="0">
                <a:latin typeface="NikoshBAN" panose="02000000000000000000" pitchFamily="2" charset="0"/>
                <a:cs typeface="NikoshBAN" panose="02000000000000000000" pitchFamily="2" charset="0"/>
              </a:rPr>
              <a:t>১। </a:t>
            </a:r>
            <a:r>
              <a:rPr lang="bn-IN" dirty="0" smtClean="0">
                <a:latin typeface="NikoshBAN" panose="02000000000000000000" pitchFamily="2" charset="0"/>
                <a:cs typeface="NikoshBAN" panose="02000000000000000000" pitchFamily="2" charset="0"/>
              </a:rPr>
              <a:t>পরিবার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bn-IN" dirty="0" smtClean="0">
                <a:latin typeface="NikoshBAN" panose="02000000000000000000" pitchFamily="2" charset="0"/>
                <a:cs typeface="NikoshBAN" panose="02000000000000000000" pitchFamily="2" charset="0"/>
              </a:rPr>
              <a:t>?</a:t>
            </a:r>
          </a:p>
          <a:p>
            <a:pPr marL="0" indent="0">
              <a:buNone/>
            </a:pPr>
            <a:r>
              <a:rPr lang="bn-IN" dirty="0" smtClean="0">
                <a:latin typeface="NikoshBAN" panose="02000000000000000000" pitchFamily="2" charset="0"/>
                <a:cs typeface="NikoshBAN" panose="02000000000000000000" pitchFamily="2" charset="0"/>
              </a:rPr>
              <a:t>২।</a:t>
            </a:r>
            <a:r>
              <a:rPr lang="en-US" dirty="0" err="1" smtClean="0">
                <a:latin typeface="NikoshBAN" panose="02000000000000000000" pitchFamily="2" charset="0"/>
                <a:cs typeface="NikoshBAN" panose="02000000000000000000" pitchFamily="2" charset="0"/>
              </a:rPr>
              <a:t>বর্তমানে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কোন</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পরিবার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সর্বজনস্বীকৃত</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সর্বাধিক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জনপ্রিয়</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a:t>
            </a:r>
          </a:p>
          <a:p>
            <a:pPr marL="0" indent="0">
              <a:buNone/>
            </a:pPr>
            <a:r>
              <a:rPr lang="bn-IN" dirty="0" smtClean="0">
                <a:latin typeface="NikoshBAN" panose="02000000000000000000" pitchFamily="2" charset="0"/>
                <a:cs typeface="NikoshBAN" panose="02000000000000000000" pitchFamily="2" charset="0"/>
              </a:rPr>
              <a:t>৩। </a:t>
            </a:r>
            <a:r>
              <a:rPr lang="bn-IN" dirty="0" smtClean="0">
                <a:latin typeface="NikoshBAN" panose="02000000000000000000" pitchFamily="2" charset="0"/>
                <a:cs typeface="NikoshBAN" panose="02000000000000000000" pitchFamily="2" charset="0"/>
              </a:rPr>
              <a:t>পরিবারের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সামাজিক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গুরুত্ব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আলোচনা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bn-IN" dirty="0" smtClean="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29692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486" y="1146630"/>
            <a:ext cx="5733143" cy="3251200"/>
          </a:xfrm>
        </p:spPr>
      </p:pic>
      <p:sp>
        <p:nvSpPr>
          <p:cNvPr id="2" name="Title 1"/>
          <p:cNvSpPr>
            <a:spLocks noGrp="1"/>
          </p:cNvSpPr>
          <p:nvPr>
            <p:ph type="title"/>
          </p:nvPr>
        </p:nvSpPr>
        <p:spPr>
          <a:xfrm>
            <a:off x="191503" y="161137"/>
            <a:ext cx="3164114" cy="1325563"/>
          </a:xfrm>
          <a:noFill/>
        </p:spPr>
        <p:txBody>
          <a:bodyPr>
            <a:normAutofit/>
          </a:bodyPr>
          <a:lstStyle/>
          <a:p>
            <a:r>
              <a:rPr lang="bn-IN" sz="7200" dirty="0" smtClean="0">
                <a:solidFill>
                  <a:schemeClr val="accent1">
                    <a:lumMod val="50000"/>
                  </a:schemeClr>
                </a:solidFill>
                <a:latin typeface="NikoshBAN" panose="02000000000000000000" pitchFamily="2" charset="0"/>
                <a:cs typeface="NikoshBAN" panose="02000000000000000000" pitchFamily="2" charset="0"/>
              </a:rPr>
              <a:t>বাড়ি কাজ</a:t>
            </a:r>
            <a:endParaRPr lang="en-US" sz="7200" dirty="0">
              <a:solidFill>
                <a:schemeClr val="accent1">
                  <a:lumMod val="50000"/>
                </a:schemeClr>
              </a:solidFill>
              <a:latin typeface="NikoshBAN" panose="02000000000000000000" pitchFamily="2" charset="0"/>
              <a:cs typeface="NikoshBAN" panose="02000000000000000000" pitchFamily="2" charset="0"/>
            </a:endParaRPr>
          </a:p>
        </p:txBody>
      </p:sp>
      <p:sp>
        <p:nvSpPr>
          <p:cNvPr id="7" name="Content Placeholder 2"/>
          <p:cNvSpPr txBox="1">
            <a:spLocks/>
          </p:cNvSpPr>
          <p:nvPr/>
        </p:nvSpPr>
        <p:spPr>
          <a:xfrm>
            <a:off x="867228" y="4561568"/>
            <a:ext cx="10515600" cy="2296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dirty="0" smtClean="0">
                <a:latin typeface="NikoshBAN" panose="02000000000000000000" pitchFamily="2" charset="0"/>
                <a:cs typeface="NikoshBAN" panose="02000000000000000000" pitchFamily="2" charset="0"/>
              </a:rPr>
              <a:t>বাবুল,আবুল ও মুকুল তিন বন্ধু। বাবুলও  বিবাহ করে তার স্ত্রীকে নিয়ে পিতার বাড়িতে বসবাস করে। আবুল তার স্ত্রীসহ স্ত্রীর পিতার বাড়িতে বসবাস করছে।অন্যদিকে মুকুল তার স্ত্রীসহ আলাদা নতুন স্থানে বসবাস করছে।যার কারণে তাদের যোগাযোগ কম হয়।</a:t>
            </a:r>
          </a:p>
          <a:p>
            <a:pPr marL="0" indent="0">
              <a:buFont typeface="Arial" panose="020B0604020202020204" pitchFamily="34" charset="0"/>
              <a:buNone/>
            </a:pPr>
            <a:r>
              <a:rPr lang="bn-IN" dirty="0" smtClean="0">
                <a:latin typeface="NikoshBAN" panose="02000000000000000000" pitchFamily="2" charset="0"/>
                <a:cs typeface="NikoshBAN" panose="02000000000000000000" pitchFamily="2" charset="0"/>
              </a:rPr>
              <a:t>(ক) বাবুল,আবুল ও মুকুলের পরিবারের ধরণ ব্যাখ্যা কর।</a:t>
            </a:r>
          </a:p>
          <a:p>
            <a:pPr marL="0" indent="0">
              <a:buFont typeface="Arial" panose="020B0604020202020204" pitchFamily="34" charset="0"/>
              <a:buNone/>
            </a:pPr>
            <a:r>
              <a:rPr lang="bn-IN" dirty="0" smtClean="0">
                <a:latin typeface="NikoshBAN" panose="02000000000000000000" pitchFamily="2" charset="0"/>
                <a:cs typeface="NikoshBAN" panose="02000000000000000000" pitchFamily="2" charset="0"/>
              </a:rPr>
              <a:t>(খ) আকারভিত্তিক পরিবার উদ্দীপকের এসব পরিবার থেকে ভিন্ন – বিশ্লেষণ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09481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1"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Beautiful &lt;strong&gt;Red Rose&lt;/strong&gt;.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8099582"/>
          </a:xfrm>
        </p:spPr>
      </p:pic>
      <p:sp>
        <p:nvSpPr>
          <p:cNvPr id="2" name="Title 1"/>
          <p:cNvSpPr>
            <a:spLocks noGrp="1"/>
          </p:cNvSpPr>
          <p:nvPr>
            <p:ph type="title"/>
          </p:nvPr>
        </p:nvSpPr>
        <p:spPr>
          <a:xfrm>
            <a:off x="4539342" y="1889125"/>
            <a:ext cx="4459514" cy="1325563"/>
          </a:xfrm>
        </p:spPr>
        <p:txBody>
          <a:bodyPr>
            <a:noAutofit/>
          </a:bodyPr>
          <a:lstStyle/>
          <a:p>
            <a:r>
              <a:rPr lang="en-US" sz="7200" dirty="0" err="1" smtClean="0">
                <a:solidFill>
                  <a:srgbClr val="FFFF00"/>
                </a:solidFill>
                <a:latin typeface="NikoshBAN" panose="02000000000000000000" pitchFamily="2" charset="0"/>
                <a:cs typeface="NikoshBAN" panose="02000000000000000000" pitchFamily="2" charset="0"/>
              </a:rPr>
              <a:t>আল্লাহ</a:t>
            </a:r>
            <a:r>
              <a:rPr lang="en-US" sz="7200" dirty="0" smtClean="0">
                <a:solidFill>
                  <a:srgbClr val="FFFF00"/>
                </a:solidFill>
                <a:latin typeface="NikoshBAN" panose="02000000000000000000" pitchFamily="2" charset="0"/>
                <a:cs typeface="NikoshBAN" panose="02000000000000000000" pitchFamily="2" charset="0"/>
              </a:rPr>
              <a:t> </a:t>
            </a:r>
            <a:r>
              <a:rPr lang="en-US" sz="7200" dirty="0" err="1" smtClean="0">
                <a:solidFill>
                  <a:srgbClr val="FFFF00"/>
                </a:solidFill>
                <a:latin typeface="NikoshBAN" panose="02000000000000000000" pitchFamily="2" charset="0"/>
                <a:cs typeface="NikoshBAN" panose="02000000000000000000" pitchFamily="2" charset="0"/>
              </a:rPr>
              <a:t>হাফেজ</a:t>
            </a:r>
            <a:endParaRPr lang="en-US" sz="7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48788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8831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a:spLocks noGrp="1"/>
          </p:cNvSpPr>
          <p:nvPr>
            <p:ph type="body" idx="1"/>
          </p:nvPr>
        </p:nvSpPr>
        <p:spPr>
          <a:xfrm>
            <a:off x="4641942" y="747676"/>
            <a:ext cx="3399059" cy="576262"/>
          </a:xfrm>
          <a:solidFill>
            <a:schemeClr val="accent2">
              <a:lumMod val="20000"/>
              <a:lumOff val="80000"/>
            </a:schemeClr>
          </a:solidFill>
          <a:scene3d>
            <a:camera prst="orthographicFront"/>
            <a:lightRig rig="threePt" dir="t"/>
          </a:scene3d>
          <a:sp3d>
            <a:bevelT/>
          </a:sp3d>
        </p:spPr>
        <p:txBody>
          <a:bodyPr>
            <a:noAutofit/>
          </a:bodyPr>
          <a:lstStyle/>
          <a:p>
            <a:pPr algn="ctr"/>
            <a:r>
              <a:rPr lang="en-US" sz="3600" dirty="0" err="1" smtClean="0">
                <a:latin typeface="Shonar Bangla" pitchFamily="34" charset="0"/>
                <a:cs typeface="Shonar Bangla" pitchFamily="34" charset="0"/>
              </a:rPr>
              <a:t>পরিচিতি</a:t>
            </a:r>
            <a:endParaRPr lang="en-US" sz="3600" dirty="0">
              <a:latin typeface="Shonar Bangla" pitchFamily="34" charset="0"/>
              <a:cs typeface="Shonar Bangla" pitchFamily="34" charset="0"/>
            </a:endParaRPr>
          </a:p>
        </p:txBody>
      </p:sp>
      <p:sp>
        <p:nvSpPr>
          <p:cNvPr id="15" name="Content Placeholder 5"/>
          <p:cNvSpPr>
            <a:spLocks noGrp="1"/>
          </p:cNvSpPr>
          <p:nvPr>
            <p:ph sz="half" idx="2"/>
          </p:nvPr>
        </p:nvSpPr>
        <p:spPr>
          <a:xfrm>
            <a:off x="915945" y="1554521"/>
            <a:ext cx="5246914" cy="4905829"/>
          </a:xfrm>
          <a:solidFill>
            <a:schemeClr val="accent1">
              <a:lumMod val="20000"/>
              <a:lumOff val="80000"/>
            </a:schemeClr>
          </a:solidFill>
          <a:scene3d>
            <a:camera prst="orthographicFront"/>
            <a:lightRig rig="threePt" dir="t"/>
          </a:scene3d>
          <a:sp3d>
            <a:bevelT/>
          </a:sp3d>
        </p:spPr>
        <p:txBody>
          <a:bodyPr>
            <a:noAutofit/>
          </a:bodyPr>
          <a:lstStyle/>
          <a:p>
            <a:pPr>
              <a:buNone/>
            </a:pPr>
            <a:r>
              <a:rPr lang="en-US" sz="2000" dirty="0" smtClean="0">
                <a:latin typeface="Shonar Bangla" pitchFamily="34" charset="0"/>
                <a:cs typeface="Shonar Bangla" pitchFamily="34" charset="0"/>
              </a:rPr>
              <a:t>                                                                                                       </a:t>
            </a:r>
          </a:p>
          <a:p>
            <a:pPr>
              <a:buNone/>
            </a:pPr>
            <a:endParaRPr lang="en-US" sz="2000" dirty="0">
              <a:latin typeface="Shonar Bangla" pitchFamily="34" charset="0"/>
              <a:cs typeface="Shonar Bangla" pitchFamily="34" charset="0"/>
            </a:endParaRPr>
          </a:p>
          <a:p>
            <a:pPr>
              <a:buNone/>
            </a:pPr>
            <a:endParaRPr lang="en-US" sz="2000" dirty="0" smtClean="0">
              <a:latin typeface="Shonar Bangla" pitchFamily="34" charset="0"/>
              <a:cs typeface="Shonar Bangla" pitchFamily="34" charset="0"/>
            </a:endParaRPr>
          </a:p>
          <a:p>
            <a:pPr>
              <a:buNone/>
            </a:pPr>
            <a:endParaRPr lang="en-US" sz="2000" dirty="0">
              <a:latin typeface="Shonar Bangla" pitchFamily="34" charset="0"/>
              <a:cs typeface="Shonar Bangla" pitchFamily="34" charset="0"/>
            </a:endParaRPr>
          </a:p>
          <a:p>
            <a:pPr>
              <a:buNone/>
            </a:pPr>
            <a:endParaRPr lang="en-US" sz="2000" dirty="0" smtClean="0">
              <a:latin typeface="Shonar Bangla" pitchFamily="34" charset="0"/>
              <a:cs typeface="Shonar Bangla" pitchFamily="34" charset="0"/>
            </a:endParaRPr>
          </a:p>
          <a:p>
            <a:pPr>
              <a:buNone/>
            </a:pPr>
            <a:endParaRPr lang="en-US" sz="2000" dirty="0">
              <a:latin typeface="Shonar Bangla" pitchFamily="34" charset="0"/>
              <a:cs typeface="Shonar Bangla" pitchFamily="34" charset="0"/>
            </a:endParaRPr>
          </a:p>
          <a:p>
            <a:pPr>
              <a:buNone/>
            </a:pPr>
            <a:endParaRPr lang="en-US" sz="2000" dirty="0" smtClean="0">
              <a:latin typeface="Shonar Bangla" pitchFamily="34" charset="0"/>
              <a:cs typeface="Shonar Bangla" pitchFamily="34" charset="0"/>
            </a:endParaRPr>
          </a:p>
          <a:p>
            <a:pPr algn="ctr">
              <a:buNone/>
            </a:pPr>
            <a:r>
              <a:rPr lang="en-US" sz="2400" dirty="0">
                <a:latin typeface="Shonar Bangla" pitchFamily="34" charset="0"/>
                <a:cs typeface="Shonar Bangla" pitchFamily="34" charset="0"/>
              </a:rPr>
              <a:t> </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উম্মে</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হাবিবা</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আক্তার</a:t>
            </a:r>
            <a:endParaRPr lang="en-US" sz="2400" dirty="0" smtClean="0">
              <a:latin typeface="Shonar Bangla" pitchFamily="34" charset="0"/>
              <a:cs typeface="Shonar Bangla" pitchFamily="34" charset="0"/>
            </a:endParaRPr>
          </a:p>
          <a:p>
            <a:pPr algn="ctr">
              <a:buNone/>
            </a:pP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প্রভাষক</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সমাজবিজ্ঞান</a:t>
            </a:r>
            <a:r>
              <a:rPr lang="en-US" sz="2400" dirty="0" smtClean="0">
                <a:latin typeface="Shonar Bangla" pitchFamily="34" charset="0"/>
                <a:cs typeface="Shonar Bangla" pitchFamily="34" charset="0"/>
              </a:rPr>
              <a:t>)</a:t>
            </a:r>
          </a:p>
          <a:p>
            <a:pPr algn="ctr">
              <a:buNone/>
            </a:pP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বওলা</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ডিগ্রি</a:t>
            </a: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কলেজ</a:t>
            </a:r>
            <a:endParaRPr lang="en-US" sz="2400" dirty="0" smtClean="0">
              <a:latin typeface="Shonar Bangla" pitchFamily="34" charset="0"/>
              <a:cs typeface="Shonar Bangla" pitchFamily="34" charset="0"/>
            </a:endParaRPr>
          </a:p>
          <a:p>
            <a:pPr algn="ctr">
              <a:buNone/>
            </a:pPr>
            <a:r>
              <a:rPr lang="en-US" sz="2400" dirty="0" smtClean="0">
                <a:latin typeface="Shonar Bangla" pitchFamily="34" charset="0"/>
                <a:cs typeface="Shonar Bangla" pitchFamily="34" charset="0"/>
              </a:rPr>
              <a:t>   </a:t>
            </a:r>
            <a:r>
              <a:rPr lang="en-US" sz="2400" dirty="0" err="1" smtClean="0">
                <a:latin typeface="Shonar Bangla" pitchFamily="34" charset="0"/>
                <a:cs typeface="Shonar Bangla" pitchFamily="34" charset="0"/>
              </a:rPr>
              <a:t>ফুলপুর</a:t>
            </a:r>
            <a:r>
              <a:rPr lang="en-US" sz="2400" dirty="0" smtClean="0">
                <a:latin typeface="Shonar Bangla" pitchFamily="34" charset="0"/>
                <a:cs typeface="Shonar Bangla" pitchFamily="34" charset="0"/>
              </a:rPr>
              <a:t> , </a:t>
            </a:r>
            <a:r>
              <a:rPr lang="en-US" sz="2400" dirty="0" err="1" smtClean="0">
                <a:latin typeface="Shonar Bangla" pitchFamily="34" charset="0"/>
                <a:cs typeface="Shonar Bangla" pitchFamily="34" charset="0"/>
              </a:rPr>
              <a:t>ময়মনসিংহ</a:t>
            </a:r>
            <a:endParaRPr lang="en-US" sz="2400" dirty="0">
              <a:latin typeface="Shonar Bangla" pitchFamily="34" charset="0"/>
              <a:cs typeface="Shonar Bangla" pitchFamily="34" charset="0"/>
            </a:endParaRPr>
          </a:p>
        </p:txBody>
      </p:sp>
      <p:sp>
        <p:nvSpPr>
          <p:cNvPr id="17" name="Content Placeholder 7"/>
          <p:cNvSpPr>
            <a:spLocks noGrp="1"/>
          </p:cNvSpPr>
          <p:nvPr>
            <p:ph sz="quarter" idx="4"/>
          </p:nvPr>
        </p:nvSpPr>
        <p:spPr>
          <a:xfrm>
            <a:off x="6438211" y="1554521"/>
            <a:ext cx="5244273" cy="4905829"/>
          </a:xfrm>
          <a:solidFill>
            <a:schemeClr val="accent1">
              <a:lumMod val="20000"/>
              <a:lumOff val="80000"/>
            </a:schemeClr>
          </a:solidFill>
          <a:scene3d>
            <a:camera prst="orthographicFront"/>
            <a:lightRig rig="threePt" dir="t"/>
          </a:scene3d>
          <a:sp3d>
            <a:bevelT/>
          </a:sp3d>
        </p:spPr>
        <p:txBody>
          <a:bodyPr>
            <a:normAutofit/>
          </a:bodyPr>
          <a:lstStyle/>
          <a:p>
            <a:pPr>
              <a:buNone/>
            </a:pPr>
            <a:r>
              <a:rPr lang="en-US" sz="3200" dirty="0" smtClean="0">
                <a:latin typeface="Shonar Bangla" pitchFamily="34" charset="0"/>
                <a:cs typeface="Shonar Bangla" pitchFamily="34" charset="0"/>
              </a:rPr>
              <a:t>    </a:t>
            </a:r>
          </a:p>
          <a:p>
            <a:pPr>
              <a:buNone/>
            </a:pPr>
            <a:endParaRPr lang="en-US" sz="3200" dirty="0">
              <a:latin typeface="Shonar Bangla" pitchFamily="34" charset="0"/>
              <a:cs typeface="Shonar Bangla" pitchFamily="34" charset="0"/>
            </a:endParaRPr>
          </a:p>
          <a:p>
            <a:pPr>
              <a:buNone/>
            </a:pP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বিষয়ঃ</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সমাজবিজ্ঞান</a:t>
            </a:r>
            <a:r>
              <a:rPr lang="en-US" sz="3200" dirty="0" smtClean="0">
                <a:latin typeface="Shonar Bangla" pitchFamily="34" charset="0"/>
                <a:cs typeface="Shonar Bangla" pitchFamily="34" charset="0"/>
              </a:rPr>
              <a:t> </a:t>
            </a:r>
          </a:p>
          <a:p>
            <a:pPr>
              <a:buNone/>
            </a:pP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শ্রেণিঃ</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একাদশ</a:t>
            </a:r>
            <a:endParaRPr lang="en-US" sz="3200" dirty="0" smtClean="0">
              <a:latin typeface="Shonar Bangla" pitchFamily="34" charset="0"/>
              <a:cs typeface="Shonar Bangla" pitchFamily="34" charset="0"/>
            </a:endParaRPr>
          </a:p>
          <a:p>
            <a:pPr>
              <a:buNone/>
            </a:pP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অধ্যায়ঃ</a:t>
            </a:r>
            <a:r>
              <a:rPr lang="en-US" sz="3200" dirty="0" smtClean="0">
                <a:latin typeface="Shonar Bangla" pitchFamily="34" charset="0"/>
                <a:cs typeface="Shonar Bangla" pitchFamily="34" charset="0"/>
              </a:rPr>
              <a:t> প</a:t>
            </a:r>
            <a:r>
              <a:rPr lang="bn-IN" sz="3200" dirty="0" smtClean="0">
                <a:latin typeface="Shonar Bangla" pitchFamily="34" charset="0"/>
                <a:cs typeface="Shonar Bangla" pitchFamily="34" charset="0"/>
              </a:rPr>
              <a:t>ঞ্চম(সামাজিক প্রতিষ্ঠান)</a:t>
            </a:r>
            <a:endParaRPr lang="en-US" sz="3200" dirty="0" smtClean="0">
              <a:latin typeface="Shonar Bangla" pitchFamily="34" charset="0"/>
              <a:cs typeface="Shonar Bangla" pitchFamily="34" charset="0"/>
            </a:endParaRPr>
          </a:p>
          <a:p>
            <a:pPr>
              <a:buNone/>
            </a:pP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পাঠঃ</a:t>
            </a:r>
            <a:r>
              <a:rPr lang="bn-IN" sz="3200" dirty="0">
                <a:latin typeface="Shonar Bangla" pitchFamily="34" charset="0"/>
                <a:cs typeface="Shonar Bangla" pitchFamily="34" charset="0"/>
              </a:rPr>
              <a:t> </a:t>
            </a:r>
            <a:r>
              <a:rPr lang="en-US" sz="3200" dirty="0" err="1" smtClean="0">
                <a:latin typeface="Shonar Bangla" pitchFamily="34" charset="0"/>
                <a:cs typeface="Shonar Bangla" pitchFamily="34" charset="0"/>
              </a:rPr>
              <a:t>পরিবার</a:t>
            </a:r>
            <a:endParaRPr lang="en-US" sz="3200" dirty="0" smtClean="0">
              <a:latin typeface="Shonar Bangla" pitchFamily="34" charset="0"/>
              <a:cs typeface="Shonar Bangla" pitchFamily="34" charset="0"/>
            </a:endParaRPr>
          </a:p>
          <a:p>
            <a:pPr>
              <a:buNone/>
            </a:pP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সময়ঃ</a:t>
            </a:r>
            <a:r>
              <a:rPr lang="en-US" sz="3200" dirty="0" smtClean="0">
                <a:latin typeface="Shonar Bangla" pitchFamily="34" charset="0"/>
                <a:cs typeface="Shonar Bangla" pitchFamily="34" charset="0"/>
              </a:rPr>
              <a:t> ৪০ </a:t>
            </a:r>
            <a:r>
              <a:rPr lang="en-US" sz="3200" dirty="0" err="1" smtClean="0">
                <a:latin typeface="Shonar Bangla" pitchFamily="34" charset="0"/>
                <a:cs typeface="Shonar Bangla" pitchFamily="34" charset="0"/>
              </a:rPr>
              <a:t>মিনিট</a:t>
            </a:r>
            <a:endParaRPr lang="en-US" sz="3200" dirty="0">
              <a:latin typeface="Shonar Bangla" pitchFamily="34" charset="0"/>
              <a:cs typeface="Shonar Bangl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125" y="1817007"/>
            <a:ext cx="1943817" cy="2406650"/>
          </a:xfrm>
          <a:prstGeom prst="rect">
            <a:avLst/>
          </a:prstGeom>
        </p:spPr>
      </p:pic>
    </p:spTree>
    <p:extLst>
      <p:ext uri="{BB962C8B-B14F-4D97-AF65-F5344CB8AC3E}">
        <p14:creationId xmlns:p14="http://schemas.microsoft.com/office/powerpoint/2010/main" val="1029649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bg/>
                                          </p:spTgt>
                                        </p:tgtEl>
                                        <p:attrNameLst>
                                          <p:attrName>style.visibility</p:attrName>
                                        </p:attrNameLst>
                                      </p:cBhvr>
                                      <p:to>
                                        <p:strVal val="visible"/>
                                      </p:to>
                                    </p:set>
                                    <p:anim by="(-#ppt_w*2)" calcmode="lin" valueType="num">
                                      <p:cBhvr rctx="PPT">
                                        <p:cTn id="7" dur="500" autoRev="1" fill="hold">
                                          <p:stCondLst>
                                            <p:cond delay="0"/>
                                          </p:stCondLst>
                                        </p:cTn>
                                        <p:tgtEl>
                                          <p:spTgt spid="14">
                                            <p:bg/>
                                          </p:spTgt>
                                        </p:tgtEl>
                                        <p:attrNameLst>
                                          <p:attrName>ppt_w</p:attrName>
                                        </p:attrNameLst>
                                      </p:cBhvr>
                                    </p:anim>
                                    <p:anim by="(#ppt_w*0.50)" calcmode="lin" valueType="num">
                                      <p:cBhvr>
                                        <p:cTn id="8" dur="500" decel="50000" autoRev="1" fill="hold">
                                          <p:stCondLst>
                                            <p:cond delay="0"/>
                                          </p:stCondLst>
                                        </p:cTn>
                                        <p:tgtEl>
                                          <p:spTgt spid="14">
                                            <p:bg/>
                                          </p:spTgt>
                                        </p:tgtEl>
                                        <p:attrNameLst>
                                          <p:attrName>ppt_x</p:attrName>
                                        </p:attrNameLst>
                                      </p:cBhvr>
                                    </p:anim>
                                    <p:anim from="(-#ppt_h/2)" to="(#ppt_y)" calcmode="lin" valueType="num">
                                      <p:cBhvr>
                                        <p:cTn id="9" dur="1000" fill="hold">
                                          <p:stCondLst>
                                            <p:cond delay="0"/>
                                          </p:stCondLst>
                                        </p:cTn>
                                        <p:tgtEl>
                                          <p:spTgt spid="14">
                                            <p:bg/>
                                          </p:spTgt>
                                        </p:tgtEl>
                                        <p:attrNameLst>
                                          <p:attrName>ppt_y</p:attrName>
                                        </p:attrNameLst>
                                      </p:cBhvr>
                                    </p:anim>
                                    <p:animRot by="21600000">
                                      <p:cBhvr>
                                        <p:cTn id="10" dur="1000" fill="hold">
                                          <p:stCondLst>
                                            <p:cond delay="0"/>
                                          </p:stCondLst>
                                        </p:cTn>
                                        <p:tgtEl>
                                          <p:spTgt spid="1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4">
                                            <p:txEl>
                                              <p:pRg st="0" end="0"/>
                                            </p:txEl>
                                          </p:spTgt>
                                        </p:tgtEl>
                                        <p:attrNameLst>
                                          <p:attrName>ppt_w</p:attrName>
                                        </p:attrNameLst>
                                      </p:cBhvr>
                                    </p:anim>
                                    <p:anim by="(#ppt_w*0.50)" calcmode="lin" valueType="num">
                                      <p:cBhvr>
                                        <p:cTn id="16" dur="500" decel="50000" autoRev="1" fill="hold">
                                          <p:stCondLst>
                                            <p:cond delay="0"/>
                                          </p:stCondLst>
                                        </p:cTn>
                                        <p:tgtEl>
                                          <p:spTgt spid="14">
                                            <p:txEl>
                                              <p:pRg st="0" end="0"/>
                                            </p:txEl>
                                          </p:spTgt>
                                        </p:tgtEl>
                                        <p:attrNameLst>
                                          <p:attrName>ppt_x</p:attrName>
                                        </p:attrNameLst>
                                      </p:cBhvr>
                                    </p:anim>
                                    <p:anim from="(-#ppt_h/2)" to="(#ppt_y)" calcmode="lin" valueType="num">
                                      <p:cBhvr>
                                        <p:cTn id="17" dur="1000" fill="hold">
                                          <p:stCondLst>
                                            <p:cond delay="0"/>
                                          </p:stCondLst>
                                        </p:cTn>
                                        <p:tgtEl>
                                          <p:spTgt spid="14">
                                            <p:txEl>
                                              <p:pRg st="0" end="0"/>
                                            </p:txEl>
                                          </p:spTgt>
                                        </p:tgtEl>
                                        <p:attrNameLst>
                                          <p:attrName>ppt_y</p:attrName>
                                        </p:attrNameLst>
                                      </p:cBhvr>
                                    </p:anim>
                                    <p:animRot by="21600000">
                                      <p:cBhvr>
                                        <p:cTn id="18" dur="1000" fill="hold">
                                          <p:stCondLst>
                                            <p:cond delay="0"/>
                                          </p:stCondLst>
                                        </p:cTn>
                                        <p:tgtEl>
                                          <p:spTgt spid="1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5">
                                            <p:bg/>
                                          </p:spTgt>
                                        </p:tgtEl>
                                        <p:attrNameLst>
                                          <p:attrName>style.visibility</p:attrName>
                                        </p:attrNameLst>
                                      </p:cBhvr>
                                      <p:to>
                                        <p:strVal val="visible"/>
                                      </p:to>
                                    </p:set>
                                    <p:anim by="(-#ppt_w*2)" calcmode="lin" valueType="num">
                                      <p:cBhvr rctx="PPT">
                                        <p:cTn id="23" dur="500" autoRev="1" fill="hold">
                                          <p:stCondLst>
                                            <p:cond delay="0"/>
                                          </p:stCondLst>
                                        </p:cTn>
                                        <p:tgtEl>
                                          <p:spTgt spid="15">
                                            <p:bg/>
                                          </p:spTgt>
                                        </p:tgtEl>
                                        <p:attrNameLst>
                                          <p:attrName>ppt_w</p:attrName>
                                        </p:attrNameLst>
                                      </p:cBhvr>
                                    </p:anim>
                                    <p:anim by="(#ppt_w*0.50)" calcmode="lin" valueType="num">
                                      <p:cBhvr>
                                        <p:cTn id="24" dur="500" decel="50000" autoRev="1" fill="hold">
                                          <p:stCondLst>
                                            <p:cond delay="0"/>
                                          </p:stCondLst>
                                        </p:cTn>
                                        <p:tgtEl>
                                          <p:spTgt spid="15">
                                            <p:bg/>
                                          </p:spTgt>
                                        </p:tgtEl>
                                        <p:attrNameLst>
                                          <p:attrName>ppt_x</p:attrName>
                                        </p:attrNameLst>
                                      </p:cBhvr>
                                    </p:anim>
                                    <p:anim from="(-#ppt_h/2)" to="(#ppt_y)" calcmode="lin" valueType="num">
                                      <p:cBhvr>
                                        <p:cTn id="25" dur="1000" fill="hold">
                                          <p:stCondLst>
                                            <p:cond delay="0"/>
                                          </p:stCondLst>
                                        </p:cTn>
                                        <p:tgtEl>
                                          <p:spTgt spid="15">
                                            <p:bg/>
                                          </p:spTgt>
                                        </p:tgtEl>
                                        <p:attrNameLst>
                                          <p:attrName>ppt_y</p:attrName>
                                        </p:attrNameLst>
                                      </p:cBhvr>
                                    </p:anim>
                                    <p:animRot by="21600000">
                                      <p:cBhvr>
                                        <p:cTn id="26" dur="1000" fill="hold">
                                          <p:stCondLst>
                                            <p:cond delay="0"/>
                                          </p:stCondLst>
                                        </p:cTn>
                                        <p:tgtEl>
                                          <p:spTgt spid="15">
                                            <p:bg/>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5">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5">
                                            <p:txEl>
                                              <p:pRg st="0" end="0"/>
                                            </p:txEl>
                                          </p:spTgt>
                                        </p:tgtEl>
                                        <p:attrNameLst>
                                          <p:attrName>ppt_w</p:attrName>
                                        </p:attrNameLst>
                                      </p:cBhvr>
                                    </p:anim>
                                    <p:anim by="(#ppt_w*0.50)" calcmode="lin" valueType="num">
                                      <p:cBhvr>
                                        <p:cTn id="32" dur="500" decel="50000" autoRev="1" fill="hold">
                                          <p:stCondLst>
                                            <p:cond delay="0"/>
                                          </p:stCondLst>
                                        </p:cTn>
                                        <p:tgtEl>
                                          <p:spTgt spid="15">
                                            <p:txEl>
                                              <p:pRg st="0" end="0"/>
                                            </p:txEl>
                                          </p:spTgt>
                                        </p:tgtEl>
                                        <p:attrNameLst>
                                          <p:attrName>ppt_x</p:attrName>
                                        </p:attrNameLst>
                                      </p:cBhvr>
                                    </p:anim>
                                    <p:anim from="(-#ppt_h/2)" to="(#ppt_y)" calcmode="lin" valueType="num">
                                      <p:cBhvr>
                                        <p:cTn id="33" dur="1000" fill="hold">
                                          <p:stCondLst>
                                            <p:cond delay="0"/>
                                          </p:stCondLst>
                                        </p:cTn>
                                        <p:tgtEl>
                                          <p:spTgt spid="15">
                                            <p:txEl>
                                              <p:pRg st="0" end="0"/>
                                            </p:txEl>
                                          </p:spTgt>
                                        </p:tgtEl>
                                        <p:attrNameLst>
                                          <p:attrName>ppt_y</p:attrName>
                                        </p:attrNameLst>
                                      </p:cBhvr>
                                    </p:anim>
                                    <p:animRot by="21600000">
                                      <p:cBhvr>
                                        <p:cTn id="34" dur="1000" fill="hold">
                                          <p:stCondLst>
                                            <p:cond delay="0"/>
                                          </p:stCondLst>
                                        </p:cTn>
                                        <p:tgtEl>
                                          <p:spTgt spid="15">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5">
                                            <p:txEl>
                                              <p:pRg st="7" end="7"/>
                                            </p:txEl>
                                          </p:spTgt>
                                        </p:tgtEl>
                                        <p:attrNameLst>
                                          <p:attrName>style.visibility</p:attrName>
                                        </p:attrNameLst>
                                      </p:cBhvr>
                                      <p:to>
                                        <p:strVal val="visible"/>
                                      </p:to>
                                    </p:set>
                                    <p:anim by="(-#ppt_w*2)" calcmode="lin" valueType="num">
                                      <p:cBhvr rctx="PPT">
                                        <p:cTn id="39" dur="500" autoRev="1" fill="hold">
                                          <p:stCondLst>
                                            <p:cond delay="0"/>
                                          </p:stCondLst>
                                        </p:cTn>
                                        <p:tgtEl>
                                          <p:spTgt spid="15">
                                            <p:txEl>
                                              <p:pRg st="7" end="7"/>
                                            </p:txEl>
                                          </p:spTgt>
                                        </p:tgtEl>
                                        <p:attrNameLst>
                                          <p:attrName>ppt_w</p:attrName>
                                        </p:attrNameLst>
                                      </p:cBhvr>
                                    </p:anim>
                                    <p:anim by="(#ppt_w*0.50)" calcmode="lin" valueType="num">
                                      <p:cBhvr>
                                        <p:cTn id="40" dur="500" decel="50000" autoRev="1" fill="hold">
                                          <p:stCondLst>
                                            <p:cond delay="0"/>
                                          </p:stCondLst>
                                        </p:cTn>
                                        <p:tgtEl>
                                          <p:spTgt spid="15">
                                            <p:txEl>
                                              <p:pRg st="7" end="7"/>
                                            </p:txEl>
                                          </p:spTgt>
                                        </p:tgtEl>
                                        <p:attrNameLst>
                                          <p:attrName>ppt_x</p:attrName>
                                        </p:attrNameLst>
                                      </p:cBhvr>
                                    </p:anim>
                                    <p:anim from="(-#ppt_h/2)" to="(#ppt_y)" calcmode="lin" valueType="num">
                                      <p:cBhvr>
                                        <p:cTn id="41" dur="1000" fill="hold">
                                          <p:stCondLst>
                                            <p:cond delay="0"/>
                                          </p:stCondLst>
                                        </p:cTn>
                                        <p:tgtEl>
                                          <p:spTgt spid="15">
                                            <p:txEl>
                                              <p:pRg st="7" end="7"/>
                                            </p:txEl>
                                          </p:spTgt>
                                        </p:tgtEl>
                                        <p:attrNameLst>
                                          <p:attrName>ppt_y</p:attrName>
                                        </p:attrNameLst>
                                      </p:cBhvr>
                                    </p:anim>
                                    <p:animRot by="21600000">
                                      <p:cBhvr>
                                        <p:cTn id="42" dur="1000" fill="hold">
                                          <p:stCondLst>
                                            <p:cond delay="0"/>
                                          </p:stCondLst>
                                        </p:cTn>
                                        <p:tgtEl>
                                          <p:spTgt spid="15">
                                            <p:txEl>
                                              <p:pRg st="7" end="7"/>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5">
                                            <p:txEl>
                                              <p:pRg st="8" end="8"/>
                                            </p:txEl>
                                          </p:spTgt>
                                        </p:tgtEl>
                                        <p:attrNameLst>
                                          <p:attrName>style.visibility</p:attrName>
                                        </p:attrNameLst>
                                      </p:cBhvr>
                                      <p:to>
                                        <p:strVal val="visible"/>
                                      </p:to>
                                    </p:set>
                                    <p:anim by="(-#ppt_w*2)" calcmode="lin" valueType="num">
                                      <p:cBhvr rctx="PPT">
                                        <p:cTn id="47" dur="500" autoRev="1" fill="hold">
                                          <p:stCondLst>
                                            <p:cond delay="0"/>
                                          </p:stCondLst>
                                        </p:cTn>
                                        <p:tgtEl>
                                          <p:spTgt spid="15">
                                            <p:txEl>
                                              <p:pRg st="8" end="8"/>
                                            </p:txEl>
                                          </p:spTgt>
                                        </p:tgtEl>
                                        <p:attrNameLst>
                                          <p:attrName>ppt_w</p:attrName>
                                        </p:attrNameLst>
                                      </p:cBhvr>
                                    </p:anim>
                                    <p:anim by="(#ppt_w*0.50)" calcmode="lin" valueType="num">
                                      <p:cBhvr>
                                        <p:cTn id="48" dur="500" decel="50000" autoRev="1" fill="hold">
                                          <p:stCondLst>
                                            <p:cond delay="0"/>
                                          </p:stCondLst>
                                        </p:cTn>
                                        <p:tgtEl>
                                          <p:spTgt spid="15">
                                            <p:txEl>
                                              <p:pRg st="8" end="8"/>
                                            </p:txEl>
                                          </p:spTgt>
                                        </p:tgtEl>
                                        <p:attrNameLst>
                                          <p:attrName>ppt_x</p:attrName>
                                        </p:attrNameLst>
                                      </p:cBhvr>
                                    </p:anim>
                                    <p:anim from="(-#ppt_h/2)" to="(#ppt_y)" calcmode="lin" valueType="num">
                                      <p:cBhvr>
                                        <p:cTn id="49" dur="1000" fill="hold">
                                          <p:stCondLst>
                                            <p:cond delay="0"/>
                                          </p:stCondLst>
                                        </p:cTn>
                                        <p:tgtEl>
                                          <p:spTgt spid="15">
                                            <p:txEl>
                                              <p:pRg st="8" end="8"/>
                                            </p:txEl>
                                          </p:spTgt>
                                        </p:tgtEl>
                                        <p:attrNameLst>
                                          <p:attrName>ppt_y</p:attrName>
                                        </p:attrNameLst>
                                      </p:cBhvr>
                                    </p:anim>
                                    <p:animRot by="21600000">
                                      <p:cBhvr>
                                        <p:cTn id="50" dur="1000" fill="hold">
                                          <p:stCondLst>
                                            <p:cond delay="0"/>
                                          </p:stCondLst>
                                        </p:cTn>
                                        <p:tgtEl>
                                          <p:spTgt spid="15">
                                            <p:txEl>
                                              <p:pRg st="8" end="8"/>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5">
                                            <p:txEl>
                                              <p:pRg st="9" end="9"/>
                                            </p:txEl>
                                          </p:spTgt>
                                        </p:tgtEl>
                                        <p:attrNameLst>
                                          <p:attrName>style.visibility</p:attrName>
                                        </p:attrNameLst>
                                      </p:cBhvr>
                                      <p:to>
                                        <p:strVal val="visible"/>
                                      </p:to>
                                    </p:set>
                                    <p:anim by="(-#ppt_w*2)" calcmode="lin" valueType="num">
                                      <p:cBhvr rctx="PPT">
                                        <p:cTn id="55" dur="500" autoRev="1" fill="hold">
                                          <p:stCondLst>
                                            <p:cond delay="0"/>
                                          </p:stCondLst>
                                        </p:cTn>
                                        <p:tgtEl>
                                          <p:spTgt spid="15">
                                            <p:txEl>
                                              <p:pRg st="9" end="9"/>
                                            </p:txEl>
                                          </p:spTgt>
                                        </p:tgtEl>
                                        <p:attrNameLst>
                                          <p:attrName>ppt_w</p:attrName>
                                        </p:attrNameLst>
                                      </p:cBhvr>
                                    </p:anim>
                                    <p:anim by="(#ppt_w*0.50)" calcmode="lin" valueType="num">
                                      <p:cBhvr>
                                        <p:cTn id="56" dur="500" decel="50000" autoRev="1" fill="hold">
                                          <p:stCondLst>
                                            <p:cond delay="0"/>
                                          </p:stCondLst>
                                        </p:cTn>
                                        <p:tgtEl>
                                          <p:spTgt spid="15">
                                            <p:txEl>
                                              <p:pRg st="9" end="9"/>
                                            </p:txEl>
                                          </p:spTgt>
                                        </p:tgtEl>
                                        <p:attrNameLst>
                                          <p:attrName>ppt_x</p:attrName>
                                        </p:attrNameLst>
                                      </p:cBhvr>
                                    </p:anim>
                                    <p:anim from="(-#ppt_h/2)" to="(#ppt_y)" calcmode="lin" valueType="num">
                                      <p:cBhvr>
                                        <p:cTn id="57" dur="1000" fill="hold">
                                          <p:stCondLst>
                                            <p:cond delay="0"/>
                                          </p:stCondLst>
                                        </p:cTn>
                                        <p:tgtEl>
                                          <p:spTgt spid="15">
                                            <p:txEl>
                                              <p:pRg st="9" end="9"/>
                                            </p:txEl>
                                          </p:spTgt>
                                        </p:tgtEl>
                                        <p:attrNameLst>
                                          <p:attrName>ppt_y</p:attrName>
                                        </p:attrNameLst>
                                      </p:cBhvr>
                                    </p:anim>
                                    <p:animRot by="21600000">
                                      <p:cBhvr>
                                        <p:cTn id="58" dur="1000" fill="hold">
                                          <p:stCondLst>
                                            <p:cond delay="0"/>
                                          </p:stCondLst>
                                        </p:cTn>
                                        <p:tgtEl>
                                          <p:spTgt spid="15">
                                            <p:txEl>
                                              <p:pRg st="9" end="9"/>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5">
                                            <p:txEl>
                                              <p:pRg st="10" end="10"/>
                                            </p:txEl>
                                          </p:spTgt>
                                        </p:tgtEl>
                                        <p:attrNameLst>
                                          <p:attrName>style.visibility</p:attrName>
                                        </p:attrNameLst>
                                      </p:cBhvr>
                                      <p:to>
                                        <p:strVal val="visible"/>
                                      </p:to>
                                    </p:set>
                                    <p:anim by="(-#ppt_w*2)" calcmode="lin" valueType="num">
                                      <p:cBhvr rctx="PPT">
                                        <p:cTn id="63" dur="500" autoRev="1" fill="hold">
                                          <p:stCondLst>
                                            <p:cond delay="0"/>
                                          </p:stCondLst>
                                        </p:cTn>
                                        <p:tgtEl>
                                          <p:spTgt spid="15">
                                            <p:txEl>
                                              <p:pRg st="10" end="10"/>
                                            </p:txEl>
                                          </p:spTgt>
                                        </p:tgtEl>
                                        <p:attrNameLst>
                                          <p:attrName>ppt_w</p:attrName>
                                        </p:attrNameLst>
                                      </p:cBhvr>
                                    </p:anim>
                                    <p:anim by="(#ppt_w*0.50)" calcmode="lin" valueType="num">
                                      <p:cBhvr>
                                        <p:cTn id="64" dur="500" decel="50000" autoRev="1" fill="hold">
                                          <p:stCondLst>
                                            <p:cond delay="0"/>
                                          </p:stCondLst>
                                        </p:cTn>
                                        <p:tgtEl>
                                          <p:spTgt spid="15">
                                            <p:txEl>
                                              <p:pRg st="10" end="10"/>
                                            </p:txEl>
                                          </p:spTgt>
                                        </p:tgtEl>
                                        <p:attrNameLst>
                                          <p:attrName>ppt_x</p:attrName>
                                        </p:attrNameLst>
                                      </p:cBhvr>
                                    </p:anim>
                                    <p:anim from="(-#ppt_h/2)" to="(#ppt_y)" calcmode="lin" valueType="num">
                                      <p:cBhvr>
                                        <p:cTn id="65" dur="1000" fill="hold">
                                          <p:stCondLst>
                                            <p:cond delay="0"/>
                                          </p:stCondLst>
                                        </p:cTn>
                                        <p:tgtEl>
                                          <p:spTgt spid="15">
                                            <p:txEl>
                                              <p:pRg st="10" end="10"/>
                                            </p:txEl>
                                          </p:spTgt>
                                        </p:tgtEl>
                                        <p:attrNameLst>
                                          <p:attrName>ppt_y</p:attrName>
                                        </p:attrNameLst>
                                      </p:cBhvr>
                                    </p:anim>
                                    <p:animRot by="21600000">
                                      <p:cBhvr>
                                        <p:cTn id="66" dur="1000" fill="hold">
                                          <p:stCondLst>
                                            <p:cond delay="0"/>
                                          </p:stCondLst>
                                        </p:cTn>
                                        <p:tgtEl>
                                          <p:spTgt spid="15">
                                            <p:txEl>
                                              <p:pRg st="10" end="10"/>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17">
                                            <p:bg/>
                                          </p:spTgt>
                                        </p:tgtEl>
                                        <p:attrNameLst>
                                          <p:attrName>style.visibility</p:attrName>
                                        </p:attrNameLst>
                                      </p:cBhvr>
                                      <p:to>
                                        <p:strVal val="visible"/>
                                      </p:to>
                                    </p:set>
                                    <p:anim by="(-#ppt_w*2)" calcmode="lin" valueType="num">
                                      <p:cBhvr rctx="PPT">
                                        <p:cTn id="71" dur="500" autoRev="1" fill="hold">
                                          <p:stCondLst>
                                            <p:cond delay="0"/>
                                          </p:stCondLst>
                                        </p:cTn>
                                        <p:tgtEl>
                                          <p:spTgt spid="17">
                                            <p:bg/>
                                          </p:spTgt>
                                        </p:tgtEl>
                                        <p:attrNameLst>
                                          <p:attrName>ppt_w</p:attrName>
                                        </p:attrNameLst>
                                      </p:cBhvr>
                                    </p:anim>
                                    <p:anim by="(#ppt_w*0.50)" calcmode="lin" valueType="num">
                                      <p:cBhvr>
                                        <p:cTn id="72" dur="500" decel="50000" autoRev="1" fill="hold">
                                          <p:stCondLst>
                                            <p:cond delay="0"/>
                                          </p:stCondLst>
                                        </p:cTn>
                                        <p:tgtEl>
                                          <p:spTgt spid="17">
                                            <p:bg/>
                                          </p:spTgt>
                                        </p:tgtEl>
                                        <p:attrNameLst>
                                          <p:attrName>ppt_x</p:attrName>
                                        </p:attrNameLst>
                                      </p:cBhvr>
                                    </p:anim>
                                    <p:anim from="(-#ppt_h/2)" to="(#ppt_y)" calcmode="lin" valueType="num">
                                      <p:cBhvr>
                                        <p:cTn id="73" dur="1000" fill="hold">
                                          <p:stCondLst>
                                            <p:cond delay="0"/>
                                          </p:stCondLst>
                                        </p:cTn>
                                        <p:tgtEl>
                                          <p:spTgt spid="17">
                                            <p:bg/>
                                          </p:spTgt>
                                        </p:tgtEl>
                                        <p:attrNameLst>
                                          <p:attrName>ppt_y</p:attrName>
                                        </p:attrNameLst>
                                      </p:cBhvr>
                                    </p:anim>
                                    <p:animRot by="21600000">
                                      <p:cBhvr>
                                        <p:cTn id="74" dur="1000" fill="hold">
                                          <p:stCondLst>
                                            <p:cond delay="0"/>
                                          </p:stCondLst>
                                        </p:cTn>
                                        <p:tgtEl>
                                          <p:spTgt spid="17">
                                            <p:bg/>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7">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17">
                                            <p:txEl>
                                              <p:pRg st="0" end="0"/>
                                            </p:txEl>
                                          </p:spTgt>
                                        </p:tgtEl>
                                        <p:attrNameLst>
                                          <p:attrName>ppt_w</p:attrName>
                                        </p:attrNameLst>
                                      </p:cBhvr>
                                    </p:anim>
                                    <p:anim by="(#ppt_w*0.50)" calcmode="lin" valueType="num">
                                      <p:cBhvr>
                                        <p:cTn id="80" dur="500" decel="50000" autoRev="1" fill="hold">
                                          <p:stCondLst>
                                            <p:cond delay="0"/>
                                          </p:stCondLst>
                                        </p:cTn>
                                        <p:tgtEl>
                                          <p:spTgt spid="17">
                                            <p:txEl>
                                              <p:pRg st="0" end="0"/>
                                            </p:txEl>
                                          </p:spTgt>
                                        </p:tgtEl>
                                        <p:attrNameLst>
                                          <p:attrName>ppt_x</p:attrName>
                                        </p:attrNameLst>
                                      </p:cBhvr>
                                    </p:anim>
                                    <p:anim from="(-#ppt_h/2)" to="(#ppt_y)" calcmode="lin" valueType="num">
                                      <p:cBhvr>
                                        <p:cTn id="81" dur="1000" fill="hold">
                                          <p:stCondLst>
                                            <p:cond delay="0"/>
                                          </p:stCondLst>
                                        </p:cTn>
                                        <p:tgtEl>
                                          <p:spTgt spid="17">
                                            <p:txEl>
                                              <p:pRg st="0" end="0"/>
                                            </p:txEl>
                                          </p:spTgt>
                                        </p:tgtEl>
                                        <p:attrNameLst>
                                          <p:attrName>ppt_y</p:attrName>
                                        </p:attrNameLst>
                                      </p:cBhvr>
                                    </p:anim>
                                    <p:animRot by="21600000">
                                      <p:cBhvr>
                                        <p:cTn id="82" dur="1000" fill="hold">
                                          <p:stCondLst>
                                            <p:cond delay="0"/>
                                          </p:stCondLst>
                                        </p:cTn>
                                        <p:tgtEl>
                                          <p:spTgt spid="17">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17">
                                            <p:txEl>
                                              <p:pRg st="2" end="2"/>
                                            </p:txEl>
                                          </p:spTgt>
                                        </p:tgtEl>
                                        <p:attrNameLst>
                                          <p:attrName>style.visibility</p:attrName>
                                        </p:attrNameLst>
                                      </p:cBhvr>
                                      <p:to>
                                        <p:strVal val="visible"/>
                                      </p:to>
                                    </p:set>
                                    <p:anim by="(-#ppt_w*2)" calcmode="lin" valueType="num">
                                      <p:cBhvr rctx="PPT">
                                        <p:cTn id="87" dur="500" autoRev="1" fill="hold">
                                          <p:stCondLst>
                                            <p:cond delay="0"/>
                                          </p:stCondLst>
                                        </p:cTn>
                                        <p:tgtEl>
                                          <p:spTgt spid="17">
                                            <p:txEl>
                                              <p:pRg st="2" end="2"/>
                                            </p:txEl>
                                          </p:spTgt>
                                        </p:tgtEl>
                                        <p:attrNameLst>
                                          <p:attrName>ppt_w</p:attrName>
                                        </p:attrNameLst>
                                      </p:cBhvr>
                                    </p:anim>
                                    <p:anim by="(#ppt_w*0.50)" calcmode="lin" valueType="num">
                                      <p:cBhvr>
                                        <p:cTn id="88" dur="500" decel="50000" autoRev="1" fill="hold">
                                          <p:stCondLst>
                                            <p:cond delay="0"/>
                                          </p:stCondLst>
                                        </p:cTn>
                                        <p:tgtEl>
                                          <p:spTgt spid="17">
                                            <p:txEl>
                                              <p:pRg st="2" end="2"/>
                                            </p:txEl>
                                          </p:spTgt>
                                        </p:tgtEl>
                                        <p:attrNameLst>
                                          <p:attrName>ppt_x</p:attrName>
                                        </p:attrNameLst>
                                      </p:cBhvr>
                                    </p:anim>
                                    <p:anim from="(-#ppt_h/2)" to="(#ppt_y)" calcmode="lin" valueType="num">
                                      <p:cBhvr>
                                        <p:cTn id="89" dur="1000" fill="hold">
                                          <p:stCondLst>
                                            <p:cond delay="0"/>
                                          </p:stCondLst>
                                        </p:cTn>
                                        <p:tgtEl>
                                          <p:spTgt spid="17">
                                            <p:txEl>
                                              <p:pRg st="2" end="2"/>
                                            </p:txEl>
                                          </p:spTgt>
                                        </p:tgtEl>
                                        <p:attrNameLst>
                                          <p:attrName>ppt_y</p:attrName>
                                        </p:attrNameLst>
                                      </p:cBhvr>
                                    </p:anim>
                                    <p:animRot by="21600000">
                                      <p:cBhvr>
                                        <p:cTn id="90" dur="1000" fill="hold">
                                          <p:stCondLst>
                                            <p:cond delay="0"/>
                                          </p:stCondLst>
                                        </p:cTn>
                                        <p:tgtEl>
                                          <p:spTgt spid="17">
                                            <p:txEl>
                                              <p:pRg st="2" end="2"/>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17">
                                            <p:txEl>
                                              <p:pRg st="3" end="3"/>
                                            </p:txEl>
                                          </p:spTgt>
                                        </p:tgtEl>
                                        <p:attrNameLst>
                                          <p:attrName>style.visibility</p:attrName>
                                        </p:attrNameLst>
                                      </p:cBhvr>
                                      <p:to>
                                        <p:strVal val="visible"/>
                                      </p:to>
                                    </p:set>
                                    <p:anim by="(-#ppt_w*2)" calcmode="lin" valueType="num">
                                      <p:cBhvr rctx="PPT">
                                        <p:cTn id="95" dur="500" autoRev="1" fill="hold">
                                          <p:stCondLst>
                                            <p:cond delay="0"/>
                                          </p:stCondLst>
                                        </p:cTn>
                                        <p:tgtEl>
                                          <p:spTgt spid="17">
                                            <p:txEl>
                                              <p:pRg st="3" end="3"/>
                                            </p:txEl>
                                          </p:spTgt>
                                        </p:tgtEl>
                                        <p:attrNameLst>
                                          <p:attrName>ppt_w</p:attrName>
                                        </p:attrNameLst>
                                      </p:cBhvr>
                                    </p:anim>
                                    <p:anim by="(#ppt_w*0.50)" calcmode="lin" valueType="num">
                                      <p:cBhvr>
                                        <p:cTn id="96" dur="500" decel="50000" autoRev="1" fill="hold">
                                          <p:stCondLst>
                                            <p:cond delay="0"/>
                                          </p:stCondLst>
                                        </p:cTn>
                                        <p:tgtEl>
                                          <p:spTgt spid="17">
                                            <p:txEl>
                                              <p:pRg st="3" end="3"/>
                                            </p:txEl>
                                          </p:spTgt>
                                        </p:tgtEl>
                                        <p:attrNameLst>
                                          <p:attrName>ppt_x</p:attrName>
                                        </p:attrNameLst>
                                      </p:cBhvr>
                                    </p:anim>
                                    <p:anim from="(-#ppt_h/2)" to="(#ppt_y)" calcmode="lin" valueType="num">
                                      <p:cBhvr>
                                        <p:cTn id="97" dur="1000" fill="hold">
                                          <p:stCondLst>
                                            <p:cond delay="0"/>
                                          </p:stCondLst>
                                        </p:cTn>
                                        <p:tgtEl>
                                          <p:spTgt spid="17">
                                            <p:txEl>
                                              <p:pRg st="3" end="3"/>
                                            </p:txEl>
                                          </p:spTgt>
                                        </p:tgtEl>
                                        <p:attrNameLst>
                                          <p:attrName>ppt_y</p:attrName>
                                        </p:attrNameLst>
                                      </p:cBhvr>
                                    </p:anim>
                                    <p:animRot by="21600000">
                                      <p:cBhvr>
                                        <p:cTn id="98" dur="1000" fill="hold">
                                          <p:stCondLst>
                                            <p:cond delay="0"/>
                                          </p:stCondLst>
                                        </p:cTn>
                                        <p:tgtEl>
                                          <p:spTgt spid="17">
                                            <p:txEl>
                                              <p:pRg st="3" end="3"/>
                                            </p:txEl>
                                          </p:spTgt>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17">
                                            <p:txEl>
                                              <p:pRg st="4" end="4"/>
                                            </p:txEl>
                                          </p:spTgt>
                                        </p:tgtEl>
                                        <p:attrNameLst>
                                          <p:attrName>style.visibility</p:attrName>
                                        </p:attrNameLst>
                                      </p:cBhvr>
                                      <p:to>
                                        <p:strVal val="visible"/>
                                      </p:to>
                                    </p:set>
                                    <p:anim by="(-#ppt_w*2)" calcmode="lin" valueType="num">
                                      <p:cBhvr rctx="PPT">
                                        <p:cTn id="103" dur="500" autoRev="1" fill="hold">
                                          <p:stCondLst>
                                            <p:cond delay="0"/>
                                          </p:stCondLst>
                                        </p:cTn>
                                        <p:tgtEl>
                                          <p:spTgt spid="17">
                                            <p:txEl>
                                              <p:pRg st="4" end="4"/>
                                            </p:txEl>
                                          </p:spTgt>
                                        </p:tgtEl>
                                        <p:attrNameLst>
                                          <p:attrName>ppt_w</p:attrName>
                                        </p:attrNameLst>
                                      </p:cBhvr>
                                    </p:anim>
                                    <p:anim by="(#ppt_w*0.50)" calcmode="lin" valueType="num">
                                      <p:cBhvr>
                                        <p:cTn id="104" dur="500" decel="50000" autoRev="1" fill="hold">
                                          <p:stCondLst>
                                            <p:cond delay="0"/>
                                          </p:stCondLst>
                                        </p:cTn>
                                        <p:tgtEl>
                                          <p:spTgt spid="17">
                                            <p:txEl>
                                              <p:pRg st="4" end="4"/>
                                            </p:txEl>
                                          </p:spTgt>
                                        </p:tgtEl>
                                        <p:attrNameLst>
                                          <p:attrName>ppt_x</p:attrName>
                                        </p:attrNameLst>
                                      </p:cBhvr>
                                    </p:anim>
                                    <p:anim from="(-#ppt_h/2)" to="(#ppt_y)" calcmode="lin" valueType="num">
                                      <p:cBhvr>
                                        <p:cTn id="105" dur="1000" fill="hold">
                                          <p:stCondLst>
                                            <p:cond delay="0"/>
                                          </p:stCondLst>
                                        </p:cTn>
                                        <p:tgtEl>
                                          <p:spTgt spid="17">
                                            <p:txEl>
                                              <p:pRg st="4" end="4"/>
                                            </p:txEl>
                                          </p:spTgt>
                                        </p:tgtEl>
                                        <p:attrNameLst>
                                          <p:attrName>ppt_y</p:attrName>
                                        </p:attrNameLst>
                                      </p:cBhvr>
                                    </p:anim>
                                    <p:animRot by="21600000">
                                      <p:cBhvr>
                                        <p:cTn id="106" dur="1000" fill="hold">
                                          <p:stCondLst>
                                            <p:cond delay="0"/>
                                          </p:stCondLst>
                                        </p:cTn>
                                        <p:tgtEl>
                                          <p:spTgt spid="17">
                                            <p:txEl>
                                              <p:pRg st="4" end="4"/>
                                            </p:txEl>
                                          </p:spTgt>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6" presetClass="entr" presetSubtype="0" fill="hold" grpId="0" nodeType="clickEffect">
                                  <p:stCondLst>
                                    <p:cond delay="0"/>
                                  </p:stCondLst>
                                  <p:iterate type="lt">
                                    <p:tmPct val="10000"/>
                                  </p:iterate>
                                  <p:childTnLst>
                                    <p:set>
                                      <p:cBhvr>
                                        <p:cTn id="110" dur="1" fill="hold">
                                          <p:stCondLst>
                                            <p:cond delay="0"/>
                                          </p:stCondLst>
                                        </p:cTn>
                                        <p:tgtEl>
                                          <p:spTgt spid="17">
                                            <p:txEl>
                                              <p:pRg st="5" end="5"/>
                                            </p:txEl>
                                          </p:spTgt>
                                        </p:tgtEl>
                                        <p:attrNameLst>
                                          <p:attrName>style.visibility</p:attrName>
                                        </p:attrNameLst>
                                      </p:cBhvr>
                                      <p:to>
                                        <p:strVal val="visible"/>
                                      </p:to>
                                    </p:set>
                                    <p:anim by="(-#ppt_w*2)" calcmode="lin" valueType="num">
                                      <p:cBhvr rctx="PPT">
                                        <p:cTn id="111" dur="500" autoRev="1" fill="hold">
                                          <p:stCondLst>
                                            <p:cond delay="0"/>
                                          </p:stCondLst>
                                        </p:cTn>
                                        <p:tgtEl>
                                          <p:spTgt spid="17">
                                            <p:txEl>
                                              <p:pRg st="5" end="5"/>
                                            </p:txEl>
                                          </p:spTgt>
                                        </p:tgtEl>
                                        <p:attrNameLst>
                                          <p:attrName>ppt_w</p:attrName>
                                        </p:attrNameLst>
                                      </p:cBhvr>
                                    </p:anim>
                                    <p:anim by="(#ppt_w*0.50)" calcmode="lin" valueType="num">
                                      <p:cBhvr>
                                        <p:cTn id="112" dur="500" decel="50000" autoRev="1" fill="hold">
                                          <p:stCondLst>
                                            <p:cond delay="0"/>
                                          </p:stCondLst>
                                        </p:cTn>
                                        <p:tgtEl>
                                          <p:spTgt spid="17">
                                            <p:txEl>
                                              <p:pRg st="5" end="5"/>
                                            </p:txEl>
                                          </p:spTgt>
                                        </p:tgtEl>
                                        <p:attrNameLst>
                                          <p:attrName>ppt_x</p:attrName>
                                        </p:attrNameLst>
                                      </p:cBhvr>
                                    </p:anim>
                                    <p:anim from="(-#ppt_h/2)" to="(#ppt_y)" calcmode="lin" valueType="num">
                                      <p:cBhvr>
                                        <p:cTn id="113" dur="1000" fill="hold">
                                          <p:stCondLst>
                                            <p:cond delay="0"/>
                                          </p:stCondLst>
                                        </p:cTn>
                                        <p:tgtEl>
                                          <p:spTgt spid="17">
                                            <p:txEl>
                                              <p:pRg st="5" end="5"/>
                                            </p:txEl>
                                          </p:spTgt>
                                        </p:tgtEl>
                                        <p:attrNameLst>
                                          <p:attrName>ppt_y</p:attrName>
                                        </p:attrNameLst>
                                      </p:cBhvr>
                                    </p:anim>
                                    <p:animRot by="21600000">
                                      <p:cBhvr>
                                        <p:cTn id="114" dur="1000" fill="hold">
                                          <p:stCondLst>
                                            <p:cond delay="0"/>
                                          </p:stCondLst>
                                        </p:cTn>
                                        <p:tgtEl>
                                          <p:spTgt spid="17">
                                            <p:txEl>
                                              <p:pRg st="5" end="5"/>
                                            </p:txEl>
                                          </p:spTgt>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56" presetClass="entr" presetSubtype="0" fill="hold" grpId="0" nodeType="clickEffect">
                                  <p:stCondLst>
                                    <p:cond delay="0"/>
                                  </p:stCondLst>
                                  <p:iterate type="lt">
                                    <p:tmPct val="10000"/>
                                  </p:iterate>
                                  <p:childTnLst>
                                    <p:set>
                                      <p:cBhvr>
                                        <p:cTn id="118" dur="1" fill="hold">
                                          <p:stCondLst>
                                            <p:cond delay="0"/>
                                          </p:stCondLst>
                                        </p:cTn>
                                        <p:tgtEl>
                                          <p:spTgt spid="17">
                                            <p:txEl>
                                              <p:pRg st="6" end="6"/>
                                            </p:txEl>
                                          </p:spTgt>
                                        </p:tgtEl>
                                        <p:attrNameLst>
                                          <p:attrName>style.visibility</p:attrName>
                                        </p:attrNameLst>
                                      </p:cBhvr>
                                      <p:to>
                                        <p:strVal val="visible"/>
                                      </p:to>
                                    </p:set>
                                    <p:anim by="(-#ppt_w*2)" calcmode="lin" valueType="num">
                                      <p:cBhvr rctx="PPT">
                                        <p:cTn id="119" dur="500" autoRev="1" fill="hold">
                                          <p:stCondLst>
                                            <p:cond delay="0"/>
                                          </p:stCondLst>
                                        </p:cTn>
                                        <p:tgtEl>
                                          <p:spTgt spid="17">
                                            <p:txEl>
                                              <p:pRg st="6" end="6"/>
                                            </p:txEl>
                                          </p:spTgt>
                                        </p:tgtEl>
                                        <p:attrNameLst>
                                          <p:attrName>ppt_w</p:attrName>
                                        </p:attrNameLst>
                                      </p:cBhvr>
                                    </p:anim>
                                    <p:anim by="(#ppt_w*0.50)" calcmode="lin" valueType="num">
                                      <p:cBhvr>
                                        <p:cTn id="120" dur="500" decel="50000" autoRev="1" fill="hold">
                                          <p:stCondLst>
                                            <p:cond delay="0"/>
                                          </p:stCondLst>
                                        </p:cTn>
                                        <p:tgtEl>
                                          <p:spTgt spid="17">
                                            <p:txEl>
                                              <p:pRg st="6" end="6"/>
                                            </p:txEl>
                                          </p:spTgt>
                                        </p:tgtEl>
                                        <p:attrNameLst>
                                          <p:attrName>ppt_x</p:attrName>
                                        </p:attrNameLst>
                                      </p:cBhvr>
                                    </p:anim>
                                    <p:anim from="(-#ppt_h/2)" to="(#ppt_y)" calcmode="lin" valueType="num">
                                      <p:cBhvr>
                                        <p:cTn id="121" dur="1000" fill="hold">
                                          <p:stCondLst>
                                            <p:cond delay="0"/>
                                          </p:stCondLst>
                                        </p:cTn>
                                        <p:tgtEl>
                                          <p:spTgt spid="17">
                                            <p:txEl>
                                              <p:pRg st="6" end="6"/>
                                            </p:txEl>
                                          </p:spTgt>
                                        </p:tgtEl>
                                        <p:attrNameLst>
                                          <p:attrName>ppt_y</p:attrName>
                                        </p:attrNameLst>
                                      </p:cBhvr>
                                    </p:anim>
                                    <p:animRot by="21600000">
                                      <p:cBhvr>
                                        <p:cTn id="122" dur="1000" fill="hold">
                                          <p:stCondLst>
                                            <p:cond delay="0"/>
                                          </p:stCondLst>
                                        </p:cTn>
                                        <p:tgtEl>
                                          <p:spTgt spid="17">
                                            <p:txEl>
                                              <p:pRg st="6" end="6"/>
                                            </p:txEl>
                                          </p:spTgt>
                                        </p:tgtEl>
                                        <p:attrNameLst>
                                          <p:attrName>r</p:attrName>
                                        </p:attrNameLst>
                                      </p:cBhvr>
                                    </p:animRo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diamond(in)">
                                      <p:cBhvr>
                                        <p:cTn id="1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1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58" y="4586515"/>
            <a:ext cx="2923722" cy="1054780"/>
          </a:xfrm>
        </p:spPr>
        <p:txBody>
          <a:bodyPr>
            <a:noAutofit/>
          </a:bodyPr>
          <a:lstStyle/>
          <a:p>
            <a:pPr algn="ctr"/>
            <a:r>
              <a:rPr lang="en-US" sz="6600" b="1" dirty="0" err="1" smtClean="0">
                <a:latin typeface="NikoshBAN" panose="02000000000000000000" pitchFamily="2" charset="0"/>
                <a:cs typeface="NikoshBAN" panose="02000000000000000000" pitchFamily="2" charset="0"/>
              </a:rPr>
              <a:t>পরিবার</a:t>
            </a:r>
            <a:endParaRPr lang="en-US" sz="6600"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964" y="2531724"/>
            <a:ext cx="3649436" cy="35207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0" y="1"/>
            <a:ext cx="4673600" cy="34979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59200"/>
            <a:ext cx="3868963" cy="3098800"/>
          </a:xfrm>
          <a:prstGeom prst="rect">
            <a:avLst/>
          </a:prstGeom>
        </p:spPr>
      </p:pic>
    </p:spTree>
    <p:extLst>
      <p:ext uri="{BB962C8B-B14F-4D97-AF65-F5344CB8AC3E}">
        <p14:creationId xmlns:p14="http://schemas.microsoft.com/office/powerpoint/2010/main" val="38006516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by="(-#ppt_w*2)" calcmode="lin" valueType="num">
                                      <p:cBhvr rctx="PPT">
                                        <p:cTn id="22" dur="500" autoRev="1" fill="hold">
                                          <p:stCondLst>
                                            <p:cond delay="0"/>
                                          </p:stCondLst>
                                        </p:cTn>
                                        <p:tgtEl>
                                          <p:spTgt spid="2"/>
                                        </p:tgtEl>
                                        <p:attrNameLst>
                                          <p:attrName>ppt_w</p:attrName>
                                        </p:attrNameLst>
                                      </p:cBhvr>
                                    </p:anim>
                                    <p:anim by="(#ppt_w*0.50)" calcmode="lin" valueType="num">
                                      <p:cBhvr>
                                        <p:cTn id="23" dur="500" decel="50000" autoRev="1" fill="hold">
                                          <p:stCondLst>
                                            <p:cond delay="0"/>
                                          </p:stCondLst>
                                        </p:cTn>
                                        <p:tgtEl>
                                          <p:spTgt spid="2"/>
                                        </p:tgtEl>
                                        <p:attrNameLst>
                                          <p:attrName>ppt_x</p:attrName>
                                        </p:attrNameLst>
                                      </p:cBhvr>
                                    </p:anim>
                                    <p:anim from="(-#ppt_h/2)" to="(#ppt_y)" calcmode="lin" valueType="num">
                                      <p:cBhvr>
                                        <p:cTn id="24" dur="1000" fill="hold">
                                          <p:stCondLst>
                                            <p:cond delay="0"/>
                                          </p:stCondLst>
                                        </p:cTn>
                                        <p:tgtEl>
                                          <p:spTgt spid="2"/>
                                        </p:tgtEl>
                                        <p:attrNameLst>
                                          <p:attrName>ppt_y</p:attrName>
                                        </p:attrNameLst>
                                      </p:cBhvr>
                                    </p:anim>
                                    <p:animRot by="21600000">
                                      <p:cBhvr>
                                        <p:cTn id="2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031999" cy="782472"/>
          </a:xfrm>
          <a:solidFill>
            <a:schemeClr val="accent1">
              <a:lumMod val="20000"/>
              <a:lumOff val="80000"/>
            </a:schemeClr>
          </a:solidFill>
        </p:spPr>
        <p:txBody>
          <a:bodyPr>
            <a:normAutofit/>
          </a:bodyPr>
          <a:lstStyle/>
          <a:p>
            <a:r>
              <a:rPr lang="en-US" dirty="0" err="1" smtClean="0">
                <a:solidFill>
                  <a:schemeClr val="tx1"/>
                </a:solidFill>
                <a:latin typeface="NikoshBAN" panose="02000000000000000000" pitchFamily="2" charset="0"/>
                <a:cs typeface="NikoshBAN" panose="02000000000000000000" pitchFamily="2" charset="0"/>
              </a:rPr>
              <a:t>শিখনফল</a:t>
            </a:r>
            <a:endParaRPr lang="en-US" dirty="0">
              <a:solidFill>
                <a:schemeClr val="tx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77334" y="2160590"/>
            <a:ext cx="8596668" cy="2261286"/>
          </a:xfrm>
          <a:solidFill>
            <a:schemeClr val="accent1">
              <a:lumMod val="20000"/>
              <a:lumOff val="80000"/>
            </a:schemeClr>
          </a:solidFill>
        </p:spPr>
        <p:txBody>
          <a:bodyPr>
            <a:normAutofit fontScale="92500" lnSpcReduction="10000"/>
          </a:bodyPr>
          <a:lstStyle/>
          <a:p>
            <a:pPr marL="0" indent="0">
              <a:buNone/>
            </a:pPr>
            <a:r>
              <a:rPr lang="bn-IN" sz="3600" dirty="0" smtClean="0">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এই পাঠ শেষে </a:t>
            </a:r>
            <a:r>
              <a:rPr lang="bn-IN" sz="3600" dirty="0" smtClean="0">
                <a:solidFill>
                  <a:schemeClr val="tx1"/>
                </a:solidFill>
                <a:latin typeface="NikoshBAN" panose="02000000000000000000" pitchFamily="2" charset="0"/>
                <a:cs typeface="NikoshBAN" panose="02000000000000000000" pitchFamily="2" charset="0"/>
              </a:rPr>
              <a:t>শিক্ষার্থীরা</a:t>
            </a:r>
            <a:r>
              <a:rPr lang="en-US" sz="3600" dirty="0" smtClean="0">
                <a:solidFill>
                  <a:schemeClr val="tx1"/>
                </a:solidFill>
                <a:latin typeface="NikoshBAN" panose="02000000000000000000" pitchFamily="2" charset="0"/>
                <a:cs typeface="NikoshBAN" panose="02000000000000000000" pitchFamily="2" charset="0"/>
              </a:rPr>
              <a:t>-</a:t>
            </a:r>
          </a:p>
          <a:p>
            <a:pPr marL="0" indent="0">
              <a:buNone/>
            </a:pPr>
            <a:r>
              <a:rPr lang="en-US" sz="3600" dirty="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পরিবার কি তা বলতে পারবে। </a:t>
            </a:r>
          </a:p>
          <a:p>
            <a:pPr marL="0" indent="0">
              <a:buNone/>
            </a:pPr>
            <a:r>
              <a:rPr lang="bn-IN" sz="3600" dirty="0" smtClean="0">
                <a:latin typeface="NikoshBAN" panose="02000000000000000000" pitchFamily="2" charset="0"/>
                <a:cs typeface="NikoshBAN" panose="02000000000000000000" pitchFamily="2" charset="0"/>
              </a:rPr>
              <a:t>     পরিবারের প্রকারভেদ সম্পর্কে বলতে পারবে।</a:t>
            </a:r>
          </a:p>
          <a:p>
            <a:pPr marL="0" indent="0">
              <a:buNone/>
            </a:pP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পরিবারের কার্যাবলি ব্যাখ্যা করতে পারবে।</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26808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6516914" cy="895758"/>
          </a:xfrm>
        </p:spPr>
        <p:txBody>
          <a:bodyPr/>
          <a:lstStyle/>
          <a:p>
            <a:r>
              <a:rPr lang="bn-IN" dirty="0" smtClean="0">
                <a:latin typeface="NikoshBAN" panose="02000000000000000000" pitchFamily="2" charset="0"/>
                <a:cs typeface="NikoshBAN" panose="02000000000000000000" pitchFamily="2" charset="0"/>
              </a:rPr>
              <a:t>কর্তৃত্বের ভিত্তি পরিবার কত প্রকার?</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pPr marL="0" indent="0">
              <a:buNone/>
            </a:pPr>
            <a:r>
              <a:rPr lang="bn-IN" dirty="0" smtClean="0">
                <a:latin typeface="NikoshBAN" panose="02000000000000000000" pitchFamily="2" charset="0"/>
                <a:cs typeface="NikoshBAN" panose="02000000000000000000" pitchFamily="2" charset="0"/>
              </a:rPr>
              <a:t>কর্তৃত্বের ভিত্তি পরিবার দুই প্রকার-</a:t>
            </a:r>
            <a:endParaRPr lang="en-US" dirty="0"/>
          </a:p>
        </p:txBody>
      </p:sp>
      <p:grpSp>
        <p:nvGrpSpPr>
          <p:cNvPr id="13" name="Group 12"/>
          <p:cNvGrpSpPr/>
          <p:nvPr/>
        </p:nvGrpSpPr>
        <p:grpSpPr>
          <a:xfrm>
            <a:off x="3258457" y="2838485"/>
            <a:ext cx="5011056" cy="2044824"/>
            <a:chOff x="838200" y="2388542"/>
            <a:chExt cx="5011056" cy="2044824"/>
          </a:xfrm>
        </p:grpSpPr>
        <p:sp>
          <p:nvSpPr>
            <p:cNvPr id="4" name="Rectangle 3"/>
            <p:cNvSpPr/>
            <p:nvPr/>
          </p:nvSpPr>
          <p:spPr>
            <a:xfrm>
              <a:off x="2351314" y="2388542"/>
              <a:ext cx="2206171"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 </a:t>
              </a:r>
              <a:r>
                <a:rPr lang="bn-IN" sz="4400" dirty="0" smtClean="0">
                  <a:latin typeface="NikoshBAN" panose="02000000000000000000" pitchFamily="2" charset="0"/>
                  <a:cs typeface="NikoshBAN" panose="02000000000000000000" pitchFamily="2" charset="0"/>
                </a:rPr>
                <a:t>পরিবার</a:t>
              </a:r>
              <a:endParaRPr lang="en-US" sz="4400" dirty="0"/>
            </a:p>
          </p:txBody>
        </p:sp>
        <p:sp>
          <p:nvSpPr>
            <p:cNvPr id="5" name="Rectangle 4"/>
            <p:cNvSpPr/>
            <p:nvPr/>
          </p:nvSpPr>
          <p:spPr>
            <a:xfrm>
              <a:off x="838200" y="4026966"/>
              <a:ext cx="2206171"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 পিতৃপ্রধান পরিবার</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3643085" y="4019834"/>
              <a:ext cx="2206171"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 </a:t>
              </a:r>
              <a:r>
                <a:rPr lang="bn-IN" sz="2400" dirty="0" smtClean="0">
                  <a:latin typeface="NikoshBAN" panose="02000000000000000000" pitchFamily="2" charset="0"/>
                  <a:cs typeface="NikoshBAN" panose="02000000000000000000" pitchFamily="2" charset="0"/>
                </a:rPr>
                <a:t>মাতৃপ্রধান পরিবার</a:t>
              </a:r>
              <a:endParaRPr lang="en-US" sz="2400" dirty="0"/>
            </a:p>
          </p:txBody>
        </p:sp>
        <p:sp>
          <p:nvSpPr>
            <p:cNvPr id="7" name="Rectangle 6"/>
            <p:cNvSpPr/>
            <p:nvPr/>
          </p:nvSpPr>
          <p:spPr>
            <a:xfrm>
              <a:off x="1886856" y="3374017"/>
              <a:ext cx="313508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711699" y="3418420"/>
              <a:ext cx="377372" cy="566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698170" y="3418421"/>
              <a:ext cx="377372" cy="566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265713" y="2801451"/>
              <a:ext cx="377372" cy="566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49897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edg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bn-IN" dirty="0" smtClean="0">
                <a:latin typeface="NikoshBAN" panose="02000000000000000000" pitchFamily="2" charset="0"/>
                <a:cs typeface="NikoshBAN" panose="02000000000000000000" pitchFamily="2" charset="0"/>
              </a:rPr>
              <a:t>বংশ মর্যাদা ও উত্তরাধিকারের ভিত্তি পরিবার কত প্রকার?</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lstStyle/>
          <a:p>
            <a:pPr marL="0" indent="0">
              <a:buNone/>
            </a:pPr>
            <a:r>
              <a:rPr lang="bn-IN" dirty="0" smtClean="0">
                <a:latin typeface="NikoshBAN" panose="02000000000000000000" pitchFamily="2" charset="0"/>
                <a:cs typeface="NikoshBAN" panose="02000000000000000000" pitchFamily="2" charset="0"/>
              </a:rPr>
              <a:t>বংশ মর্যাদা ও উত্তরাধিকারের ভিত্তি পরিবার দুই প্রকার।যথা-</a:t>
            </a:r>
            <a:endParaRPr lang="en-US" dirty="0"/>
          </a:p>
        </p:txBody>
      </p:sp>
      <p:grpSp>
        <p:nvGrpSpPr>
          <p:cNvPr id="6" name="Group 5"/>
          <p:cNvGrpSpPr/>
          <p:nvPr/>
        </p:nvGrpSpPr>
        <p:grpSpPr>
          <a:xfrm>
            <a:off x="1175658" y="2697815"/>
            <a:ext cx="7910285" cy="2341816"/>
            <a:chOff x="1175658" y="2697815"/>
            <a:chExt cx="7910285" cy="2341816"/>
          </a:xfrm>
        </p:grpSpPr>
        <p:sp>
          <p:nvSpPr>
            <p:cNvPr id="4" name="Rectangle 3"/>
            <p:cNvSpPr/>
            <p:nvPr/>
          </p:nvSpPr>
          <p:spPr>
            <a:xfrm>
              <a:off x="4165599" y="2697815"/>
              <a:ext cx="2264229"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 </a:t>
              </a:r>
              <a:r>
                <a:rPr lang="bn-IN" sz="3600" dirty="0" smtClean="0">
                  <a:latin typeface="NikoshBAN" panose="02000000000000000000" pitchFamily="2" charset="0"/>
                  <a:cs typeface="NikoshBAN" panose="02000000000000000000" pitchFamily="2" charset="0"/>
                </a:rPr>
                <a:t>পরিবার</a:t>
              </a:r>
              <a:endParaRPr lang="en-US" sz="3600" dirty="0"/>
            </a:p>
          </p:txBody>
        </p:sp>
        <p:sp>
          <p:nvSpPr>
            <p:cNvPr id="5" name="Rectangle 4"/>
            <p:cNvSpPr/>
            <p:nvPr/>
          </p:nvSpPr>
          <p:spPr>
            <a:xfrm rot="10800000" flipV="1">
              <a:off x="2978041" y="3828180"/>
              <a:ext cx="399970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5658" y="4531631"/>
              <a:ext cx="3483429"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 </a:t>
              </a:r>
              <a:r>
                <a:rPr lang="bn-IN" sz="2800" dirty="0" smtClean="0">
                  <a:latin typeface="NikoshBAN" panose="02000000000000000000" pitchFamily="2" charset="0"/>
                  <a:cs typeface="NikoshBAN" panose="02000000000000000000" pitchFamily="2" charset="0"/>
                </a:rPr>
                <a:t>পিতৃসূত্রীয় পরিবার</a:t>
              </a:r>
              <a:endParaRPr lang="en-US" sz="2800" dirty="0"/>
            </a:p>
          </p:txBody>
        </p:sp>
        <p:sp>
          <p:nvSpPr>
            <p:cNvPr id="9" name="Rectangle 8"/>
            <p:cNvSpPr/>
            <p:nvPr/>
          </p:nvSpPr>
          <p:spPr>
            <a:xfrm>
              <a:off x="5602514" y="4420167"/>
              <a:ext cx="3483429"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 </a:t>
              </a:r>
              <a:r>
                <a:rPr lang="bn-IN" sz="3200" dirty="0" smtClean="0">
                  <a:latin typeface="NikoshBAN" panose="02000000000000000000" pitchFamily="2" charset="0"/>
                  <a:cs typeface="NikoshBAN" panose="02000000000000000000" pitchFamily="2" charset="0"/>
                </a:rPr>
                <a:t>মাতৃসূত্রীয় পরিবার</a:t>
              </a:r>
              <a:endParaRPr lang="en-US" sz="3200" dirty="0"/>
            </a:p>
          </p:txBody>
        </p:sp>
        <p:sp>
          <p:nvSpPr>
            <p:cNvPr id="10" name="Down Arrow 9"/>
            <p:cNvSpPr/>
            <p:nvPr/>
          </p:nvSpPr>
          <p:spPr>
            <a:xfrm>
              <a:off x="6797112" y="3841885"/>
              <a:ext cx="484632" cy="536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055398" y="3237665"/>
              <a:ext cx="484632" cy="624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850025" y="3902613"/>
              <a:ext cx="484632" cy="550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59569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611"/>
            <a:ext cx="10515600" cy="1325563"/>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bn-IN" dirty="0" smtClean="0">
                <a:latin typeface="NikoshBAN" panose="02000000000000000000" pitchFamily="2" charset="0"/>
                <a:cs typeface="NikoshBAN" panose="02000000000000000000" pitchFamily="2" charset="0"/>
              </a:rPr>
              <a:t>বিবাহোত্তর বাসস্থানের ভিত্তিতে পরিবার কত প্রকার?</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40140"/>
            <a:ext cx="10515600" cy="4351338"/>
          </a:xfrm>
        </p:spPr>
        <p:txBody>
          <a:bodyPr/>
          <a:lstStyle/>
          <a:p>
            <a:pPr marL="0" indent="0">
              <a:buNone/>
            </a:pPr>
            <a:r>
              <a:rPr lang="bn-IN" dirty="0">
                <a:latin typeface="NikoshBAN" panose="02000000000000000000" pitchFamily="2" charset="0"/>
                <a:cs typeface="NikoshBAN" panose="02000000000000000000" pitchFamily="2" charset="0"/>
              </a:rPr>
              <a:t>বিবাহোত্তর বাসস্থানের ভিত্তিতে </a:t>
            </a:r>
            <a:r>
              <a:rPr lang="bn-IN" dirty="0" smtClean="0">
                <a:latin typeface="NikoshBAN" panose="02000000000000000000" pitchFamily="2" charset="0"/>
                <a:cs typeface="NikoshBAN" panose="02000000000000000000" pitchFamily="2" charset="0"/>
              </a:rPr>
              <a:t>পরিবার চার প্রকার।যথা-</a:t>
            </a:r>
            <a:endParaRPr lang="en-US" dirty="0"/>
          </a:p>
        </p:txBody>
      </p:sp>
      <p:grpSp>
        <p:nvGrpSpPr>
          <p:cNvPr id="16" name="Group 15"/>
          <p:cNvGrpSpPr/>
          <p:nvPr/>
        </p:nvGrpSpPr>
        <p:grpSpPr>
          <a:xfrm>
            <a:off x="341085" y="3504244"/>
            <a:ext cx="11544298" cy="1690961"/>
            <a:chOff x="341085" y="3504244"/>
            <a:chExt cx="11544298" cy="1690961"/>
          </a:xfrm>
        </p:grpSpPr>
        <p:sp>
          <p:nvSpPr>
            <p:cNvPr id="4" name="Rounded Rectangle 3"/>
            <p:cNvSpPr/>
            <p:nvPr/>
          </p:nvSpPr>
          <p:spPr>
            <a:xfrm>
              <a:off x="4553854" y="3504244"/>
              <a:ext cx="26561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 </a:t>
              </a:r>
              <a:r>
                <a:rPr lang="bn-IN" sz="4400" dirty="0" smtClean="0">
                  <a:latin typeface="NikoshBAN" panose="02000000000000000000" pitchFamily="2" charset="0"/>
                  <a:cs typeface="NikoshBAN" panose="02000000000000000000" pitchFamily="2" charset="0"/>
                </a:rPr>
                <a:t>বিবাহ</a:t>
              </a:r>
              <a:endParaRPr lang="en-US" sz="4400" dirty="0"/>
            </a:p>
          </p:txBody>
        </p:sp>
        <p:sp>
          <p:nvSpPr>
            <p:cNvPr id="5" name="Rounded Rectangle 4"/>
            <p:cNvSpPr/>
            <p:nvPr/>
          </p:nvSpPr>
          <p:spPr>
            <a:xfrm>
              <a:off x="1669143" y="4303485"/>
              <a:ext cx="88392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41085" y="4672690"/>
              <a:ext cx="26561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 </a:t>
              </a:r>
              <a:r>
                <a:rPr lang="bn-IN" sz="3200" dirty="0" smtClean="0">
                  <a:latin typeface="NikoshBAN" panose="02000000000000000000" pitchFamily="2" charset="0"/>
                  <a:cs typeface="NikoshBAN" panose="02000000000000000000" pitchFamily="2" charset="0"/>
                </a:rPr>
                <a:t>পিতৃবাস পরিবার</a:t>
              </a:r>
              <a:endParaRPr lang="en-US" sz="3200" dirty="0"/>
            </a:p>
          </p:txBody>
        </p:sp>
        <p:sp>
          <p:nvSpPr>
            <p:cNvPr id="7" name="Rounded Rectangle 6"/>
            <p:cNvSpPr/>
            <p:nvPr/>
          </p:nvSpPr>
          <p:spPr>
            <a:xfrm>
              <a:off x="3340098" y="4656090"/>
              <a:ext cx="26561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  </a:t>
              </a:r>
              <a:r>
                <a:rPr lang="bn-IN" sz="2800" dirty="0" smtClean="0">
                  <a:latin typeface="NikoshBAN" panose="02000000000000000000" pitchFamily="2" charset="0"/>
                  <a:cs typeface="NikoshBAN" panose="02000000000000000000" pitchFamily="2" charset="0"/>
                </a:rPr>
                <a:t>মাতৃবাস পরিবার</a:t>
              </a:r>
              <a:endParaRPr lang="en-US" sz="2800" dirty="0"/>
            </a:p>
          </p:txBody>
        </p:sp>
        <p:sp>
          <p:nvSpPr>
            <p:cNvPr id="8" name="Rounded Rectangle 7"/>
            <p:cNvSpPr/>
            <p:nvPr/>
          </p:nvSpPr>
          <p:spPr>
            <a:xfrm>
              <a:off x="6386284" y="4643799"/>
              <a:ext cx="26561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 </a:t>
              </a:r>
              <a:r>
                <a:rPr lang="bn-IN" sz="3200" dirty="0" smtClean="0">
                  <a:latin typeface="NikoshBAN" panose="02000000000000000000" pitchFamily="2" charset="0"/>
                  <a:cs typeface="NikoshBAN" panose="02000000000000000000" pitchFamily="2" charset="0"/>
                </a:rPr>
                <a:t>নয়াবাস পরিবার</a:t>
              </a:r>
              <a:endParaRPr lang="en-US" sz="3200" dirty="0"/>
            </a:p>
          </p:txBody>
        </p:sp>
        <p:sp>
          <p:nvSpPr>
            <p:cNvPr id="9" name="Rounded Rectangle 8"/>
            <p:cNvSpPr/>
            <p:nvPr/>
          </p:nvSpPr>
          <p:spPr>
            <a:xfrm>
              <a:off x="9229268" y="4656090"/>
              <a:ext cx="2656115"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 </a:t>
              </a:r>
              <a:r>
                <a:rPr lang="bn-IN" sz="3200" dirty="0" smtClean="0">
                  <a:latin typeface="NikoshBAN" panose="02000000000000000000" pitchFamily="2" charset="0"/>
                  <a:cs typeface="NikoshBAN" panose="02000000000000000000" pitchFamily="2" charset="0"/>
                </a:rPr>
                <a:t>দ্বৈতবাস পরিবার</a:t>
              </a:r>
              <a:endParaRPr lang="en-US" sz="3200" dirty="0"/>
            </a:p>
          </p:txBody>
        </p:sp>
        <p:sp>
          <p:nvSpPr>
            <p:cNvPr id="11" name="Down Arrow 10"/>
            <p:cNvSpPr/>
            <p:nvPr/>
          </p:nvSpPr>
          <p:spPr>
            <a:xfrm>
              <a:off x="5749470" y="4036058"/>
              <a:ext cx="246743" cy="290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0310583" y="4353513"/>
              <a:ext cx="246743" cy="290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7365998" y="4358503"/>
              <a:ext cx="246743" cy="290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298041" y="4365804"/>
              <a:ext cx="246743" cy="290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669143" y="4365804"/>
              <a:ext cx="246743" cy="290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38821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8"/>
            <a:ext cx="6912429" cy="825046"/>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bn-IN" dirty="0" smtClean="0">
                <a:latin typeface="NikoshBAN" panose="02000000000000000000" pitchFamily="2" charset="0"/>
                <a:cs typeface="NikoshBAN" panose="02000000000000000000" pitchFamily="2" charset="0"/>
              </a:rPr>
              <a:t>আকৃতির ভিত্তিতে পরিবার কত প্রকার?</a:t>
            </a:r>
            <a:endParaRPr lang="en-US"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4743" y="0"/>
            <a:ext cx="3817257" cy="40553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771" y="2064175"/>
            <a:ext cx="4034972" cy="39823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22" y="3226184"/>
            <a:ext cx="4190547" cy="2802646"/>
          </a:xfrm>
          <a:prstGeom prst="rect">
            <a:avLst/>
          </a:prstGeom>
        </p:spPr>
      </p:pic>
      <p:sp>
        <p:nvSpPr>
          <p:cNvPr id="3" name="Rectangle 2"/>
          <p:cNvSpPr/>
          <p:nvPr/>
        </p:nvSpPr>
        <p:spPr>
          <a:xfrm rot="10800000" flipV="1">
            <a:off x="9143999" y="4097975"/>
            <a:ext cx="2278743" cy="64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 </a:t>
            </a:r>
            <a:r>
              <a:rPr lang="bn-IN" sz="3600" dirty="0" smtClean="0">
                <a:latin typeface="NikoshBAN" panose="02000000000000000000" pitchFamily="2" charset="0"/>
                <a:cs typeface="NikoshBAN" panose="02000000000000000000" pitchFamily="2" charset="0"/>
              </a:rPr>
              <a:t>অনু পরিবার</a:t>
            </a:r>
            <a:endParaRPr lang="en-US" sz="3600" dirty="0"/>
          </a:p>
        </p:txBody>
      </p:sp>
      <p:sp>
        <p:nvSpPr>
          <p:cNvPr id="7" name="Rectangle 6"/>
          <p:cNvSpPr/>
          <p:nvPr/>
        </p:nvSpPr>
        <p:spPr>
          <a:xfrm rot="10800000" flipV="1">
            <a:off x="1132112" y="6046533"/>
            <a:ext cx="2278743" cy="64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 বর্ধিত পরিবার</a:t>
            </a:r>
            <a:endParaRPr lang="en-US" sz="3600" dirty="0">
              <a:latin typeface="NikoshBAN" panose="02000000000000000000" pitchFamily="2" charset="0"/>
              <a:cs typeface="NikoshBAN" panose="02000000000000000000" pitchFamily="2" charset="0"/>
            </a:endParaRPr>
          </a:p>
        </p:txBody>
      </p:sp>
      <p:sp>
        <p:nvSpPr>
          <p:cNvPr id="8" name="Rectangle 7"/>
          <p:cNvSpPr/>
          <p:nvPr/>
        </p:nvSpPr>
        <p:spPr>
          <a:xfrm rot="10800000" flipV="1">
            <a:off x="5181600" y="6028830"/>
            <a:ext cx="2315028" cy="645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 </a:t>
            </a:r>
            <a:r>
              <a:rPr lang="bn-IN" sz="3600" dirty="0" smtClean="0">
                <a:latin typeface="NikoshBAN" panose="02000000000000000000" pitchFamily="2" charset="0"/>
                <a:cs typeface="NikoshBAN" panose="02000000000000000000" pitchFamily="2" charset="0"/>
              </a:rPr>
              <a:t>যৌথ পরিবার</a:t>
            </a:r>
            <a:endParaRPr lang="en-US" sz="3600" dirty="0"/>
          </a:p>
        </p:txBody>
      </p:sp>
      <p:sp>
        <p:nvSpPr>
          <p:cNvPr id="9" name="Rounded Rectangle 8"/>
          <p:cNvSpPr/>
          <p:nvPr/>
        </p:nvSpPr>
        <p:spPr>
          <a:xfrm>
            <a:off x="0" y="1107961"/>
            <a:ext cx="5413829" cy="750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আকৃতির ভিত্তিতে </a:t>
            </a:r>
            <a:r>
              <a:rPr lang="bn-IN" sz="3600" dirty="0" smtClean="0">
                <a:latin typeface="NikoshBAN" panose="02000000000000000000" pitchFamily="2" charset="0"/>
                <a:cs typeface="NikoshBAN" panose="02000000000000000000" pitchFamily="2" charset="0"/>
              </a:rPr>
              <a:t>পরিবার  ৩ প্রকার</a:t>
            </a:r>
            <a:endParaRPr lang="en-US" sz="3600" dirty="0"/>
          </a:p>
        </p:txBody>
      </p:sp>
    </p:spTree>
    <p:extLst>
      <p:ext uri="{BB962C8B-B14F-4D97-AF65-F5344CB8AC3E}">
        <p14:creationId xmlns:p14="http://schemas.microsoft.com/office/powerpoint/2010/main" val="26968110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in)">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strVal val="#ppt_w*0.70"/>
                                          </p:val>
                                        </p:tav>
                                        <p:tav tm="100000">
                                          <p:val>
                                            <p:strVal val="#ppt_w"/>
                                          </p:val>
                                        </p:tav>
                                      </p:tavLst>
                                    </p:anim>
                                    <p:anim calcmode="lin" valueType="num">
                                      <p:cBhvr>
                                        <p:cTn id="49" dur="1000" fill="hold"/>
                                        <p:tgtEl>
                                          <p:spTgt spid="9"/>
                                        </p:tgtEl>
                                        <p:attrNameLst>
                                          <p:attrName>ppt_h</p:attrName>
                                        </p:attrNameLst>
                                      </p:cBhvr>
                                      <p:tavLst>
                                        <p:tav tm="0">
                                          <p:val>
                                            <p:strVal val="#ppt_h"/>
                                          </p:val>
                                        </p:tav>
                                        <p:tav tm="100000">
                                          <p:val>
                                            <p:strVal val="#ppt_h"/>
                                          </p:val>
                                        </p:tav>
                                      </p:tavLst>
                                    </p:anim>
                                    <p:animEffect transition="in" filter="fade">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6971" y="-12362"/>
            <a:ext cx="3464152" cy="39602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342" y="870859"/>
            <a:ext cx="4194628" cy="47026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6" y="1741714"/>
            <a:ext cx="4383314" cy="4021476"/>
          </a:xfrm>
          <a:prstGeom prst="rect">
            <a:avLst/>
          </a:prstGeom>
        </p:spPr>
      </p:pic>
      <p:sp>
        <p:nvSpPr>
          <p:cNvPr id="3" name="Rectangle 2"/>
          <p:cNvSpPr/>
          <p:nvPr/>
        </p:nvSpPr>
        <p:spPr>
          <a:xfrm rot="10800000" flipV="1">
            <a:off x="788646" y="5763190"/>
            <a:ext cx="2941524" cy="71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lumMod val="95000"/>
                    <a:lumOff val="5000"/>
                  </a:schemeClr>
                </a:solidFill>
              </a:rPr>
              <a:t> </a:t>
            </a:r>
            <a:r>
              <a:rPr lang="bn-IN" sz="2400" dirty="0" smtClean="0">
                <a:solidFill>
                  <a:schemeClr val="tx1">
                    <a:lumMod val="95000"/>
                    <a:lumOff val="5000"/>
                  </a:schemeClr>
                </a:solidFill>
                <a:latin typeface="NikoshBAN" panose="02000000000000000000" pitchFamily="2" charset="0"/>
                <a:cs typeface="NikoshBAN" panose="02000000000000000000" pitchFamily="2" charset="0"/>
              </a:rPr>
              <a:t>দলগত বিবাহভিত্তিক পরিবার</a:t>
            </a:r>
            <a:endParaRPr lang="en-US" sz="2400" dirty="0">
              <a:solidFill>
                <a:schemeClr val="tx1">
                  <a:lumMod val="95000"/>
                  <a:lumOff val="5000"/>
                </a:schemeClr>
              </a:solidFill>
            </a:endParaRPr>
          </a:p>
        </p:txBody>
      </p:sp>
      <p:sp>
        <p:nvSpPr>
          <p:cNvPr id="8" name="Rectangle 7"/>
          <p:cNvSpPr/>
          <p:nvPr/>
        </p:nvSpPr>
        <p:spPr>
          <a:xfrm rot="10800000" flipV="1">
            <a:off x="5413827" y="5559991"/>
            <a:ext cx="2191657" cy="71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lumMod val="95000"/>
                    <a:lumOff val="5000"/>
                  </a:schemeClr>
                </a:solidFill>
              </a:rPr>
              <a:t> </a:t>
            </a:r>
            <a:r>
              <a:rPr lang="bn-IN" sz="2800" dirty="0" smtClean="0">
                <a:solidFill>
                  <a:schemeClr val="tx1">
                    <a:lumMod val="95000"/>
                    <a:lumOff val="5000"/>
                  </a:schemeClr>
                </a:solidFill>
                <a:latin typeface="NikoshBAN" panose="02000000000000000000" pitchFamily="2" charset="0"/>
                <a:cs typeface="NikoshBAN" panose="02000000000000000000" pitchFamily="2" charset="0"/>
              </a:rPr>
              <a:t>বহু স্বামী বিবাহ</a:t>
            </a:r>
            <a:endParaRPr lang="en-US" sz="2800" dirty="0">
              <a:solidFill>
                <a:schemeClr val="tx1">
                  <a:lumMod val="95000"/>
                  <a:lumOff val="5000"/>
                </a:schemeClr>
              </a:solidFill>
            </a:endParaRPr>
          </a:p>
        </p:txBody>
      </p:sp>
      <p:sp>
        <p:nvSpPr>
          <p:cNvPr id="9" name="Rectangle 8"/>
          <p:cNvSpPr/>
          <p:nvPr/>
        </p:nvSpPr>
        <p:spPr>
          <a:xfrm rot="10800000" flipV="1">
            <a:off x="9477828" y="3962399"/>
            <a:ext cx="2232817" cy="71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lumMod val="95000"/>
                    <a:lumOff val="5000"/>
                  </a:schemeClr>
                </a:solidFill>
              </a:rPr>
              <a:t> </a:t>
            </a: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বহু স্ত্রী বিবাহ</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37292555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by="(-#ppt_w*2)" calcmode="lin" valueType="num">
                                      <p:cBhvr rctx="PPT">
                                        <p:cTn id="15" dur="500" autoRev="1" fill="hold">
                                          <p:stCondLst>
                                            <p:cond delay="0"/>
                                          </p:stCondLst>
                                        </p:cTn>
                                        <p:tgtEl>
                                          <p:spTgt spid="9"/>
                                        </p:tgtEl>
                                        <p:attrNameLst>
                                          <p:attrName>ppt_w</p:attrName>
                                        </p:attrNameLst>
                                      </p:cBhvr>
                                    </p:anim>
                                    <p:anim by="(#ppt_w*0.50)" calcmode="lin" valueType="num">
                                      <p:cBhvr>
                                        <p:cTn id="16" dur="500" decel="50000" autoRev="1" fill="hold">
                                          <p:stCondLst>
                                            <p:cond delay="0"/>
                                          </p:stCondLst>
                                        </p:cTn>
                                        <p:tgtEl>
                                          <p:spTgt spid="9"/>
                                        </p:tgtEl>
                                        <p:attrNameLst>
                                          <p:attrName>ppt_x</p:attrName>
                                        </p:attrNameLst>
                                      </p:cBhvr>
                                    </p:anim>
                                    <p:anim from="(-#ppt_h/2)" to="(#ppt_y)" calcmode="lin" valueType="num">
                                      <p:cBhvr>
                                        <p:cTn id="17" dur="1000" fill="hold">
                                          <p:stCondLst>
                                            <p:cond delay="0"/>
                                          </p:stCondLst>
                                        </p:cTn>
                                        <p:tgtEl>
                                          <p:spTgt spid="9"/>
                                        </p:tgtEl>
                                        <p:attrNameLst>
                                          <p:attrName>ppt_y</p:attrName>
                                        </p:attrNameLst>
                                      </p:cBhvr>
                                    </p:anim>
                                    <p:animRot by="21600000">
                                      <p:cBhvr>
                                        <p:cTn id="18" dur="1000" fill="hold">
                                          <p:stCondLst>
                                            <p:cond delay="0"/>
                                          </p:stCondLst>
                                        </p:cTn>
                                        <p:tgtEl>
                                          <p:spTgt spid="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by="(-#ppt_w*2)" calcmode="lin" valueType="num">
                                      <p:cBhvr rctx="PPT">
                                        <p:cTn id="28" dur="500" autoRev="1" fill="hold">
                                          <p:stCondLst>
                                            <p:cond delay="0"/>
                                          </p:stCondLst>
                                        </p:cTn>
                                        <p:tgtEl>
                                          <p:spTgt spid="8"/>
                                        </p:tgtEl>
                                        <p:attrNameLst>
                                          <p:attrName>ppt_w</p:attrName>
                                        </p:attrNameLst>
                                      </p:cBhvr>
                                    </p:anim>
                                    <p:anim by="(#ppt_w*0.50)" calcmode="lin" valueType="num">
                                      <p:cBhvr>
                                        <p:cTn id="29" dur="500" decel="50000" autoRev="1" fill="hold">
                                          <p:stCondLst>
                                            <p:cond delay="0"/>
                                          </p:stCondLst>
                                        </p:cTn>
                                        <p:tgtEl>
                                          <p:spTgt spid="8"/>
                                        </p:tgtEl>
                                        <p:attrNameLst>
                                          <p:attrName>ppt_x</p:attrName>
                                        </p:attrNameLst>
                                      </p:cBhvr>
                                    </p:anim>
                                    <p:anim from="(-#ppt_h/2)" to="(#ppt_y)" calcmode="lin" valueType="num">
                                      <p:cBhvr>
                                        <p:cTn id="30" dur="1000" fill="hold">
                                          <p:stCondLst>
                                            <p:cond delay="0"/>
                                          </p:stCondLst>
                                        </p:cTn>
                                        <p:tgtEl>
                                          <p:spTgt spid="8"/>
                                        </p:tgtEl>
                                        <p:attrNameLst>
                                          <p:attrName>ppt_y</p:attrName>
                                        </p:attrNameLst>
                                      </p:cBhvr>
                                    </p:anim>
                                    <p:animRot by="21600000">
                                      <p:cBhvr>
                                        <p:cTn id="31" dur="1000" fill="hold">
                                          <p:stCondLst>
                                            <p:cond delay="0"/>
                                          </p:stCondLst>
                                        </p:cTn>
                                        <p:tgtEl>
                                          <p:spTgt spid="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3"/>
                                        </p:tgtEl>
                                        <p:attrNameLst>
                                          <p:attrName>style.visibility</p:attrName>
                                        </p:attrNameLst>
                                      </p:cBhvr>
                                      <p:to>
                                        <p:strVal val="visible"/>
                                      </p:to>
                                    </p:set>
                                    <p:anim by="(-#ppt_w*2)" calcmode="lin" valueType="num">
                                      <p:cBhvr rctx="PPT">
                                        <p:cTn id="54" dur="500" autoRev="1" fill="hold">
                                          <p:stCondLst>
                                            <p:cond delay="0"/>
                                          </p:stCondLst>
                                        </p:cTn>
                                        <p:tgtEl>
                                          <p:spTgt spid="3"/>
                                        </p:tgtEl>
                                        <p:attrNameLst>
                                          <p:attrName>ppt_w</p:attrName>
                                        </p:attrNameLst>
                                      </p:cBhvr>
                                    </p:anim>
                                    <p:anim by="(#ppt_w*0.50)" calcmode="lin" valueType="num">
                                      <p:cBhvr>
                                        <p:cTn id="55" dur="500" decel="50000" autoRev="1" fill="hold">
                                          <p:stCondLst>
                                            <p:cond delay="0"/>
                                          </p:stCondLst>
                                        </p:cTn>
                                        <p:tgtEl>
                                          <p:spTgt spid="3"/>
                                        </p:tgtEl>
                                        <p:attrNameLst>
                                          <p:attrName>ppt_x</p:attrName>
                                        </p:attrNameLst>
                                      </p:cBhvr>
                                    </p:anim>
                                    <p:anim from="(-#ppt_h/2)" to="(#ppt_y)" calcmode="lin" valueType="num">
                                      <p:cBhvr>
                                        <p:cTn id="56" dur="1000" fill="hold">
                                          <p:stCondLst>
                                            <p:cond delay="0"/>
                                          </p:stCondLst>
                                        </p:cTn>
                                        <p:tgtEl>
                                          <p:spTgt spid="3"/>
                                        </p:tgtEl>
                                        <p:attrNameLst>
                                          <p:attrName>ppt_y</p:attrName>
                                        </p:attrNameLst>
                                      </p:cBhvr>
                                    </p:anim>
                                    <p:animRot by="21600000">
                                      <p:cBhvr>
                                        <p:cTn id="5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348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Shonar Bangla</vt:lpstr>
      <vt:lpstr>Vrinda</vt:lpstr>
      <vt:lpstr>Office Theme</vt:lpstr>
      <vt:lpstr>PowerPoint Presentation</vt:lpstr>
      <vt:lpstr>PowerPoint Presentation</vt:lpstr>
      <vt:lpstr>পরিবার</vt:lpstr>
      <vt:lpstr>শিখনফল</vt:lpstr>
      <vt:lpstr>কর্তৃত্বের ভিত্তি পরিবার কত প্রকার?</vt:lpstr>
      <vt:lpstr>বংশ মর্যাদা ও উত্তরাধিকারের ভিত্তি পরিবার কত প্রকার?</vt:lpstr>
      <vt:lpstr>বিবাহোত্তর বাসস্থানের ভিত্তিতে পরিবার কত প্রকার?</vt:lpstr>
      <vt:lpstr>আকৃতির ভিত্তিতে পরিবার কত প্রকার?</vt:lpstr>
      <vt:lpstr>PowerPoint Presentation</vt:lpstr>
      <vt:lpstr>স্বামী-স্ত্রীর সংখ্যার ভিত্তিতে পরিবার কত প্রকার ?</vt:lpstr>
      <vt:lpstr>পাত্র-পাত্রী নির্বাচনের ভিত্তিতে পরিবার কত প্রকার?</vt:lpstr>
      <vt:lpstr>একক কাজ</vt:lpstr>
      <vt:lpstr>মূল্যায়ন</vt:lpstr>
      <vt:lpstr>বাড়ি কাজ</vt:lpstr>
      <vt:lpstr>আল্লাহ হাফেজ</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cp:revision>
  <dcterms:created xsi:type="dcterms:W3CDTF">2019-11-02T05:05:11Z</dcterms:created>
  <dcterms:modified xsi:type="dcterms:W3CDTF">2019-11-02T16:02:30Z</dcterms:modified>
</cp:coreProperties>
</file>