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sldIdLst>
    <p:sldId id="257" r:id="rId2"/>
    <p:sldId id="258" r:id="rId3"/>
    <p:sldId id="301" r:id="rId4"/>
    <p:sldId id="260" r:id="rId5"/>
    <p:sldId id="273" r:id="rId6"/>
    <p:sldId id="266" r:id="rId7"/>
    <p:sldId id="275" r:id="rId8"/>
    <p:sldId id="276" r:id="rId9"/>
    <p:sldId id="286" r:id="rId10"/>
    <p:sldId id="300" r:id="rId11"/>
    <p:sldId id="292" r:id="rId12"/>
    <p:sldId id="283" r:id="rId13"/>
    <p:sldId id="293" r:id="rId14"/>
    <p:sldId id="294" r:id="rId15"/>
    <p:sldId id="267" r:id="rId16"/>
    <p:sldId id="295" r:id="rId17"/>
    <p:sldId id="297" r:id="rId18"/>
    <p:sldId id="298" r:id="rId19"/>
    <p:sldId id="277" r:id="rId20"/>
    <p:sldId id="262" r:id="rId21"/>
    <p:sldId id="271" r:id="rId22"/>
    <p:sldId id="272" r:id="rId23"/>
  </p:sldIdLst>
  <p:sldSz cx="12192000" cy="7199313"/>
  <p:notesSz cx="6858000" cy="9144000"/>
  <p:defaultTextStyle>
    <a:defPPr>
      <a:defRPr lang="en-US"/>
    </a:defPPr>
    <a:lvl1pPr marL="0" algn="l" defTabSz="915006" rtl="0" eaLnBrk="1" latinLnBrk="0" hangingPunct="1">
      <a:defRPr sz="1802" kern="1200">
        <a:solidFill>
          <a:schemeClr val="tx1"/>
        </a:solidFill>
        <a:latin typeface="+mn-lt"/>
        <a:ea typeface="+mn-ea"/>
        <a:cs typeface="+mn-cs"/>
      </a:defRPr>
    </a:lvl1pPr>
    <a:lvl2pPr marL="457503" algn="l" defTabSz="915006" rtl="0" eaLnBrk="1" latinLnBrk="0" hangingPunct="1">
      <a:defRPr sz="1802" kern="1200">
        <a:solidFill>
          <a:schemeClr val="tx1"/>
        </a:solidFill>
        <a:latin typeface="+mn-lt"/>
        <a:ea typeface="+mn-ea"/>
        <a:cs typeface="+mn-cs"/>
      </a:defRPr>
    </a:lvl2pPr>
    <a:lvl3pPr marL="915006" algn="l" defTabSz="915006" rtl="0" eaLnBrk="1" latinLnBrk="0" hangingPunct="1">
      <a:defRPr sz="1802" kern="1200">
        <a:solidFill>
          <a:schemeClr val="tx1"/>
        </a:solidFill>
        <a:latin typeface="+mn-lt"/>
        <a:ea typeface="+mn-ea"/>
        <a:cs typeface="+mn-cs"/>
      </a:defRPr>
    </a:lvl3pPr>
    <a:lvl4pPr marL="1372510" algn="l" defTabSz="915006" rtl="0" eaLnBrk="1" latinLnBrk="0" hangingPunct="1">
      <a:defRPr sz="1802" kern="1200">
        <a:solidFill>
          <a:schemeClr val="tx1"/>
        </a:solidFill>
        <a:latin typeface="+mn-lt"/>
        <a:ea typeface="+mn-ea"/>
        <a:cs typeface="+mn-cs"/>
      </a:defRPr>
    </a:lvl4pPr>
    <a:lvl5pPr marL="1830013" algn="l" defTabSz="915006" rtl="0" eaLnBrk="1" latinLnBrk="0" hangingPunct="1">
      <a:defRPr sz="1802" kern="1200">
        <a:solidFill>
          <a:schemeClr val="tx1"/>
        </a:solidFill>
        <a:latin typeface="+mn-lt"/>
        <a:ea typeface="+mn-ea"/>
        <a:cs typeface="+mn-cs"/>
      </a:defRPr>
    </a:lvl5pPr>
    <a:lvl6pPr marL="2287515" algn="l" defTabSz="915006" rtl="0" eaLnBrk="1" latinLnBrk="0" hangingPunct="1">
      <a:defRPr sz="1802" kern="1200">
        <a:solidFill>
          <a:schemeClr val="tx1"/>
        </a:solidFill>
        <a:latin typeface="+mn-lt"/>
        <a:ea typeface="+mn-ea"/>
        <a:cs typeface="+mn-cs"/>
      </a:defRPr>
    </a:lvl6pPr>
    <a:lvl7pPr marL="2745018" algn="l" defTabSz="915006" rtl="0" eaLnBrk="1" latinLnBrk="0" hangingPunct="1">
      <a:defRPr sz="1802" kern="1200">
        <a:solidFill>
          <a:schemeClr val="tx1"/>
        </a:solidFill>
        <a:latin typeface="+mn-lt"/>
        <a:ea typeface="+mn-ea"/>
        <a:cs typeface="+mn-cs"/>
      </a:defRPr>
    </a:lvl7pPr>
    <a:lvl8pPr marL="3202522" algn="l" defTabSz="915006" rtl="0" eaLnBrk="1" latinLnBrk="0" hangingPunct="1">
      <a:defRPr sz="1802" kern="1200">
        <a:solidFill>
          <a:schemeClr val="tx1"/>
        </a:solidFill>
        <a:latin typeface="+mn-lt"/>
        <a:ea typeface="+mn-ea"/>
        <a:cs typeface="+mn-cs"/>
      </a:defRPr>
    </a:lvl8pPr>
    <a:lvl9pPr marL="3660025" algn="l" defTabSz="915006" rtl="0" eaLnBrk="1" latinLnBrk="0" hangingPunct="1">
      <a:defRPr sz="18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B2B2B2"/>
    <a:srgbClr val="D264CD"/>
    <a:srgbClr val="B774BC"/>
    <a:srgbClr val="F63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291" autoAdjust="0"/>
  </p:normalViewPr>
  <p:slideViewPr>
    <p:cSldViewPr snapToGrid="0">
      <p:cViewPr varScale="1">
        <p:scale>
          <a:sx n="61" d="100"/>
          <a:sy n="61" d="100"/>
        </p:scale>
        <p:origin x="10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311A9-C84C-4301-90E3-79739C54A5E7}" type="datetimeFigureOut">
              <a:rPr lang="en-US" smtClean="0"/>
              <a:t>11/19/2019</a:t>
            </a:fld>
            <a:endParaRPr lang="en-US"/>
          </a:p>
        </p:txBody>
      </p:sp>
      <p:sp>
        <p:nvSpPr>
          <p:cNvPr id="4" name="Slide Image Placeholder 3"/>
          <p:cNvSpPr>
            <a:spLocks noGrp="1" noRot="1" noChangeAspect="1"/>
          </p:cNvSpPr>
          <p:nvPr>
            <p:ph type="sldImg" idx="2"/>
          </p:nvPr>
        </p:nvSpPr>
        <p:spPr>
          <a:xfrm>
            <a:off x="815975" y="1143000"/>
            <a:ext cx="5226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93B50-4192-48A1-A26D-62820B6C619E}" type="slidenum">
              <a:rPr lang="en-US" smtClean="0"/>
              <a:t>‹#›</a:t>
            </a:fld>
            <a:endParaRPr lang="en-US"/>
          </a:p>
        </p:txBody>
      </p:sp>
    </p:spTree>
    <p:extLst>
      <p:ext uri="{BB962C8B-B14F-4D97-AF65-F5344CB8AC3E}">
        <p14:creationId xmlns:p14="http://schemas.microsoft.com/office/powerpoint/2010/main" val="58252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93B50-4192-48A1-A26D-62820B6C619E}" type="slidenum">
              <a:rPr lang="en-US" smtClean="0"/>
              <a:t>11</a:t>
            </a:fld>
            <a:endParaRPr lang="en-US"/>
          </a:p>
        </p:txBody>
      </p:sp>
    </p:spTree>
    <p:extLst>
      <p:ext uri="{BB962C8B-B14F-4D97-AF65-F5344CB8AC3E}">
        <p14:creationId xmlns:p14="http://schemas.microsoft.com/office/powerpoint/2010/main" val="363000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8222"/>
            <a:ext cx="9144000" cy="250642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781306"/>
            <a:ext cx="91440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1F2943-221F-431A-AF0D-7DDD58EAD9A3}"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121998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F2943-221F-431A-AF0D-7DDD58EAD9A3}"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323218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F2943-221F-431A-AF0D-7DDD58EAD9A3}"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175077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F2943-221F-431A-AF0D-7DDD58EAD9A3}"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116894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0"/>
            <a:ext cx="10515600" cy="2994714"/>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817875"/>
            <a:ext cx="10515600" cy="15748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F2943-221F-431A-AF0D-7DDD58EAD9A3}"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413222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1F2943-221F-431A-AF0D-7DDD58EAD9A3}"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190190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7"/>
            <a:ext cx="10515600" cy="13915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764832"/>
            <a:ext cx="515778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629749"/>
            <a:ext cx="5157787" cy="3867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629749"/>
            <a:ext cx="5183188" cy="3867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1F2943-221F-431A-AF0D-7DDD58EAD9A3}"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368928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1F2943-221F-431A-AF0D-7DDD58EAD9A3}"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3525122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F2943-221F-431A-AF0D-7DDD58EAD9A3}"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35969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36569"/>
            <a:ext cx="6172200"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F2943-221F-431A-AF0D-7DDD58EAD9A3}"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367698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036569"/>
            <a:ext cx="6172200"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F2943-221F-431A-AF0D-7DDD58EAD9A3}"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587AF-55E9-4E4C-9DA8-578CBA7BE621}" type="slidenum">
              <a:rPr lang="en-US" smtClean="0"/>
              <a:t>‹#›</a:t>
            </a:fld>
            <a:endParaRPr lang="en-US"/>
          </a:p>
        </p:txBody>
      </p:sp>
    </p:spTree>
    <p:extLst>
      <p:ext uri="{BB962C8B-B14F-4D97-AF65-F5344CB8AC3E}">
        <p14:creationId xmlns:p14="http://schemas.microsoft.com/office/powerpoint/2010/main" val="93651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FF">
                <a:alpha val="9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297"/>
            <a:ext cx="10515600" cy="13915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916484"/>
            <a:ext cx="10515600" cy="45678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672697"/>
            <a:ext cx="274320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2F1F2943-221F-431A-AF0D-7DDD58EAD9A3}" type="datetimeFigureOut">
              <a:rPr lang="en-US" smtClean="0"/>
              <a:t>11/19/2019</a:t>
            </a:fld>
            <a:endParaRPr lang="en-US"/>
          </a:p>
        </p:txBody>
      </p:sp>
      <p:sp>
        <p:nvSpPr>
          <p:cNvPr id="5" name="Footer Placeholder 4"/>
          <p:cNvSpPr>
            <a:spLocks noGrp="1"/>
          </p:cNvSpPr>
          <p:nvPr>
            <p:ph type="ftr" sz="quarter" idx="3"/>
          </p:nvPr>
        </p:nvSpPr>
        <p:spPr>
          <a:xfrm>
            <a:off x="4038600" y="6672697"/>
            <a:ext cx="4114800"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672697"/>
            <a:ext cx="274320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D587AF-55E9-4E4C-9DA8-578CBA7BE621}" type="slidenum">
              <a:rPr lang="en-US" smtClean="0"/>
              <a:t>‹#›</a:t>
            </a:fld>
            <a:endParaRPr lang="en-US"/>
          </a:p>
        </p:txBody>
      </p:sp>
    </p:spTree>
    <p:extLst>
      <p:ext uri="{BB962C8B-B14F-4D97-AF65-F5344CB8AC3E}">
        <p14:creationId xmlns:p14="http://schemas.microsoft.com/office/powerpoint/2010/main" val="1126769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6.tmp"/><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2.jpg"/><Relationship Id="rId4" Type="http://schemas.openxmlformats.org/officeDocument/2006/relationships/image" Target="../media/image17.jp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49067"/>
            <a:ext cx="12192000" cy="7142989"/>
            <a:chOff x="14323" y="-66957"/>
            <a:chExt cx="9195072" cy="693290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3" y="0"/>
              <a:ext cx="9195072" cy="6858000"/>
            </a:xfrm>
            <a:prstGeom prst="rect">
              <a:avLst/>
            </a:prstGeom>
            <a:ln w="57150">
              <a:solidFill>
                <a:schemeClr val="tx1"/>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936" y="-44190"/>
              <a:ext cx="5829847" cy="6858000"/>
            </a:xfrm>
            <a:prstGeom prst="rect">
              <a:avLst/>
            </a:prstGeom>
          </p:spPr>
        </p:pic>
        <p:sp>
          <p:nvSpPr>
            <p:cNvPr id="9" name="Rectangle 8"/>
            <p:cNvSpPr/>
            <p:nvPr/>
          </p:nvSpPr>
          <p:spPr>
            <a:xfrm>
              <a:off x="7321740" y="-44190"/>
              <a:ext cx="25416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sp>
          <p:nvSpPr>
            <p:cNvPr id="17" name="Heart 16"/>
            <p:cNvSpPr/>
            <p:nvPr/>
          </p:nvSpPr>
          <p:spPr>
            <a:xfrm rot="8114402">
              <a:off x="1884369" y="3604"/>
              <a:ext cx="535331" cy="408122"/>
            </a:xfrm>
            <a:prstGeom prst="heart">
              <a:avLst/>
            </a:prstGeom>
            <a:solidFill>
              <a:srgbClr val="F63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sp>
          <p:nvSpPr>
            <p:cNvPr id="10" name="Rectangle 9"/>
            <p:cNvSpPr/>
            <p:nvPr/>
          </p:nvSpPr>
          <p:spPr>
            <a:xfrm>
              <a:off x="1691207" y="-44190"/>
              <a:ext cx="25416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sp>
          <p:nvSpPr>
            <p:cNvPr id="12" name="Heart 11"/>
            <p:cNvSpPr/>
            <p:nvPr/>
          </p:nvSpPr>
          <p:spPr>
            <a:xfrm rot="2308491">
              <a:off x="1953736" y="6397611"/>
              <a:ext cx="535331" cy="408122"/>
            </a:xfrm>
            <a:prstGeom prst="heart">
              <a:avLst/>
            </a:prstGeom>
            <a:solidFill>
              <a:srgbClr val="F63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sp>
          <p:nvSpPr>
            <p:cNvPr id="16" name="Heart 15"/>
            <p:cNvSpPr/>
            <p:nvPr/>
          </p:nvSpPr>
          <p:spPr>
            <a:xfrm rot="18784268">
              <a:off x="6809810" y="6394218"/>
              <a:ext cx="535331" cy="408122"/>
            </a:xfrm>
            <a:prstGeom prst="heart">
              <a:avLst/>
            </a:prstGeom>
            <a:solidFill>
              <a:srgbClr val="F63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sp>
          <p:nvSpPr>
            <p:cNvPr id="18" name="Heart 17"/>
            <p:cNvSpPr/>
            <p:nvPr/>
          </p:nvSpPr>
          <p:spPr>
            <a:xfrm rot="13782397">
              <a:off x="6852409" y="-3352"/>
              <a:ext cx="535331" cy="408122"/>
            </a:xfrm>
            <a:prstGeom prst="heart">
              <a:avLst/>
            </a:prstGeom>
            <a:solidFill>
              <a:srgbClr val="F63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7"/>
            </a:p>
          </p:txBody>
        </p:sp>
      </p:grpSp>
      <p:sp>
        <p:nvSpPr>
          <p:cNvPr id="14" name="TextBox 13"/>
          <p:cNvSpPr txBox="1"/>
          <p:nvPr/>
        </p:nvSpPr>
        <p:spPr>
          <a:xfrm rot="21335556">
            <a:off x="3500652" y="181664"/>
            <a:ext cx="4978121" cy="3939440"/>
          </a:xfrm>
          <a:prstGeom prst="rect">
            <a:avLst/>
          </a:prstGeom>
          <a:noFill/>
        </p:spPr>
        <p:txBody>
          <a:bodyPr wrap="square" rtlCol="0">
            <a:prstTxWarp prst="textArchUpPour">
              <a:avLst/>
            </a:prstTxWarp>
            <a:spAutoFit/>
          </a:bodyPr>
          <a:lstStyle/>
          <a:p>
            <a:r>
              <a:rPr lang="en-US" sz="8243" b="1" i="1" dirty="0" err="1">
                <a:ln w="22225">
                  <a:solidFill>
                    <a:srgbClr val="FFFF00"/>
                  </a:solidFill>
                  <a:prstDash val="solid"/>
                </a:ln>
                <a:solidFill>
                  <a:srgbClr val="0070C0"/>
                </a:solidFill>
                <a:latin typeface="NikoshBAN" panose="02000000000000000000" pitchFamily="2" charset="0"/>
                <a:cs typeface="NikoshBAN" panose="02000000000000000000" pitchFamily="2" charset="0"/>
              </a:rPr>
              <a:t>স্বাগতম</a:t>
            </a:r>
            <a:endParaRPr lang="en-US" sz="8243" dirty="0">
              <a:ln w="22225">
                <a:solidFill>
                  <a:srgbClr val="FFFF00"/>
                </a:solidFill>
                <a:prstDash val="solid"/>
              </a:ln>
              <a:solidFill>
                <a:srgbClr val="0070C0"/>
              </a:solidFill>
              <a:latin typeface="NikoshBAN" panose="02000000000000000000" pitchFamily="2" charset="0"/>
              <a:cs typeface="NikoshBAN" panose="02000000000000000000" pitchFamily="2" charset="0"/>
            </a:endParaRPr>
          </a:p>
          <a:p>
            <a:endParaRPr lang="en-US" sz="2067" dirty="0">
              <a:latin typeface="NikoshBAN" panose="02000000000000000000" pitchFamily="2" charset="0"/>
              <a:cs typeface="NikoshBAN" panose="02000000000000000000" pitchFamily="2" charset="0"/>
            </a:endParaRPr>
          </a:p>
        </p:txBody>
      </p:sp>
      <p:sp>
        <p:nvSpPr>
          <p:cNvPr id="15" name="TextBox 14"/>
          <p:cNvSpPr txBox="1"/>
          <p:nvPr/>
        </p:nvSpPr>
        <p:spPr>
          <a:xfrm>
            <a:off x="3612680" y="4624528"/>
            <a:ext cx="4989197" cy="2671268"/>
          </a:xfrm>
          <a:prstGeom prst="rect">
            <a:avLst/>
          </a:prstGeom>
          <a:noFill/>
        </p:spPr>
        <p:txBody>
          <a:bodyPr wrap="square" rtlCol="0">
            <a:prstTxWarp prst="textArchDownPour">
              <a:avLst/>
            </a:prstTxWarp>
            <a:spAutoFit/>
          </a:bodyPr>
          <a:lstStyle/>
          <a:p>
            <a:r>
              <a:rPr lang="en-US" sz="9891" dirty="0" err="1">
                <a:solidFill>
                  <a:srgbClr val="FFFF00"/>
                </a:solidFill>
                <a:effectLst>
                  <a:glow rad="228600">
                    <a:schemeClr val="accent2">
                      <a:satMod val="175000"/>
                      <a:alpha val="40000"/>
                    </a:schemeClr>
                  </a:glow>
                  <a:innerShdw blurRad="114300">
                    <a:prstClr val="black"/>
                  </a:innerShdw>
                </a:effectLst>
                <a:latin typeface="NikoshBAN" panose="02000000000000000000" pitchFamily="2" charset="0"/>
                <a:cs typeface="NikoshBAN" panose="02000000000000000000" pitchFamily="2" charset="0"/>
              </a:rPr>
              <a:t>সকলকে</a:t>
            </a:r>
            <a:endParaRPr lang="en-US" sz="9891" dirty="0">
              <a:solidFill>
                <a:srgbClr val="FFFF00"/>
              </a:solidFill>
              <a:effectLst>
                <a:glow rad="228600">
                  <a:schemeClr val="accent2">
                    <a:satMod val="175000"/>
                    <a:alpha val="40000"/>
                  </a:schemeClr>
                </a:glow>
                <a:innerShdw blurRad="114300">
                  <a:prstClr val="black"/>
                </a:innerShdw>
              </a:effectLst>
              <a:latin typeface="NikoshBAN" panose="02000000000000000000" pitchFamily="2" charset="0"/>
              <a:cs typeface="NikoshBAN" panose="02000000000000000000" pitchFamily="2" charset="0"/>
            </a:endParaRPr>
          </a:p>
          <a:p>
            <a:endParaRPr lang="en-US" sz="2067" dirty="0"/>
          </a:p>
        </p:txBody>
      </p:sp>
      <p:grpSp>
        <p:nvGrpSpPr>
          <p:cNvPr id="13" name="Group 12">
            <a:extLst>
              <a:ext uri="{FF2B5EF4-FFF2-40B4-BE49-F238E27FC236}">
                <a16:creationId xmlns:a16="http://schemas.microsoft.com/office/drawing/2014/main" id="{1C2022A2-80E6-4EEF-8A05-AA31CB500E4A}"/>
              </a:ext>
            </a:extLst>
          </p:cNvPr>
          <p:cNvGrpSpPr/>
          <p:nvPr/>
        </p:nvGrpSpPr>
        <p:grpSpPr>
          <a:xfrm>
            <a:off x="0" y="-1"/>
            <a:ext cx="12231971" cy="7302511"/>
            <a:chOff x="14514" y="-45423"/>
            <a:chExt cx="12231971" cy="7009928"/>
          </a:xfrm>
        </p:grpSpPr>
        <p:grpSp>
          <p:nvGrpSpPr>
            <p:cNvPr id="19" name="Group 18">
              <a:extLst>
                <a:ext uri="{FF2B5EF4-FFF2-40B4-BE49-F238E27FC236}">
                  <a16:creationId xmlns:a16="http://schemas.microsoft.com/office/drawing/2014/main" id="{E32D366A-D4C9-40FB-AF27-92FC7F14E20E}"/>
                </a:ext>
              </a:extLst>
            </p:cNvPr>
            <p:cNvGrpSpPr/>
            <p:nvPr/>
          </p:nvGrpSpPr>
          <p:grpSpPr>
            <a:xfrm>
              <a:off x="14514" y="-45423"/>
              <a:ext cx="12231971" cy="7009928"/>
              <a:chOff x="14515" y="-90847"/>
              <a:chExt cx="12231971" cy="7009928"/>
            </a:xfrm>
          </p:grpSpPr>
          <p:sp>
            <p:nvSpPr>
              <p:cNvPr id="21" name="Rectangle 20">
                <a:extLst>
                  <a:ext uri="{FF2B5EF4-FFF2-40B4-BE49-F238E27FC236}">
                    <a16:creationId xmlns:a16="http://schemas.microsoft.com/office/drawing/2014/main" id="{F0179F2F-8D37-472A-AB65-E0DAE0338EF6}"/>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22" name="Group 21">
                <a:extLst>
                  <a:ext uri="{FF2B5EF4-FFF2-40B4-BE49-F238E27FC236}">
                    <a16:creationId xmlns:a16="http://schemas.microsoft.com/office/drawing/2014/main" id="{E174EB25-1A3C-443A-9B68-621461C34C92}"/>
                  </a:ext>
                </a:extLst>
              </p:cNvPr>
              <p:cNvGrpSpPr/>
              <p:nvPr/>
            </p:nvGrpSpPr>
            <p:grpSpPr>
              <a:xfrm>
                <a:off x="14515" y="-90847"/>
                <a:ext cx="12231971" cy="6948847"/>
                <a:chOff x="0" y="0"/>
                <a:chExt cx="12231971" cy="6948847"/>
              </a:xfrm>
            </p:grpSpPr>
            <p:cxnSp>
              <p:nvCxnSpPr>
                <p:cNvPr id="23" name="Straight Connector 22">
                  <a:extLst>
                    <a:ext uri="{FF2B5EF4-FFF2-40B4-BE49-F238E27FC236}">
                      <a16:creationId xmlns:a16="http://schemas.microsoft.com/office/drawing/2014/main" id="{B53C32EC-FEBC-4AF3-8CAF-7D1A3F73B8AC}"/>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9624047-8D4C-400F-A2F9-0C477948558B}"/>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3A6C6EE-FCFA-42EC-A37C-77B1F9DE9CD7}"/>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1BC37F8-8516-4A32-BC28-A0282CD3BB14}"/>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20" name="Picture 19">
              <a:extLst>
                <a:ext uri="{FF2B5EF4-FFF2-40B4-BE49-F238E27FC236}">
                  <a16:creationId xmlns:a16="http://schemas.microsoft.com/office/drawing/2014/main" id="{1C8EDBED-5613-4BA8-9F68-0FB27BA4A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1339222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1000"/>
                                        <p:tgtEl>
                                          <p:spTgt spid="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70478-4A52-4E6B-9163-40B380813CC4}"/>
              </a:ext>
            </a:extLst>
          </p:cNvPr>
          <p:cNvSpPr txBox="1"/>
          <p:nvPr/>
        </p:nvSpPr>
        <p:spPr>
          <a:xfrm>
            <a:off x="759502" y="4686888"/>
            <a:ext cx="10672996" cy="923330"/>
          </a:xfrm>
          <a:prstGeom prst="rect">
            <a:avLst/>
          </a:prstGeom>
          <a:noFill/>
        </p:spPr>
        <p:txBody>
          <a:bodyPr wrap="square" rtlCol="0">
            <a:spAutoFit/>
          </a:bodyPr>
          <a:lstStyle/>
          <a:p>
            <a:r>
              <a:rPr lang="bn-BD" sz="5400">
                <a:latin typeface="NikoshBAN" panose="02000000000000000000" pitchFamily="2" charset="0"/>
                <a:cs typeface="NikoshBAN" panose="02000000000000000000" pitchFamily="2" charset="0"/>
              </a:rPr>
              <a:t>মাশরুম কাকে বলে</a:t>
            </a:r>
            <a:r>
              <a:rPr lang="bn-IN" sz="5400">
                <a:latin typeface="NikoshBAN" panose="02000000000000000000" pitchFamily="2" charset="0"/>
                <a:cs typeface="NikoshBAN" panose="02000000000000000000" pitchFamily="2" charset="0"/>
              </a:rPr>
              <a:t>?</a:t>
            </a:r>
            <a:r>
              <a:rPr lang="bn-BD" sz="5400">
                <a:latin typeface="NikoshBAN" panose="02000000000000000000" pitchFamily="2" charset="0"/>
                <a:cs typeface="NikoshBAN" panose="02000000000000000000" pitchFamily="2" charset="0"/>
              </a:rPr>
              <a:t>কয়েকটি মাশরুমের নাম লিখ।</a:t>
            </a:r>
            <a:endParaRPr lang="en-US" sz="5400">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52B564FC-8EC2-479B-9B3B-7DC3B7BADEBB}"/>
              </a:ext>
            </a:extLst>
          </p:cNvPr>
          <p:cNvSpPr/>
          <p:nvPr/>
        </p:nvSpPr>
        <p:spPr>
          <a:xfrm>
            <a:off x="6096000" y="623454"/>
            <a:ext cx="5776210" cy="2826327"/>
          </a:xfrm>
          <a:prstGeom prst="horizontalScroll">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a:solidFill>
                  <a:schemeClr val="tx1"/>
                </a:solidFill>
                <a:latin typeface="NikoshBAN" panose="02000000000000000000" pitchFamily="2" charset="0"/>
                <a:cs typeface="NikoshBAN" panose="02000000000000000000" pitchFamily="2" charset="0"/>
              </a:rPr>
              <a:t>     একক কাজ</a:t>
            </a:r>
            <a:endParaRPr lang="en-US" sz="7200">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356F19AC-7A06-4A2A-A498-4379A0C6B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02" y="250877"/>
            <a:ext cx="4114800" cy="3817458"/>
          </a:xfrm>
          <a:prstGeom prst="rect">
            <a:avLst/>
          </a:prstGeom>
        </p:spPr>
      </p:pic>
      <p:grpSp>
        <p:nvGrpSpPr>
          <p:cNvPr id="6" name="Group 5">
            <a:extLst>
              <a:ext uri="{FF2B5EF4-FFF2-40B4-BE49-F238E27FC236}">
                <a16:creationId xmlns:a16="http://schemas.microsoft.com/office/drawing/2014/main" id="{9FAADDA2-AD6F-4C8D-9C68-53562DD0CB8E}"/>
              </a:ext>
            </a:extLst>
          </p:cNvPr>
          <p:cNvGrpSpPr/>
          <p:nvPr/>
        </p:nvGrpSpPr>
        <p:grpSpPr>
          <a:xfrm>
            <a:off x="0" y="0"/>
            <a:ext cx="12231971" cy="7009928"/>
            <a:chOff x="14514" y="-45423"/>
            <a:chExt cx="12231971" cy="7009928"/>
          </a:xfrm>
        </p:grpSpPr>
        <p:grpSp>
          <p:nvGrpSpPr>
            <p:cNvPr id="7" name="Group 6">
              <a:extLst>
                <a:ext uri="{FF2B5EF4-FFF2-40B4-BE49-F238E27FC236}">
                  <a16:creationId xmlns:a16="http://schemas.microsoft.com/office/drawing/2014/main" id="{E5C0EB97-1E15-4598-AA39-DBB1E7625F14}"/>
                </a:ext>
              </a:extLst>
            </p:cNvPr>
            <p:cNvGrpSpPr/>
            <p:nvPr/>
          </p:nvGrpSpPr>
          <p:grpSpPr>
            <a:xfrm>
              <a:off x="14514" y="-45423"/>
              <a:ext cx="12231971" cy="7009928"/>
              <a:chOff x="14515" y="-90847"/>
              <a:chExt cx="12231971" cy="7009928"/>
            </a:xfrm>
          </p:grpSpPr>
          <p:sp>
            <p:nvSpPr>
              <p:cNvPr id="9" name="Rectangle 8">
                <a:extLst>
                  <a:ext uri="{FF2B5EF4-FFF2-40B4-BE49-F238E27FC236}">
                    <a16:creationId xmlns:a16="http://schemas.microsoft.com/office/drawing/2014/main" id="{ABE891FF-3582-4C70-A202-B8E9D8271425}"/>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CFE3AABA-C68C-4561-8AA4-246DB9D3A6A2}"/>
                  </a:ext>
                </a:extLst>
              </p:cNvPr>
              <p:cNvGrpSpPr/>
              <p:nvPr/>
            </p:nvGrpSpPr>
            <p:grpSpPr>
              <a:xfrm>
                <a:off x="14515" y="-90847"/>
                <a:ext cx="12231971" cy="6948847"/>
                <a:chOff x="0" y="0"/>
                <a:chExt cx="12231971" cy="6948847"/>
              </a:xfrm>
            </p:grpSpPr>
            <p:cxnSp>
              <p:nvCxnSpPr>
                <p:cNvPr id="11" name="Straight Connector 10">
                  <a:extLst>
                    <a:ext uri="{FF2B5EF4-FFF2-40B4-BE49-F238E27FC236}">
                      <a16:creationId xmlns:a16="http://schemas.microsoft.com/office/drawing/2014/main" id="{A7DEF5A5-0523-4A49-B2A3-111246F0AA59}"/>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844FE93-33D6-4FF2-B948-251C38477A86}"/>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5282C5A-172D-4119-BE49-069B291B4051}"/>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6F98F1F-0180-4D33-A89B-710F59494BE5}"/>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8" name="Picture 7">
              <a:extLst>
                <a:ext uri="{FF2B5EF4-FFF2-40B4-BE49-F238E27FC236}">
                  <a16:creationId xmlns:a16="http://schemas.microsoft.com/office/drawing/2014/main" id="{13E2B6F3-131B-4069-A8A7-C013108C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60224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মাশরুম চাষ কৌশল বাউবি [360p].webm - VLC media player"/>
          <p:cNvPicPr>
            <a:picLocks noChangeAspect="1"/>
          </p:cNvPicPr>
          <p:nvPr/>
        </p:nvPicPr>
        <p:blipFill rotWithShape="1">
          <a:blip r:embed="rId3">
            <a:extLst>
              <a:ext uri="{28A0092B-C50C-407E-A947-70E740481C1C}">
                <a14:useLocalDpi xmlns:a14="http://schemas.microsoft.com/office/drawing/2010/main" val="0"/>
              </a:ext>
            </a:extLst>
          </a:blip>
          <a:srcRect l="29901" t="32835" r="32475" b="15899"/>
          <a:stretch/>
        </p:blipFill>
        <p:spPr>
          <a:xfrm>
            <a:off x="628161" y="1906718"/>
            <a:ext cx="5583019" cy="4292336"/>
          </a:xfrm>
          <a:prstGeom prst="rect">
            <a:avLst/>
          </a:prstGeom>
        </p:spPr>
      </p:pic>
      <p:sp>
        <p:nvSpPr>
          <p:cNvPr id="3" name="TextBox 2"/>
          <p:cNvSpPr txBox="1"/>
          <p:nvPr/>
        </p:nvSpPr>
        <p:spPr>
          <a:xfrm>
            <a:off x="1149928" y="0"/>
            <a:ext cx="10252364" cy="1233864"/>
          </a:xfrm>
          <a:prstGeom prst="rect">
            <a:avLst/>
          </a:prstGeom>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rtlCol="0">
            <a:prstTxWarp prst="textPlain">
              <a:avLst/>
            </a:prstTxWarp>
            <a:spAutoFit/>
          </a:bodyPr>
          <a:lstStyle/>
          <a:p>
            <a:r>
              <a:rPr lang="bn-IN" sz="7418" b="1" dirty="0">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মাশরুম</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চাষের</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প্রয়োজনীয়তা</a:t>
            </a:r>
            <a:r>
              <a:rPr lang="en-US" sz="5400" b="1" dirty="0">
                <a:solidFill>
                  <a:schemeClr val="tx1"/>
                </a:solidFill>
                <a:latin typeface="NikoshBAN" panose="02000000000000000000" pitchFamily="2" charset="0"/>
                <a:cs typeface="NikoshBAN" panose="02000000000000000000" pitchFamily="2" charset="0"/>
              </a:rPr>
              <a:t>:</a:t>
            </a:r>
          </a:p>
        </p:txBody>
      </p:sp>
      <p:pic>
        <p:nvPicPr>
          <p:cNvPr id="11" name="Picture 10">
            <a:extLst>
              <a:ext uri="{FF2B5EF4-FFF2-40B4-BE49-F238E27FC236}">
                <a16:creationId xmlns:a16="http://schemas.microsoft.com/office/drawing/2014/main" id="{D325CC47-E0A3-454C-9FF6-D9CFDB6B7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56" y="1887746"/>
            <a:ext cx="5423036" cy="4292335"/>
          </a:xfrm>
          <a:prstGeom prst="rect">
            <a:avLst/>
          </a:prstGeom>
        </p:spPr>
      </p:pic>
      <p:pic>
        <p:nvPicPr>
          <p:cNvPr id="16" name="Picture 15">
            <a:extLst>
              <a:ext uri="{FF2B5EF4-FFF2-40B4-BE49-F238E27FC236}">
                <a16:creationId xmlns:a16="http://schemas.microsoft.com/office/drawing/2014/main" id="{94A1DD1C-92F6-4068-A644-48C58C51F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18" y="2160962"/>
            <a:ext cx="5366247" cy="4008163"/>
          </a:xfrm>
          <a:prstGeom prst="rect">
            <a:avLst/>
          </a:prstGeom>
        </p:spPr>
      </p:pic>
      <p:pic>
        <p:nvPicPr>
          <p:cNvPr id="8" name="Picture 7">
            <a:extLst>
              <a:ext uri="{FF2B5EF4-FFF2-40B4-BE49-F238E27FC236}">
                <a16:creationId xmlns:a16="http://schemas.microsoft.com/office/drawing/2014/main" id="{5B0F6865-B9E2-4650-8032-8FA35D729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61" y="1919343"/>
            <a:ext cx="5583019" cy="4260738"/>
          </a:xfrm>
          <a:prstGeom prst="rect">
            <a:avLst/>
          </a:prstGeom>
        </p:spPr>
      </p:pic>
      <p:pic>
        <p:nvPicPr>
          <p:cNvPr id="12" name="Picture 11">
            <a:extLst>
              <a:ext uri="{FF2B5EF4-FFF2-40B4-BE49-F238E27FC236}">
                <a16:creationId xmlns:a16="http://schemas.microsoft.com/office/drawing/2014/main" id="{12A4AC3B-9D05-4ED9-8D78-4DC92A7552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304" y="1914272"/>
            <a:ext cx="5574876" cy="4274651"/>
          </a:xfrm>
          <a:prstGeom prst="rect">
            <a:avLst/>
          </a:prstGeom>
        </p:spPr>
      </p:pic>
      <p:grpSp>
        <p:nvGrpSpPr>
          <p:cNvPr id="10" name="Group 9">
            <a:extLst>
              <a:ext uri="{FF2B5EF4-FFF2-40B4-BE49-F238E27FC236}">
                <a16:creationId xmlns:a16="http://schemas.microsoft.com/office/drawing/2014/main" id="{F2336988-0A6F-4F41-9596-8E6378087CF4}"/>
              </a:ext>
            </a:extLst>
          </p:cNvPr>
          <p:cNvGrpSpPr/>
          <p:nvPr/>
        </p:nvGrpSpPr>
        <p:grpSpPr>
          <a:xfrm>
            <a:off x="0" y="0"/>
            <a:ext cx="12231971" cy="7199313"/>
            <a:chOff x="14514" y="-45423"/>
            <a:chExt cx="12231971" cy="7009928"/>
          </a:xfrm>
        </p:grpSpPr>
        <p:grpSp>
          <p:nvGrpSpPr>
            <p:cNvPr id="13" name="Group 12">
              <a:extLst>
                <a:ext uri="{FF2B5EF4-FFF2-40B4-BE49-F238E27FC236}">
                  <a16:creationId xmlns:a16="http://schemas.microsoft.com/office/drawing/2014/main" id="{0C94B745-6383-4E4E-9659-187C343923FE}"/>
                </a:ext>
              </a:extLst>
            </p:cNvPr>
            <p:cNvGrpSpPr/>
            <p:nvPr/>
          </p:nvGrpSpPr>
          <p:grpSpPr>
            <a:xfrm>
              <a:off x="14514" y="-45423"/>
              <a:ext cx="12231971" cy="7009928"/>
              <a:chOff x="14515" y="-90847"/>
              <a:chExt cx="12231971" cy="7009928"/>
            </a:xfrm>
          </p:grpSpPr>
          <p:sp>
            <p:nvSpPr>
              <p:cNvPr id="17" name="Rectangle 16">
                <a:extLst>
                  <a:ext uri="{FF2B5EF4-FFF2-40B4-BE49-F238E27FC236}">
                    <a16:creationId xmlns:a16="http://schemas.microsoft.com/office/drawing/2014/main" id="{C281300F-5A83-4B20-B0BD-136C3EBC6C52}"/>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9" name="Group 18">
                <a:extLst>
                  <a:ext uri="{FF2B5EF4-FFF2-40B4-BE49-F238E27FC236}">
                    <a16:creationId xmlns:a16="http://schemas.microsoft.com/office/drawing/2014/main" id="{6BA9FCFA-11D8-4D5F-A288-9B0617DCC904}"/>
                  </a:ext>
                </a:extLst>
              </p:cNvPr>
              <p:cNvGrpSpPr/>
              <p:nvPr/>
            </p:nvGrpSpPr>
            <p:grpSpPr>
              <a:xfrm>
                <a:off x="14515" y="-90847"/>
                <a:ext cx="12231971" cy="6948847"/>
                <a:chOff x="0" y="0"/>
                <a:chExt cx="12231971" cy="6948847"/>
              </a:xfrm>
            </p:grpSpPr>
            <p:cxnSp>
              <p:nvCxnSpPr>
                <p:cNvPr id="20" name="Straight Connector 19">
                  <a:extLst>
                    <a:ext uri="{FF2B5EF4-FFF2-40B4-BE49-F238E27FC236}">
                      <a16:creationId xmlns:a16="http://schemas.microsoft.com/office/drawing/2014/main" id="{77B064E7-C1E6-4F47-B217-DEB8B0C7B971}"/>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7B3BC63-5CA0-4823-9343-0D97FC7EBD31}"/>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013B77E-DC2D-486B-B636-37E904E86430}"/>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045FDF0-71B2-4B3C-9179-DD3FCAFE3E7A}"/>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5" name="Picture 14">
              <a:extLst>
                <a:ext uri="{FF2B5EF4-FFF2-40B4-BE49-F238E27FC236}">
                  <a16:creationId xmlns:a16="http://schemas.microsoft.com/office/drawing/2014/main" id="{D0518F3B-75F4-46C1-82B9-22449E0265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pic>
        <p:nvPicPr>
          <p:cNvPr id="4" name="Picture 3">
            <a:extLst>
              <a:ext uri="{FF2B5EF4-FFF2-40B4-BE49-F238E27FC236}">
                <a16:creationId xmlns:a16="http://schemas.microsoft.com/office/drawing/2014/main" id="{1E00EF02-90B4-483C-8BD3-0DD51E1B62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018" y="1938199"/>
            <a:ext cx="5543161" cy="4299917"/>
          </a:xfrm>
          <a:prstGeom prst="rect">
            <a:avLst/>
          </a:prstGeom>
        </p:spPr>
      </p:pic>
      <p:pic>
        <p:nvPicPr>
          <p:cNvPr id="18" name="Picture 17">
            <a:extLst>
              <a:ext uri="{FF2B5EF4-FFF2-40B4-BE49-F238E27FC236}">
                <a16:creationId xmlns:a16="http://schemas.microsoft.com/office/drawing/2014/main" id="{071744C9-E1B9-43B9-845C-BB4E066F82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304" y="1940015"/>
            <a:ext cx="5515242" cy="4292335"/>
          </a:xfrm>
          <a:prstGeom prst="rect">
            <a:avLst/>
          </a:prstGeom>
        </p:spPr>
      </p:pic>
      <p:sp>
        <p:nvSpPr>
          <p:cNvPr id="6" name="TextBox 5"/>
          <p:cNvSpPr txBox="1"/>
          <p:nvPr/>
        </p:nvSpPr>
        <p:spPr>
          <a:xfrm>
            <a:off x="5735515" y="6087577"/>
            <a:ext cx="2867548" cy="646331"/>
          </a:xfrm>
          <a:prstGeom prst="rect">
            <a:avLst/>
          </a:prstGeom>
          <a:solidFill>
            <a:srgbClr val="FF00FF"/>
          </a:solidFill>
          <a:ln w="57150">
            <a:solidFill>
              <a:schemeClr val="tx1"/>
            </a:solidFill>
          </a:ln>
          <a:scene3d>
            <a:camera prst="orthographicFront"/>
            <a:lightRig rig="threePt" dir="t"/>
          </a:scene3d>
          <a:sp3d>
            <a:bevelT prst="angle"/>
          </a:sp3d>
        </p:spPr>
        <p:txBody>
          <a:bodyPr wrap="square" rtlCol="0">
            <a:spAutoFit/>
          </a:bodyPr>
          <a:lstStyle/>
          <a:p>
            <a:r>
              <a:rPr lang="bn-IN" sz="3600">
                <a:latin typeface="NikoshBAN" panose="02000000000000000000" pitchFamily="2" charset="0"/>
                <a:cs typeface="NikoshBAN" panose="02000000000000000000" pitchFamily="2" charset="0"/>
              </a:rPr>
              <a:t>এখানে ক্লিক করুন</a:t>
            </a:r>
            <a:endParaRPr lang="en-US" sz="36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221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143 -4.79603E-6 L 0.47448 -0.00485 " pathEditMode="relative" rAng="0" ptsTypes="AA">
                                      <p:cBhvr>
                                        <p:cTn id="6" dur="2000" fill="hold"/>
                                        <p:tgtEl>
                                          <p:spTgt spid="14"/>
                                        </p:tgtEl>
                                        <p:attrNameLst>
                                          <p:attrName>ppt_x</p:attrName>
                                          <p:attrName>ppt_y</p:attrName>
                                        </p:attrNameLst>
                                      </p:cBhvr>
                                      <p:rCtr x="23646" y="-243"/>
                                    </p:animMotion>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29167E-6 1.28997E-6 L 0.47018 0.00397 " pathEditMode="relative" rAng="0" ptsTypes="AA">
                                      <p:cBhvr>
                                        <p:cTn id="10" dur="2000" fill="hold"/>
                                        <p:tgtEl>
                                          <p:spTgt spid="11"/>
                                        </p:tgtEl>
                                        <p:attrNameLst>
                                          <p:attrName>ppt_x</p:attrName>
                                          <p:attrName>ppt_y</p:attrName>
                                        </p:attrNameLst>
                                      </p:cBhvr>
                                      <p:rCtr x="23503" y="198"/>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25E-6 -3.7817E-6 L 0.472 -0.00661 " pathEditMode="relative" rAng="0" ptsTypes="AA">
                                      <p:cBhvr>
                                        <p:cTn id="14" dur="2000" fill="hold"/>
                                        <p:tgtEl>
                                          <p:spTgt spid="8"/>
                                        </p:tgtEl>
                                        <p:attrNameLst>
                                          <p:attrName>ppt_x</p:attrName>
                                          <p:attrName>ppt_y</p:attrName>
                                        </p:attrNameLst>
                                      </p:cBhvr>
                                      <p:rCtr x="23594" y="-331"/>
                                    </p:animMotion>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08333E-7 -2.97685E-7 L 0.48008 -0.04123 " pathEditMode="relative" rAng="0" ptsTypes="AA">
                                      <p:cBhvr>
                                        <p:cTn id="18" dur="2000" fill="hold"/>
                                        <p:tgtEl>
                                          <p:spTgt spid="16"/>
                                        </p:tgtEl>
                                        <p:attrNameLst>
                                          <p:attrName>ppt_x</p:attrName>
                                          <p:attrName>ppt_y</p:attrName>
                                        </p:attrNameLst>
                                      </p:cBhvr>
                                      <p:rCtr x="23997" y="-2073"/>
                                    </p:animMotion>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6.25E-7 -4.28886E-6 L 0.47161 -0.00044 " pathEditMode="relative" rAng="0" ptsTypes="AA">
                                      <p:cBhvr>
                                        <p:cTn id="22" dur="2000" fill="hold"/>
                                        <p:tgtEl>
                                          <p:spTgt spid="12"/>
                                        </p:tgtEl>
                                        <p:attrNameLst>
                                          <p:attrName>ppt_x</p:attrName>
                                          <p:attrName>ppt_y</p:attrName>
                                        </p:attrNameLst>
                                      </p:cBhvr>
                                      <p:rCtr x="23581" y="-22"/>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1.45833E-6 4.04631E-6 L 0.46159 -0.01125 " pathEditMode="relative" rAng="0" ptsTypes="AA">
                                      <p:cBhvr>
                                        <p:cTn id="26" dur="2000" fill="hold"/>
                                        <p:tgtEl>
                                          <p:spTgt spid="4"/>
                                        </p:tgtEl>
                                        <p:attrNameLst>
                                          <p:attrName>ppt_x</p:attrName>
                                          <p:attrName>ppt_y</p:attrName>
                                        </p:attrNameLst>
                                      </p:cBhvr>
                                      <p:rCtr x="23073" y="-573"/>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292" y="126749"/>
            <a:ext cx="10792690" cy="1015663"/>
          </a:xfrm>
          <a:prstGeom prst="rect">
            <a:avLst/>
          </a:prstGeom>
          <a:solidFill>
            <a:schemeClr val="bg1"/>
          </a:solidFill>
          <a:ln w="28575">
            <a:solidFill>
              <a:schemeClr val="tx1"/>
            </a:solidFill>
          </a:ln>
        </p:spPr>
        <p:txBody>
          <a:bodyPr wrap="square" rtlCol="0">
            <a:prstTxWarp prst="textPlain">
              <a:avLst/>
            </a:prstTxWarp>
            <a:spAutoFit/>
          </a:bodyPr>
          <a:lstStyle/>
          <a:p>
            <a:r>
              <a:rPr lang="bn-BD" sz="6000">
                <a:latin typeface="NikoshBAN" panose="02000000000000000000" pitchFamily="2" charset="0"/>
                <a:cs typeface="NikoshBAN" panose="02000000000000000000" pitchFamily="2" charset="0"/>
              </a:rPr>
              <a:t>মাশরুম</a:t>
            </a:r>
            <a:r>
              <a:rPr lang="bn-BD" sz="6000" b="1">
                <a:latin typeface="NikoshBAN" panose="02000000000000000000" pitchFamily="2" charset="0"/>
                <a:cs typeface="NikoshBAN" panose="02000000000000000000" pitchFamily="2" charset="0"/>
              </a:rPr>
              <a:t> </a:t>
            </a:r>
            <a:r>
              <a:rPr lang="bn-BD" sz="5400" b="1">
                <a:latin typeface="NikoshBAN" panose="02000000000000000000" pitchFamily="2" charset="0"/>
                <a:cs typeface="NikoshBAN" panose="02000000000000000000" pitchFamily="2" charset="0"/>
              </a:rPr>
              <a:t>চাষের প্রয়োজনীয়তাঃ</a:t>
            </a:r>
            <a:endParaRPr lang="en-US" sz="5400" b="1" dirty="0">
              <a:latin typeface="NikoshBAN" panose="02000000000000000000" pitchFamily="2" charset="0"/>
              <a:cs typeface="NikoshBAN" panose="02000000000000000000" pitchFamily="2" charset="0"/>
            </a:endParaRPr>
          </a:p>
        </p:txBody>
      </p:sp>
      <p:sp>
        <p:nvSpPr>
          <p:cNvPr id="15" name="TextBox 14"/>
          <p:cNvSpPr txBox="1"/>
          <p:nvPr/>
        </p:nvSpPr>
        <p:spPr>
          <a:xfrm>
            <a:off x="365760" y="4385494"/>
            <a:ext cx="11589570" cy="584775"/>
          </a:xfrm>
          <a:prstGeom prst="rect">
            <a:avLst/>
          </a:prstGeom>
          <a:noFill/>
        </p:spPr>
        <p:txBody>
          <a:bodyPr wrap="square" rtlCol="0">
            <a:spAutoFit/>
          </a:bodyPr>
          <a:lstStyle/>
          <a:p>
            <a:pPr marL="571500" indent="-571500">
              <a:buFont typeface="Wingdings" panose="05000000000000000000" pitchFamily="2" charset="2"/>
              <a:buChar char="q"/>
            </a:pPr>
            <a:r>
              <a:rPr lang="bn-BD" sz="3200">
                <a:latin typeface="NikoshBAN" panose="02000000000000000000" pitchFamily="2" charset="0"/>
                <a:cs typeface="NikoshBAN" panose="02000000000000000000" pitchFamily="2" charset="0"/>
              </a:rPr>
              <a:t>মাশরুম উচ্চ রক্তচাপ ও ডায়াবেটিকস নিয়ন্ত্রন করে এবং রোগ প্রতিরোধ ক্ষমতা বৃদ্ধি করে</a:t>
            </a:r>
            <a:r>
              <a:rPr lang="bn-IN" sz="3200">
                <a:latin typeface="NikoshBAN" panose="02000000000000000000" pitchFamily="2" charset="0"/>
                <a:cs typeface="NikoshBAN" panose="02000000000000000000" pitchFamily="2" charset="0"/>
              </a:rPr>
              <a:t>;</a:t>
            </a:r>
            <a:endParaRPr lang="en-US" sz="3200">
              <a:latin typeface="NikoshBAN" panose="02000000000000000000" pitchFamily="2" charset="0"/>
              <a:cs typeface="NikoshBAN" panose="02000000000000000000" pitchFamily="2" charset="0"/>
            </a:endParaRPr>
          </a:p>
        </p:txBody>
      </p:sp>
      <p:sp>
        <p:nvSpPr>
          <p:cNvPr id="11" name="TextBox 10"/>
          <p:cNvSpPr txBox="1"/>
          <p:nvPr/>
        </p:nvSpPr>
        <p:spPr>
          <a:xfrm>
            <a:off x="342455" y="2651358"/>
            <a:ext cx="5308838" cy="646331"/>
          </a:xfrm>
          <a:prstGeom prst="rect">
            <a:avLst/>
          </a:prstGeom>
          <a:noFill/>
        </p:spPr>
        <p:txBody>
          <a:bodyPr wrap="square" rtlCol="0">
            <a:spAutoFit/>
          </a:bodyPr>
          <a:lstStyle/>
          <a:p>
            <a:pPr marL="571500" indent="-571500">
              <a:buFont typeface="Wingdings" panose="05000000000000000000" pitchFamily="2" charset="2"/>
              <a:buChar char="q"/>
            </a:pPr>
            <a:r>
              <a:rPr lang="bn-BD" sz="3600">
                <a:latin typeface="NikoshBAN" panose="02000000000000000000" pitchFamily="2" charset="0"/>
                <a:cs typeface="NikoshBAN" panose="02000000000000000000" pitchFamily="2" charset="0"/>
              </a:rPr>
              <a:t>কর্ম সংস্থানের সুযোগ সৃষ্টি করে</a:t>
            </a:r>
            <a:r>
              <a:rPr lang="bn-IN" sz="3600">
                <a:latin typeface="NikoshBAN" panose="02000000000000000000" pitchFamily="2" charset="0"/>
                <a:cs typeface="NikoshBAN" panose="02000000000000000000" pitchFamily="2" charset="0"/>
              </a:rPr>
              <a:t>;</a:t>
            </a:r>
            <a:endParaRPr lang="en-US" sz="3600">
              <a:latin typeface="NikoshBAN" panose="02000000000000000000" pitchFamily="2" charset="0"/>
              <a:cs typeface="NikoshBAN" panose="02000000000000000000" pitchFamily="2" charset="0"/>
            </a:endParaRPr>
          </a:p>
        </p:txBody>
      </p:sp>
      <p:sp>
        <p:nvSpPr>
          <p:cNvPr id="12" name="TextBox 11"/>
          <p:cNvSpPr txBox="1"/>
          <p:nvPr/>
        </p:nvSpPr>
        <p:spPr>
          <a:xfrm>
            <a:off x="365761" y="1881917"/>
            <a:ext cx="8538396" cy="584775"/>
          </a:xfrm>
          <a:prstGeom prst="rect">
            <a:avLst/>
          </a:prstGeom>
          <a:noFill/>
        </p:spPr>
        <p:txBody>
          <a:bodyPr wrap="square" rtlCol="0">
            <a:spAutoFit/>
          </a:bodyPr>
          <a:lstStyle/>
          <a:p>
            <a:pPr marL="571500" indent="-571500">
              <a:buFont typeface="Wingdings" panose="05000000000000000000" pitchFamily="2" charset="2"/>
              <a:buChar char="q"/>
            </a:pPr>
            <a:r>
              <a:rPr lang="bn-BD" sz="3200">
                <a:latin typeface="NikoshBAN" panose="02000000000000000000" pitchFamily="2" charset="0"/>
                <a:cs typeface="NikoshBAN" panose="02000000000000000000" pitchFamily="2" charset="0"/>
              </a:rPr>
              <a:t>মাশরুম দিয়ে বিভিন্ন রকমের মুখরোচক খাবার তৈরি করা যায়</a:t>
            </a:r>
            <a:r>
              <a:rPr lang="bn-IN" sz="3200">
                <a:latin typeface="NikoshBAN" panose="02000000000000000000" pitchFamily="2" charset="0"/>
                <a:cs typeface="NikoshBAN" panose="02000000000000000000" pitchFamily="2" charset="0"/>
              </a:rPr>
              <a:t>;</a:t>
            </a:r>
            <a:endParaRPr lang="en-US" sz="3200">
              <a:latin typeface="NikoshBAN" panose="02000000000000000000" pitchFamily="2" charset="0"/>
              <a:cs typeface="NikoshBAN" panose="02000000000000000000" pitchFamily="2" charset="0"/>
            </a:endParaRPr>
          </a:p>
        </p:txBody>
      </p:sp>
      <p:sp>
        <p:nvSpPr>
          <p:cNvPr id="10" name="TextBox 9"/>
          <p:cNvSpPr txBox="1"/>
          <p:nvPr/>
        </p:nvSpPr>
        <p:spPr>
          <a:xfrm>
            <a:off x="365760" y="3560087"/>
            <a:ext cx="11161221" cy="584775"/>
          </a:xfrm>
          <a:prstGeom prst="rect">
            <a:avLst/>
          </a:prstGeom>
          <a:noFill/>
        </p:spPr>
        <p:txBody>
          <a:bodyPr wrap="square" rtlCol="0">
            <a:spAutoFit/>
          </a:bodyPr>
          <a:lstStyle/>
          <a:p>
            <a:pPr marL="571500" indent="-571500">
              <a:buFont typeface="Wingdings" panose="05000000000000000000" pitchFamily="2" charset="2"/>
              <a:buChar char="q"/>
            </a:pPr>
            <a:r>
              <a:rPr lang="bn-BD" sz="3200">
                <a:latin typeface="NikoshBAN" panose="02000000000000000000" pitchFamily="2" charset="0"/>
                <a:cs typeface="NikoshBAN" panose="02000000000000000000" pitchFamily="2" charset="0"/>
              </a:rPr>
              <a:t>মাশরুমে প্রচুর প্রোটিন,খনিজ পদার্থ ও ভিয়ামিন রয়েছে তাই পুষ্টির চাহিদা পূরণ করে</a:t>
            </a:r>
            <a:r>
              <a:rPr lang="bn-IN" sz="3200">
                <a:latin typeface="NikoshBAN" panose="02000000000000000000" pitchFamily="2" charset="0"/>
                <a:cs typeface="NikoshBAN" panose="02000000000000000000" pitchFamily="2" charset="0"/>
              </a:rPr>
              <a:t>;</a:t>
            </a:r>
            <a:endParaRPr lang="en-US" sz="3200">
              <a:latin typeface="NikoshBAN" panose="02000000000000000000" pitchFamily="2" charset="0"/>
              <a:cs typeface="NikoshBAN" panose="02000000000000000000" pitchFamily="2" charset="0"/>
            </a:endParaRPr>
          </a:p>
        </p:txBody>
      </p:sp>
      <p:sp>
        <p:nvSpPr>
          <p:cNvPr id="2" name="TextBox 1"/>
          <p:cNvSpPr txBox="1"/>
          <p:nvPr/>
        </p:nvSpPr>
        <p:spPr>
          <a:xfrm>
            <a:off x="342455" y="5141890"/>
            <a:ext cx="7737244" cy="584775"/>
          </a:xfrm>
          <a:prstGeom prst="rect">
            <a:avLst/>
          </a:prstGeom>
          <a:noFill/>
        </p:spPr>
        <p:txBody>
          <a:bodyPr wrap="square" rtlCol="0">
            <a:spAutoFit/>
          </a:bodyPr>
          <a:lstStyle/>
          <a:p>
            <a:pPr marL="571500" indent="-571500">
              <a:buFont typeface="Wingdings" panose="05000000000000000000" pitchFamily="2" charset="2"/>
              <a:buChar char="q"/>
            </a:pPr>
            <a:r>
              <a:rPr lang="bn-BD" sz="3200">
                <a:latin typeface="NikoshBAN" panose="02000000000000000000" pitchFamily="2" charset="0"/>
                <a:cs typeface="NikoshBAN" panose="02000000000000000000" pitchFamily="2" charset="0"/>
              </a:rPr>
              <a:t>মাশরুম দেহের ক্ষয়পূরণ,হাড়গঠন ও দাঁত মজবুত করে</a:t>
            </a:r>
            <a:r>
              <a:rPr lang="bn-IN" sz="3200">
                <a:latin typeface="NikoshBAN" panose="02000000000000000000" pitchFamily="2" charset="0"/>
                <a:cs typeface="NikoshBAN" panose="02000000000000000000" pitchFamily="2" charset="0"/>
              </a:rPr>
              <a:t>।</a:t>
            </a:r>
            <a:endParaRPr lang="en-US" sz="3200">
              <a:latin typeface="NikoshBAN" panose="02000000000000000000" pitchFamily="2" charset="0"/>
              <a:cs typeface="NikoshBAN" panose="02000000000000000000" pitchFamily="2" charset="0"/>
            </a:endParaRPr>
          </a:p>
        </p:txBody>
      </p:sp>
      <p:sp>
        <p:nvSpPr>
          <p:cNvPr id="4" name="Rectangle 3"/>
          <p:cNvSpPr/>
          <p:nvPr/>
        </p:nvSpPr>
        <p:spPr>
          <a:xfrm>
            <a:off x="0" y="0"/>
            <a:ext cx="12192000" cy="726330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9C6DDCE-AF69-4AB2-B2C5-2828E74D2F09}"/>
              </a:ext>
            </a:extLst>
          </p:cNvPr>
          <p:cNvGrpSpPr/>
          <p:nvPr/>
        </p:nvGrpSpPr>
        <p:grpSpPr>
          <a:xfrm>
            <a:off x="0" y="-1"/>
            <a:ext cx="12231971" cy="7409793"/>
            <a:chOff x="14514" y="-45423"/>
            <a:chExt cx="12231971" cy="7009928"/>
          </a:xfrm>
        </p:grpSpPr>
        <p:grpSp>
          <p:nvGrpSpPr>
            <p:cNvPr id="13" name="Group 12">
              <a:extLst>
                <a:ext uri="{FF2B5EF4-FFF2-40B4-BE49-F238E27FC236}">
                  <a16:creationId xmlns:a16="http://schemas.microsoft.com/office/drawing/2014/main" id="{3A450E06-4717-46C6-9300-40A036357F43}"/>
                </a:ext>
              </a:extLst>
            </p:cNvPr>
            <p:cNvGrpSpPr/>
            <p:nvPr/>
          </p:nvGrpSpPr>
          <p:grpSpPr>
            <a:xfrm>
              <a:off x="14514" y="-45423"/>
              <a:ext cx="12231971" cy="7009928"/>
              <a:chOff x="14515" y="-90847"/>
              <a:chExt cx="12231971" cy="7009928"/>
            </a:xfrm>
          </p:grpSpPr>
          <p:sp>
            <p:nvSpPr>
              <p:cNvPr id="16" name="Rectangle 15">
                <a:extLst>
                  <a:ext uri="{FF2B5EF4-FFF2-40B4-BE49-F238E27FC236}">
                    <a16:creationId xmlns:a16="http://schemas.microsoft.com/office/drawing/2014/main" id="{B954D074-4B36-4E87-9A79-E0616D0B7BF3}"/>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7" name="Group 16">
                <a:extLst>
                  <a:ext uri="{FF2B5EF4-FFF2-40B4-BE49-F238E27FC236}">
                    <a16:creationId xmlns:a16="http://schemas.microsoft.com/office/drawing/2014/main" id="{4F2C7A13-6AFE-4AA4-A93F-A7B73A3EAFB9}"/>
                  </a:ext>
                </a:extLst>
              </p:cNvPr>
              <p:cNvGrpSpPr/>
              <p:nvPr/>
            </p:nvGrpSpPr>
            <p:grpSpPr>
              <a:xfrm>
                <a:off x="14515" y="-90847"/>
                <a:ext cx="12231971" cy="6948847"/>
                <a:chOff x="0" y="0"/>
                <a:chExt cx="12231971" cy="6948847"/>
              </a:xfrm>
            </p:grpSpPr>
            <p:cxnSp>
              <p:nvCxnSpPr>
                <p:cNvPr id="18" name="Straight Connector 17">
                  <a:extLst>
                    <a:ext uri="{FF2B5EF4-FFF2-40B4-BE49-F238E27FC236}">
                      <a16:creationId xmlns:a16="http://schemas.microsoft.com/office/drawing/2014/main" id="{925BB6E1-517B-44E6-B1D4-017A7C188BC1}"/>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344C556-BB72-4DF9-BCC1-0FE753DDD7A2}"/>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0B122C8-68EF-459F-8A14-F11173285E04}"/>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C38FB98-A148-4AAC-8AA8-91EA77C91814}"/>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4" name="Picture 13">
              <a:extLst>
                <a:ext uri="{FF2B5EF4-FFF2-40B4-BE49-F238E27FC236}">
                  <a16:creationId xmlns:a16="http://schemas.microsoft.com/office/drawing/2014/main" id="{00F8F364-D19D-48E2-A23D-C234036D0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4033476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2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0-#ppt_w/2"/>
                                          </p:val>
                                        </p:tav>
                                        <p:tav tm="100000">
                                          <p:val>
                                            <p:strVal val="#ppt_x"/>
                                          </p:val>
                                        </p:tav>
                                      </p:tavLst>
                                    </p:anim>
                                    <p:anim calcmode="lin" valueType="num">
                                      <p:cBhvr additive="base">
                                        <p:cTn id="14"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0-#ppt_w/2"/>
                                          </p:val>
                                        </p:tav>
                                        <p:tav tm="100000">
                                          <p:val>
                                            <p:strVal val="#ppt_x"/>
                                          </p:val>
                                        </p:tav>
                                      </p:tavLst>
                                    </p:anim>
                                    <p:anim calcmode="lin" valueType="num">
                                      <p:cBhvr additive="base">
                                        <p:cTn id="20"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250" fill="hold"/>
                                        <p:tgtEl>
                                          <p:spTgt spid="15"/>
                                        </p:tgtEl>
                                        <p:attrNameLst>
                                          <p:attrName>ppt_x</p:attrName>
                                        </p:attrNameLst>
                                      </p:cBhvr>
                                      <p:tavLst>
                                        <p:tav tm="0">
                                          <p:val>
                                            <p:strVal val="0-#ppt_w/2"/>
                                          </p:val>
                                        </p:tav>
                                        <p:tav tm="100000">
                                          <p:val>
                                            <p:strVal val="#ppt_x"/>
                                          </p:val>
                                        </p:tav>
                                      </p:tavLst>
                                    </p:anim>
                                    <p:anim calcmode="lin" valueType="num">
                                      <p:cBhvr additive="base">
                                        <p:cTn id="26"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250" fill="hold"/>
                                        <p:tgtEl>
                                          <p:spTgt spid="2"/>
                                        </p:tgtEl>
                                        <p:attrNameLst>
                                          <p:attrName>ppt_x</p:attrName>
                                        </p:attrNameLst>
                                      </p:cBhvr>
                                      <p:tavLst>
                                        <p:tav tm="0">
                                          <p:val>
                                            <p:strVal val="0-#ppt_w/2"/>
                                          </p:val>
                                        </p:tav>
                                        <p:tav tm="100000">
                                          <p:val>
                                            <p:strVal val="#ppt_x"/>
                                          </p:val>
                                        </p:tav>
                                      </p:tavLst>
                                    </p:anim>
                                    <p:anim calcmode="lin" valueType="num">
                                      <p:cBhvr additive="base">
                                        <p:cTn id="32"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2924" y="1311094"/>
            <a:ext cx="3140879" cy="811028"/>
          </a:xfrm>
          <a:prstGeom prst="rect">
            <a:avLst/>
          </a:prstGeom>
          <a:solidFill>
            <a:schemeClr val="tx2">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b="1" err="1">
                <a:solidFill>
                  <a:schemeClr val="tx1"/>
                </a:solidFill>
                <a:latin typeface="NikoshBAN" panose="02000000000000000000" pitchFamily="2" charset="0"/>
                <a:cs typeface="NikoshBAN" panose="02000000000000000000" pitchFamily="2" charset="0"/>
              </a:rPr>
              <a:t>স্পন</a:t>
            </a:r>
            <a:r>
              <a:rPr lang="en-US" sz="3709" b="1">
                <a:solidFill>
                  <a:schemeClr val="tx1"/>
                </a:solidFill>
                <a:latin typeface="NikoshBAN" panose="02000000000000000000" pitchFamily="2" charset="0"/>
                <a:cs typeface="NikoshBAN" panose="02000000000000000000" pitchFamily="2" charset="0"/>
              </a:rPr>
              <a:t> তৈরি</a:t>
            </a:r>
            <a:endParaRPr lang="en-US" sz="3709" b="1" dirty="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3585536" y="172321"/>
            <a:ext cx="6277992" cy="1138773"/>
          </a:xfrm>
          <a:prstGeom prst="rect">
            <a:avLst/>
          </a:prstGeom>
          <a:noFill/>
          <a:scene3d>
            <a:camera prst="orthographicFront"/>
            <a:lightRig rig="threePt" dir="t"/>
          </a:scene3d>
          <a:sp3d>
            <a:bevelT prst="angle"/>
          </a:sp3d>
        </p:spPr>
        <p:txBody>
          <a:bodyPr wrap="square" rtlCol="0">
            <a:spAutoFit/>
          </a:bodyPr>
          <a:lstStyle/>
          <a:p>
            <a:r>
              <a:rPr lang="en-US" sz="6800" dirty="0" err="1">
                <a:latin typeface="NikoshBAN" panose="02000000000000000000" pitchFamily="2" charset="0"/>
                <a:cs typeface="NikoshBAN" panose="02000000000000000000" pitchFamily="2" charset="0"/>
              </a:rPr>
              <a:t>মাশরুম</a:t>
            </a:r>
            <a:r>
              <a:rPr lang="en-US" sz="6800" dirty="0">
                <a:latin typeface="NikoshBAN" panose="02000000000000000000" pitchFamily="2" charset="0"/>
                <a:cs typeface="NikoshBAN" panose="02000000000000000000" pitchFamily="2" charset="0"/>
              </a:rPr>
              <a:t> </a:t>
            </a:r>
            <a:r>
              <a:rPr lang="en-US" sz="6800" dirty="0" err="1">
                <a:latin typeface="NikoshBAN" panose="02000000000000000000" pitchFamily="2" charset="0"/>
                <a:cs typeface="NikoshBAN" panose="02000000000000000000" pitchFamily="2" charset="0"/>
              </a:rPr>
              <a:t>চাষ</a:t>
            </a:r>
            <a:r>
              <a:rPr lang="en-US" sz="6800" dirty="0">
                <a:latin typeface="NikoshBAN" panose="02000000000000000000" pitchFamily="2" charset="0"/>
                <a:cs typeface="NikoshBAN" panose="02000000000000000000" pitchFamily="2" charset="0"/>
              </a:rPr>
              <a:t> </a:t>
            </a:r>
            <a:r>
              <a:rPr lang="en-US" sz="6800" dirty="0" err="1">
                <a:latin typeface="NikoshBAN" panose="02000000000000000000" pitchFamily="2" charset="0"/>
                <a:cs typeface="NikoshBAN" panose="02000000000000000000" pitchFamily="2" charset="0"/>
              </a:rPr>
              <a:t>পদ্ধতি</a:t>
            </a:r>
            <a:r>
              <a:rPr lang="en-US" sz="6800" dirty="0">
                <a:latin typeface="NikoshBAN" panose="02000000000000000000" pitchFamily="2" charset="0"/>
                <a:cs typeface="NikoshBAN" panose="02000000000000000000" pitchFamily="2" charset="0"/>
              </a:rPr>
              <a:t>:</a:t>
            </a:r>
          </a:p>
        </p:txBody>
      </p:sp>
      <p:sp>
        <p:nvSpPr>
          <p:cNvPr id="7" name="TextBox 6"/>
          <p:cNvSpPr txBox="1"/>
          <p:nvPr/>
        </p:nvSpPr>
        <p:spPr>
          <a:xfrm>
            <a:off x="6622954" y="3045939"/>
            <a:ext cx="5120812" cy="2677656"/>
          </a:xfrm>
          <a:prstGeom prst="rect">
            <a:avLst/>
          </a:prstGeom>
          <a:noFill/>
          <a:ln w="57150">
            <a:solidFill>
              <a:schemeClr val="tx1"/>
            </a:solidFill>
          </a:ln>
        </p:spPr>
        <p:txBody>
          <a:bodyPr wrap="square" rtlCol="0">
            <a:spAutoFit/>
          </a:bodyPr>
          <a:lstStyle/>
          <a:p>
            <a:pPr algn="just"/>
            <a:r>
              <a:rPr lang="bn-BD" sz="2800">
                <a:latin typeface="NikoshBAN" panose="02000000000000000000" pitchFamily="2" charset="0"/>
                <a:cs typeface="NikoshBAN" panose="02000000000000000000" pitchFamily="2" charset="0"/>
              </a:rPr>
              <a:t>মাশরুমের</a:t>
            </a:r>
            <a:r>
              <a:rPr lang="bn-IN" sz="2800">
                <a:latin typeface="NikoshBAN" panose="02000000000000000000" pitchFamily="2" charset="0"/>
                <a:cs typeface="NikoshBAN" panose="02000000000000000000" pitchFamily="2" charset="0"/>
              </a:rPr>
              <a:t> বীজ ল্যাবরেটরিতে টিস্যু কালচারের মাধ্যমে উৎপাদন করা হয়। চাষী পর্যায়ে </a:t>
            </a:r>
            <a:r>
              <a:rPr lang="bn-BD" sz="2800">
                <a:latin typeface="NikoshBAN" panose="02000000000000000000" pitchFamily="2" charset="0"/>
                <a:cs typeface="NikoshBAN" panose="02000000000000000000" pitchFamily="2" charset="0"/>
              </a:rPr>
              <a:t>মাশরুম </a:t>
            </a:r>
            <a:r>
              <a:rPr lang="bn-IN" sz="2800">
                <a:latin typeface="NikoshBAN" panose="02000000000000000000" pitchFamily="2" charset="0"/>
                <a:cs typeface="NikoshBAN" panose="02000000000000000000" pitchFamily="2" charset="0"/>
              </a:rPr>
              <a:t>চাষের জন্য প্যাকেটজাত বীজ কিনতে পাওয়া যায় যাকে বানিজ্যিক </a:t>
            </a:r>
            <a:r>
              <a:rPr lang="bn-BD" sz="2800">
                <a:latin typeface="NikoshBAN" panose="02000000000000000000" pitchFamily="2" charset="0"/>
                <a:cs typeface="NikoshBAN" panose="02000000000000000000" pitchFamily="2" charset="0"/>
              </a:rPr>
              <a:t>স্পন</a:t>
            </a:r>
            <a:r>
              <a:rPr lang="bn-IN" sz="2800">
                <a:latin typeface="NikoshBAN" panose="02000000000000000000" pitchFamily="2" charset="0"/>
                <a:cs typeface="NikoshBAN" panose="02000000000000000000" pitchFamily="2" charset="0"/>
              </a:rPr>
              <a:t> বলে।আবার খড় দিয়ে চাষীরা নিজেরাও স্পন তৈরি করতে পারে।</a:t>
            </a:r>
            <a:r>
              <a:rPr lang="en-US" sz="2800">
                <a:latin typeface="NikoshBAN" panose="02000000000000000000" pitchFamily="2" charset="0"/>
                <a:cs typeface="NikoshBAN" panose="02000000000000000000" pitchFamily="2" charset="0"/>
              </a:rPr>
              <a:t> </a:t>
            </a:r>
            <a:r>
              <a:rPr lang="bn-IN" sz="2800">
                <a:latin typeface="NikoshBAN" panose="02000000000000000000" pitchFamily="2" charset="0"/>
                <a:cs typeface="NikoshBAN" panose="02000000000000000000" pitchFamily="2" charset="0"/>
              </a:rPr>
              <a:t> </a:t>
            </a:r>
            <a:endParaRPr lang="en-US" sz="2800">
              <a:latin typeface="NikoshBAN" panose="02000000000000000000" pitchFamily="2" charset="0"/>
              <a:cs typeface="NikoshBAN" panose="02000000000000000000" pitchFamily="2" charset="0"/>
            </a:endParaRPr>
          </a:p>
        </p:txBody>
      </p:sp>
      <p:sp>
        <p:nvSpPr>
          <p:cNvPr id="8" name="Rectangle 7"/>
          <p:cNvSpPr/>
          <p:nvPr/>
        </p:nvSpPr>
        <p:spPr>
          <a:xfrm>
            <a:off x="0" y="0"/>
            <a:ext cx="12192000" cy="71993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FA7A53-AE34-47B7-9B4F-B68640BAAD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704" t="31613" r="17130" b="-1"/>
          <a:stretch/>
        </p:blipFill>
        <p:spPr>
          <a:xfrm>
            <a:off x="1866486" y="2368245"/>
            <a:ext cx="3140879" cy="3773916"/>
          </a:xfrm>
          <a:prstGeom prst="rect">
            <a:avLst/>
          </a:prstGeom>
          <a:solidFill>
            <a:schemeClr val="bg2"/>
          </a:solidFill>
        </p:spPr>
      </p:pic>
      <p:sp>
        <p:nvSpPr>
          <p:cNvPr id="3" name="Rectangle 2">
            <a:extLst>
              <a:ext uri="{FF2B5EF4-FFF2-40B4-BE49-F238E27FC236}">
                <a16:creationId xmlns:a16="http://schemas.microsoft.com/office/drawing/2014/main" id="{4DFC5DAA-9E6D-4400-8B8A-23BD0152145D}"/>
              </a:ext>
            </a:extLst>
          </p:cNvPr>
          <p:cNvSpPr/>
          <p:nvPr/>
        </p:nvSpPr>
        <p:spPr>
          <a:xfrm>
            <a:off x="2470955" y="6243697"/>
            <a:ext cx="1931939" cy="646331"/>
          </a:xfrm>
          <a:prstGeom prst="rect">
            <a:avLst/>
          </a:prstGeom>
        </p:spPr>
        <p:txBody>
          <a:bodyPr wrap="none">
            <a:spAutoFit/>
          </a:bodyPr>
          <a:lstStyle/>
          <a:p>
            <a:r>
              <a:rPr lang="bn-BD" sz="3600">
                <a:latin typeface="NikoshBAN" panose="02000000000000000000" pitchFamily="2" charset="0"/>
                <a:cs typeface="NikoshBAN" panose="02000000000000000000" pitchFamily="2" charset="0"/>
              </a:rPr>
              <a:t>স্পন বা বীজ</a:t>
            </a:r>
            <a:endParaRPr lang="en-US" sz="3600"/>
          </a:p>
        </p:txBody>
      </p:sp>
      <p:grpSp>
        <p:nvGrpSpPr>
          <p:cNvPr id="11" name="Group 10">
            <a:extLst>
              <a:ext uri="{FF2B5EF4-FFF2-40B4-BE49-F238E27FC236}">
                <a16:creationId xmlns:a16="http://schemas.microsoft.com/office/drawing/2014/main" id="{1C198952-2674-49EC-8C08-E7B103E265F5}"/>
              </a:ext>
            </a:extLst>
          </p:cNvPr>
          <p:cNvGrpSpPr/>
          <p:nvPr/>
        </p:nvGrpSpPr>
        <p:grpSpPr>
          <a:xfrm>
            <a:off x="0" y="-1"/>
            <a:ext cx="12231971" cy="7199313"/>
            <a:chOff x="14514" y="-45423"/>
            <a:chExt cx="12231971" cy="7009928"/>
          </a:xfrm>
        </p:grpSpPr>
        <p:grpSp>
          <p:nvGrpSpPr>
            <p:cNvPr id="12" name="Group 11">
              <a:extLst>
                <a:ext uri="{FF2B5EF4-FFF2-40B4-BE49-F238E27FC236}">
                  <a16:creationId xmlns:a16="http://schemas.microsoft.com/office/drawing/2014/main" id="{CE8A27F7-12E1-4854-AE1A-8DC907D178C9}"/>
                </a:ext>
              </a:extLst>
            </p:cNvPr>
            <p:cNvGrpSpPr/>
            <p:nvPr/>
          </p:nvGrpSpPr>
          <p:grpSpPr>
            <a:xfrm>
              <a:off x="14514" y="-45423"/>
              <a:ext cx="12231971" cy="7009928"/>
              <a:chOff x="14515" y="-90847"/>
              <a:chExt cx="12231971" cy="7009928"/>
            </a:xfrm>
          </p:grpSpPr>
          <p:sp>
            <p:nvSpPr>
              <p:cNvPr id="14" name="Rectangle 13">
                <a:extLst>
                  <a:ext uri="{FF2B5EF4-FFF2-40B4-BE49-F238E27FC236}">
                    <a16:creationId xmlns:a16="http://schemas.microsoft.com/office/drawing/2014/main" id="{50575BDA-473B-4951-85A5-6ECE5EE5327E}"/>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id="{1CFFB8AD-3F70-44A2-8D18-6EB27B47A2BD}"/>
                  </a:ext>
                </a:extLst>
              </p:cNvPr>
              <p:cNvGrpSpPr/>
              <p:nvPr/>
            </p:nvGrpSpPr>
            <p:grpSpPr>
              <a:xfrm>
                <a:off x="14515" y="-90847"/>
                <a:ext cx="12231971" cy="6948847"/>
                <a:chOff x="0" y="0"/>
                <a:chExt cx="12231971" cy="6948847"/>
              </a:xfrm>
            </p:grpSpPr>
            <p:cxnSp>
              <p:nvCxnSpPr>
                <p:cNvPr id="16" name="Straight Connector 15">
                  <a:extLst>
                    <a:ext uri="{FF2B5EF4-FFF2-40B4-BE49-F238E27FC236}">
                      <a16:creationId xmlns:a16="http://schemas.microsoft.com/office/drawing/2014/main" id="{26898429-3E56-464A-AF8A-095DACFFECF5}"/>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703C64D-E0E8-4230-9F08-859B40557DF3}"/>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74698C6-BAEB-4383-90E6-4E452DC465F5}"/>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19EC198-A1D6-49FF-B202-3552A217847B}"/>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3" name="Picture 12">
              <a:extLst>
                <a:ext uri="{FF2B5EF4-FFF2-40B4-BE49-F238E27FC236}">
                  <a16:creationId xmlns:a16="http://schemas.microsoft.com/office/drawing/2014/main" id="{41C61305-A507-4BA5-B655-456D57AEE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230227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65" y="-55856"/>
            <a:ext cx="12021670" cy="7091737"/>
          </a:xfrm>
          <a:prstGeom prst="rect">
            <a:avLst/>
          </a:prstGeom>
          <a:noFill/>
          <a:ln w="76200">
            <a:solidFill>
              <a:schemeClr val="tx1"/>
            </a:solidFill>
          </a:ln>
        </p:spPr>
        <p:txBody>
          <a:bodyPr wrap="square" rtlCol="0">
            <a:spAutoFit/>
          </a:bodyPr>
          <a:lstStyle/>
          <a:p>
            <a:endParaRPr lang="en-US"/>
          </a:p>
        </p:txBody>
      </p:sp>
      <p:sp>
        <p:nvSpPr>
          <p:cNvPr id="3" name="TextBox 2"/>
          <p:cNvSpPr txBox="1"/>
          <p:nvPr/>
        </p:nvSpPr>
        <p:spPr>
          <a:xfrm>
            <a:off x="4924476" y="163432"/>
            <a:ext cx="2735498" cy="830997"/>
          </a:xfrm>
          <a:prstGeom prst="rect">
            <a:avLst/>
          </a:prstGeom>
          <a:blipFill>
            <a:blip r:embed="rId2"/>
            <a:tile tx="0" ty="0" sx="100000" sy="100000" flip="none" algn="tl"/>
          </a:blipFill>
        </p:spPr>
        <p:txBody>
          <a:bodyPr wrap="square" rtlCol="0">
            <a:spAutoFit/>
          </a:bodyPr>
          <a:lstStyle/>
          <a:p>
            <a:r>
              <a:rPr lang="bn-IN" sz="4800">
                <a:latin typeface="NikoshBAN" panose="02000000000000000000" pitchFamily="2" charset="0"/>
                <a:cs typeface="NikoshBAN" panose="02000000000000000000" pitchFamily="2" charset="0"/>
              </a:rPr>
              <a:t>চাষঘর তৈরি</a:t>
            </a:r>
            <a:endParaRPr lang="en-US" sz="4800">
              <a:latin typeface="NikoshBAN" panose="02000000000000000000" pitchFamily="2" charset="0"/>
              <a:cs typeface="NikoshBAN" panose="02000000000000000000" pitchFamily="2" charset="0"/>
            </a:endParaRPr>
          </a:p>
        </p:txBody>
      </p:sp>
      <p:sp>
        <p:nvSpPr>
          <p:cNvPr id="5" name="TextBox 4"/>
          <p:cNvSpPr txBox="1"/>
          <p:nvPr/>
        </p:nvSpPr>
        <p:spPr>
          <a:xfrm>
            <a:off x="7776210" y="2065943"/>
            <a:ext cx="3977640" cy="4031873"/>
          </a:xfrm>
          <a:prstGeom prst="rect">
            <a:avLst/>
          </a:prstGeom>
          <a:noFill/>
          <a:ln w="57150">
            <a:solidFill>
              <a:schemeClr val="tx1"/>
            </a:solidFill>
          </a:ln>
        </p:spPr>
        <p:txBody>
          <a:bodyPr wrap="square" rtlCol="0">
            <a:spAutoFit/>
          </a:bodyPr>
          <a:lstStyle/>
          <a:p>
            <a:pPr algn="just"/>
            <a:r>
              <a:rPr lang="bn-IN" sz="3200">
                <a:latin typeface="NikoshBAN" panose="02000000000000000000" pitchFamily="2" charset="0"/>
                <a:cs typeface="NikoshBAN" panose="02000000000000000000" pitchFamily="2" charset="0"/>
              </a:rPr>
              <a:t>মাশরুম চাষের ঘরটিতে পর্যাপ্ত অক্স্রিজেন প্রবেশের জন্য জানালা রাখতে হবে। ঘরটিতে আবছা আলোর ব্যবস্থা রাখতে হবে। ঘরের তাপমাত্রা ২০-৩০ ডিগ্রি সেলসিয়াস এবং আপেক্ষিক আর্দ্রতা ৭০-৮০% রাখতে হবে।</a:t>
            </a:r>
            <a:endParaRPr lang="en-US" sz="320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49B03F26-AD75-4A10-944A-CB0976F6C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75" y="1293856"/>
            <a:ext cx="6953250" cy="4917758"/>
          </a:xfrm>
          <a:prstGeom prst="rect">
            <a:avLst/>
          </a:prstGeom>
        </p:spPr>
      </p:pic>
      <p:grpSp>
        <p:nvGrpSpPr>
          <p:cNvPr id="6" name="Group 5">
            <a:extLst>
              <a:ext uri="{FF2B5EF4-FFF2-40B4-BE49-F238E27FC236}">
                <a16:creationId xmlns:a16="http://schemas.microsoft.com/office/drawing/2014/main" id="{B8D2F5DE-5084-41C6-9180-A58A73E81D20}"/>
              </a:ext>
            </a:extLst>
          </p:cNvPr>
          <p:cNvGrpSpPr/>
          <p:nvPr/>
        </p:nvGrpSpPr>
        <p:grpSpPr>
          <a:xfrm>
            <a:off x="0" y="0"/>
            <a:ext cx="12231971" cy="7009928"/>
            <a:chOff x="14514" y="-45423"/>
            <a:chExt cx="12231971" cy="7009928"/>
          </a:xfrm>
        </p:grpSpPr>
        <p:grpSp>
          <p:nvGrpSpPr>
            <p:cNvPr id="7" name="Group 6">
              <a:extLst>
                <a:ext uri="{FF2B5EF4-FFF2-40B4-BE49-F238E27FC236}">
                  <a16:creationId xmlns:a16="http://schemas.microsoft.com/office/drawing/2014/main" id="{F8FD3ED5-FCCB-4406-BCDB-3AA995038AA9}"/>
                </a:ext>
              </a:extLst>
            </p:cNvPr>
            <p:cNvGrpSpPr/>
            <p:nvPr/>
          </p:nvGrpSpPr>
          <p:grpSpPr>
            <a:xfrm>
              <a:off x="14514" y="-45423"/>
              <a:ext cx="12231971" cy="7009928"/>
              <a:chOff x="14515" y="-90847"/>
              <a:chExt cx="12231971" cy="7009928"/>
            </a:xfrm>
          </p:grpSpPr>
          <p:sp>
            <p:nvSpPr>
              <p:cNvPr id="10" name="Rectangle 9">
                <a:extLst>
                  <a:ext uri="{FF2B5EF4-FFF2-40B4-BE49-F238E27FC236}">
                    <a16:creationId xmlns:a16="http://schemas.microsoft.com/office/drawing/2014/main" id="{7EE2E151-E9F0-4D79-932B-959A20E5348D}"/>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id="{9F857F94-658E-4F14-93DC-39F07DE5B06B}"/>
                  </a:ext>
                </a:extLst>
              </p:cNvPr>
              <p:cNvGrpSpPr/>
              <p:nvPr/>
            </p:nvGrpSpPr>
            <p:grpSpPr>
              <a:xfrm>
                <a:off x="14515" y="-90847"/>
                <a:ext cx="12231971" cy="6948847"/>
                <a:chOff x="0" y="0"/>
                <a:chExt cx="12231971" cy="6948847"/>
              </a:xfrm>
            </p:grpSpPr>
            <p:cxnSp>
              <p:nvCxnSpPr>
                <p:cNvPr id="12" name="Straight Connector 11">
                  <a:extLst>
                    <a:ext uri="{FF2B5EF4-FFF2-40B4-BE49-F238E27FC236}">
                      <a16:creationId xmlns:a16="http://schemas.microsoft.com/office/drawing/2014/main" id="{41465AD3-D1C7-4AB2-A528-83BB351994D7}"/>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FF2675D-D3FF-4517-8D4E-E847ED092DE0}"/>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CF9731E-28F8-4D06-B5BA-39309133D7B6}"/>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A53CA08-5FD0-42C7-A0B6-3FE6966F7065}"/>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8" name="Picture 7">
              <a:extLst>
                <a:ext uri="{FF2B5EF4-FFF2-40B4-BE49-F238E27FC236}">
                  <a16:creationId xmlns:a16="http://schemas.microsoft.com/office/drawing/2014/main" id="{84B0B3CB-6949-44BD-9527-D352A939D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2228888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plus(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968" t="7052" r="15968"/>
          <a:stretch/>
        </p:blipFill>
        <p:spPr>
          <a:xfrm>
            <a:off x="322730" y="1162576"/>
            <a:ext cx="6624917" cy="5129304"/>
          </a:xfrm>
          <a:prstGeom prst="rect">
            <a:avLst/>
          </a:prstGeom>
          <a:solidFill>
            <a:schemeClr val="bg2"/>
          </a:solidFill>
        </p:spPr>
      </p:pic>
      <p:sp>
        <p:nvSpPr>
          <p:cNvPr id="4" name="Rectangle 3"/>
          <p:cNvSpPr/>
          <p:nvPr/>
        </p:nvSpPr>
        <p:spPr>
          <a:xfrm>
            <a:off x="4964057" y="107563"/>
            <a:ext cx="3722743" cy="811028"/>
          </a:xfrm>
          <a:prstGeom prst="rect">
            <a:avLst/>
          </a:prstGeom>
          <a:blipFill>
            <a:blip r:embed="rId3"/>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err="1">
                <a:solidFill>
                  <a:schemeClr val="tx1"/>
                </a:solidFill>
                <a:latin typeface="NikoshBAN" panose="02000000000000000000" pitchFamily="2" charset="0"/>
                <a:cs typeface="NikoshBAN" panose="02000000000000000000" pitchFamily="2" charset="0"/>
              </a:rPr>
              <a:t>স্পন</a:t>
            </a:r>
            <a:r>
              <a:rPr lang="en-US" sz="6000" b="1">
                <a:solidFill>
                  <a:schemeClr val="tx1"/>
                </a:solidFill>
                <a:latin typeface="NikoshBAN" panose="02000000000000000000" pitchFamily="2" charset="0"/>
                <a:cs typeface="NikoshBAN" panose="02000000000000000000" pitchFamily="2" charset="0"/>
              </a:rPr>
              <a:t> </a:t>
            </a:r>
            <a:r>
              <a:rPr lang="bn-IN" sz="6000" b="1">
                <a:solidFill>
                  <a:schemeClr val="tx1"/>
                </a:solidFill>
                <a:latin typeface="NikoshBAN" panose="02000000000000000000" pitchFamily="2" charset="0"/>
                <a:cs typeface="NikoshBAN" panose="02000000000000000000" pitchFamily="2" charset="0"/>
              </a:rPr>
              <a:t>সংগ্রহ</a:t>
            </a:r>
            <a:endParaRPr lang="en-US" sz="6000" b="1"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7126941" y="1697777"/>
            <a:ext cx="4823012" cy="4524315"/>
          </a:xfrm>
          <a:prstGeom prst="rect">
            <a:avLst/>
          </a:prstGeom>
          <a:noFill/>
          <a:ln w="57150">
            <a:solidFill>
              <a:schemeClr val="tx1"/>
            </a:solidFill>
          </a:ln>
        </p:spPr>
        <p:txBody>
          <a:bodyPr wrap="square" rtlCol="0">
            <a:spAutoFit/>
          </a:bodyPr>
          <a:lstStyle/>
          <a:p>
            <a:pPr algn="just"/>
            <a:r>
              <a:rPr lang="bn-IN" sz="3600">
                <a:latin typeface="NikoshBAN" panose="02000000000000000000" pitchFamily="2" charset="0"/>
                <a:cs typeface="NikoshBAN" panose="02000000000000000000" pitchFamily="2" charset="0"/>
              </a:rPr>
              <a:t>চাষঘর তৈরির পর বিশ্বস্ত প্রতিষ্ঠান থেকে পলি প্যাকেটে তৈরি স্পন সংগ্রহ করতে হবে। ভাল স্পনের বৈশিষ্ট্য হলো প্যাকেটটি সুষম ভাবে মাইসিলিয়াম দ্বারা পূর্ণ ও সাদা হবে।</a:t>
            </a:r>
            <a:r>
              <a:rPr lang="en-US" sz="3600">
                <a:latin typeface="NikoshBAN" panose="02000000000000000000" pitchFamily="2" charset="0"/>
                <a:cs typeface="NikoshBAN" panose="02000000000000000000" pitchFamily="2" charset="0"/>
              </a:rPr>
              <a:t> </a:t>
            </a:r>
            <a:endParaRPr lang="bn-IN" sz="3600">
              <a:latin typeface="NikoshBAN" panose="02000000000000000000" pitchFamily="2" charset="0"/>
              <a:cs typeface="NikoshBAN" panose="02000000000000000000" pitchFamily="2" charset="0"/>
            </a:endParaRPr>
          </a:p>
        </p:txBody>
      </p:sp>
      <p:sp>
        <p:nvSpPr>
          <p:cNvPr id="5" name="Rectangle 4"/>
          <p:cNvSpPr/>
          <p:nvPr/>
        </p:nvSpPr>
        <p:spPr>
          <a:xfrm>
            <a:off x="0" y="0"/>
            <a:ext cx="12129247" cy="71993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8593" y="6222092"/>
            <a:ext cx="4726030" cy="584775"/>
          </a:xfrm>
          <a:prstGeom prst="rect">
            <a:avLst/>
          </a:prstGeom>
          <a:noFill/>
        </p:spPr>
        <p:txBody>
          <a:bodyPr wrap="square" rtlCol="0">
            <a:spAutoFit/>
          </a:bodyPr>
          <a:lstStyle/>
          <a:p>
            <a:r>
              <a:rPr lang="en-US" sz="3200">
                <a:latin typeface="NikoshBAN" panose="02000000000000000000" pitchFamily="2" charset="0"/>
                <a:cs typeface="NikoshBAN" panose="02000000000000000000" pitchFamily="2" charset="0"/>
              </a:rPr>
              <a:t>স্পন বা মাশরুমের বীজ</a:t>
            </a:r>
          </a:p>
        </p:txBody>
      </p:sp>
      <p:grpSp>
        <p:nvGrpSpPr>
          <p:cNvPr id="7" name="Group 6">
            <a:extLst>
              <a:ext uri="{FF2B5EF4-FFF2-40B4-BE49-F238E27FC236}">
                <a16:creationId xmlns:a16="http://schemas.microsoft.com/office/drawing/2014/main" id="{ED79FEEE-9A24-467D-A43F-0194CD16756D}"/>
              </a:ext>
            </a:extLst>
          </p:cNvPr>
          <p:cNvGrpSpPr/>
          <p:nvPr/>
        </p:nvGrpSpPr>
        <p:grpSpPr>
          <a:xfrm>
            <a:off x="0" y="-1"/>
            <a:ext cx="12231971" cy="7199313"/>
            <a:chOff x="14514" y="-45423"/>
            <a:chExt cx="12231971" cy="7009928"/>
          </a:xfrm>
        </p:grpSpPr>
        <p:grpSp>
          <p:nvGrpSpPr>
            <p:cNvPr id="8" name="Group 7">
              <a:extLst>
                <a:ext uri="{FF2B5EF4-FFF2-40B4-BE49-F238E27FC236}">
                  <a16:creationId xmlns:a16="http://schemas.microsoft.com/office/drawing/2014/main" id="{CDBD41FA-9C18-4051-8519-DEA8C5410AE6}"/>
                </a:ext>
              </a:extLst>
            </p:cNvPr>
            <p:cNvGrpSpPr/>
            <p:nvPr/>
          </p:nvGrpSpPr>
          <p:grpSpPr>
            <a:xfrm>
              <a:off x="14514" y="-45423"/>
              <a:ext cx="12231971" cy="7009928"/>
              <a:chOff x="14515" y="-90847"/>
              <a:chExt cx="12231971" cy="7009928"/>
            </a:xfrm>
          </p:grpSpPr>
          <p:sp>
            <p:nvSpPr>
              <p:cNvPr id="10" name="Rectangle 9">
                <a:extLst>
                  <a:ext uri="{FF2B5EF4-FFF2-40B4-BE49-F238E27FC236}">
                    <a16:creationId xmlns:a16="http://schemas.microsoft.com/office/drawing/2014/main" id="{DC5DF85E-9772-479B-903C-1D89C33A33A5}"/>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id="{746D9FDB-0DD8-4984-8F5C-3D0A41D60B2A}"/>
                  </a:ext>
                </a:extLst>
              </p:cNvPr>
              <p:cNvGrpSpPr/>
              <p:nvPr/>
            </p:nvGrpSpPr>
            <p:grpSpPr>
              <a:xfrm>
                <a:off x="14515" y="-90847"/>
                <a:ext cx="12231971" cy="6948847"/>
                <a:chOff x="0" y="0"/>
                <a:chExt cx="12231971" cy="6948847"/>
              </a:xfrm>
            </p:grpSpPr>
            <p:cxnSp>
              <p:nvCxnSpPr>
                <p:cNvPr id="12" name="Straight Connector 11">
                  <a:extLst>
                    <a:ext uri="{FF2B5EF4-FFF2-40B4-BE49-F238E27FC236}">
                      <a16:creationId xmlns:a16="http://schemas.microsoft.com/office/drawing/2014/main" id="{C8AE2A20-C3D6-41AE-BBCC-1C2F877FAF9D}"/>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450A90B-EBDA-44EB-8FA8-4EFC01FE9DB5}"/>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E5233B1-539B-4E06-AD17-4ED7CE8944CF}"/>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2B3DBE6-A32C-4127-96A3-4ABC4EB34400}"/>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9" name="Picture 8">
              <a:extLst>
                <a:ext uri="{FF2B5EF4-FFF2-40B4-BE49-F238E27FC236}">
                  <a16:creationId xmlns:a16="http://schemas.microsoft.com/office/drawing/2014/main" id="{BA65A152-C0CE-480E-8F2D-9267525A6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187458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134471"/>
            <a:ext cx="11914094" cy="69386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1514" y="337319"/>
            <a:ext cx="2943686"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r>
              <a:rPr lang="bn-IN" sz="4000">
                <a:latin typeface="NikoshBAN" panose="02000000000000000000" pitchFamily="2" charset="0"/>
                <a:cs typeface="NikoshBAN" panose="02000000000000000000" pitchFamily="2" charset="0"/>
              </a:rPr>
              <a:t> </a:t>
            </a:r>
            <a:r>
              <a:rPr lang="bn-IN" sz="4400">
                <a:latin typeface="NikoshBAN" panose="02000000000000000000" pitchFamily="2" charset="0"/>
                <a:cs typeface="NikoshBAN" panose="02000000000000000000" pitchFamily="2" charset="0"/>
              </a:rPr>
              <a:t>প্যাকেট কর্তন</a:t>
            </a:r>
            <a:endParaRPr lang="en-US" sz="4000">
              <a:latin typeface="NikoshBAN" panose="02000000000000000000" pitchFamily="2" charset="0"/>
              <a:cs typeface="NikoshBAN" panose="02000000000000000000" pitchFamily="2" charset="0"/>
            </a:endParaRPr>
          </a:p>
        </p:txBody>
      </p:sp>
      <p:sp>
        <p:nvSpPr>
          <p:cNvPr id="8" name="TextBox 7"/>
          <p:cNvSpPr txBox="1"/>
          <p:nvPr/>
        </p:nvSpPr>
        <p:spPr>
          <a:xfrm>
            <a:off x="6544235" y="2235985"/>
            <a:ext cx="5342965" cy="3970318"/>
          </a:xfrm>
          <a:prstGeom prst="rect">
            <a:avLst/>
          </a:prstGeom>
          <a:noFill/>
          <a:ln w="38100">
            <a:solidFill>
              <a:schemeClr val="tx1"/>
            </a:solidFill>
          </a:ln>
        </p:spPr>
        <p:txBody>
          <a:bodyPr wrap="square" rtlCol="0">
            <a:spAutoFit/>
          </a:bodyPr>
          <a:lstStyle/>
          <a:p>
            <a:pPr algn="just"/>
            <a:r>
              <a:rPr lang="bn-IN" sz="3600">
                <a:latin typeface="NikoshBAN" panose="02000000000000000000" pitchFamily="2" charset="0"/>
                <a:cs typeface="NikoshBAN" panose="02000000000000000000" pitchFamily="2" charset="0"/>
              </a:rPr>
              <a:t>চাষঘরে বসানোর আগে স্পন প্যাকেট সঠিক নিয়মে কেটে চেঁছে ৫ থেকে ১৫ মিনিট পানিতে চুবিয়ে নিয়ে ভাল করে পানি ঝরিয়ে  চাষঘরে সারি করে সাজিয়ে রাখতে হবে।</a:t>
            </a:r>
            <a:r>
              <a:rPr lang="en-US" sz="3600">
                <a:latin typeface="NikoshBAN" panose="02000000000000000000" pitchFamily="2" charset="0"/>
                <a:cs typeface="NikoshBAN" panose="02000000000000000000" pitchFamily="2" charset="0"/>
              </a:rPr>
              <a:t> </a:t>
            </a:r>
            <a:endParaRPr lang="en-US">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621BBED-8F44-4A26-A4E8-58C614AE3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08" y="1871804"/>
            <a:ext cx="5442210" cy="4436304"/>
          </a:xfrm>
          <a:prstGeom prst="rect">
            <a:avLst/>
          </a:prstGeom>
        </p:spPr>
      </p:pic>
      <p:pic>
        <p:nvPicPr>
          <p:cNvPr id="7" name="Picture 6">
            <a:extLst>
              <a:ext uri="{FF2B5EF4-FFF2-40B4-BE49-F238E27FC236}">
                <a16:creationId xmlns:a16="http://schemas.microsoft.com/office/drawing/2014/main" id="{8ED6F308-C6BD-4EFF-9388-2E847B8B2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07" y="1871803"/>
            <a:ext cx="5442209" cy="4436303"/>
          </a:xfrm>
          <a:prstGeom prst="rect">
            <a:avLst/>
          </a:prstGeom>
        </p:spPr>
      </p:pic>
      <p:grpSp>
        <p:nvGrpSpPr>
          <p:cNvPr id="9" name="Group 8">
            <a:extLst>
              <a:ext uri="{FF2B5EF4-FFF2-40B4-BE49-F238E27FC236}">
                <a16:creationId xmlns:a16="http://schemas.microsoft.com/office/drawing/2014/main" id="{2769D00A-B760-4DF2-A03E-1E629AE8D44E}"/>
              </a:ext>
            </a:extLst>
          </p:cNvPr>
          <p:cNvGrpSpPr/>
          <p:nvPr/>
        </p:nvGrpSpPr>
        <p:grpSpPr>
          <a:xfrm>
            <a:off x="1" y="0"/>
            <a:ext cx="12192000" cy="7009928"/>
            <a:chOff x="14514" y="-45423"/>
            <a:chExt cx="12231971" cy="7009928"/>
          </a:xfrm>
        </p:grpSpPr>
        <p:grpSp>
          <p:nvGrpSpPr>
            <p:cNvPr id="10" name="Group 9">
              <a:extLst>
                <a:ext uri="{FF2B5EF4-FFF2-40B4-BE49-F238E27FC236}">
                  <a16:creationId xmlns:a16="http://schemas.microsoft.com/office/drawing/2014/main" id="{D4BCFC66-4F52-4EFD-A5D7-2E1DA4CF858D}"/>
                </a:ext>
              </a:extLst>
            </p:cNvPr>
            <p:cNvGrpSpPr/>
            <p:nvPr/>
          </p:nvGrpSpPr>
          <p:grpSpPr>
            <a:xfrm>
              <a:off x="14514" y="-45423"/>
              <a:ext cx="12231971" cy="7009928"/>
              <a:chOff x="14515" y="-90847"/>
              <a:chExt cx="12231971" cy="7009928"/>
            </a:xfrm>
          </p:grpSpPr>
          <p:sp>
            <p:nvSpPr>
              <p:cNvPr id="12" name="Rectangle 11">
                <a:extLst>
                  <a:ext uri="{FF2B5EF4-FFF2-40B4-BE49-F238E27FC236}">
                    <a16:creationId xmlns:a16="http://schemas.microsoft.com/office/drawing/2014/main" id="{EA0637A9-61D4-42E9-AF74-5BA539B8D363}"/>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a16="http://schemas.microsoft.com/office/drawing/2014/main" id="{96048723-2146-40BC-BDD5-975AD7D0EB39}"/>
                  </a:ext>
                </a:extLst>
              </p:cNvPr>
              <p:cNvGrpSpPr/>
              <p:nvPr/>
            </p:nvGrpSpPr>
            <p:grpSpPr>
              <a:xfrm>
                <a:off x="14515" y="-90847"/>
                <a:ext cx="12231971" cy="6948847"/>
                <a:chOff x="0" y="0"/>
                <a:chExt cx="12231971" cy="6948847"/>
              </a:xfrm>
            </p:grpSpPr>
            <p:cxnSp>
              <p:nvCxnSpPr>
                <p:cNvPr id="14" name="Straight Connector 13">
                  <a:extLst>
                    <a:ext uri="{FF2B5EF4-FFF2-40B4-BE49-F238E27FC236}">
                      <a16:creationId xmlns:a16="http://schemas.microsoft.com/office/drawing/2014/main" id="{5304C0A5-1162-4F55-B8F6-9D531D6E3FB3}"/>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1A5AECD-B4D7-436B-A9EB-21D72F9530E0}"/>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F41A7BB-3E4C-4A4F-9A8C-DC8BB6BE774B}"/>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A67AF50-9DDF-4F1E-8FBD-AACD81DDB454}"/>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1" name="Picture 10">
              <a:extLst>
                <a:ext uri="{FF2B5EF4-FFF2-40B4-BE49-F238E27FC236}">
                  <a16:creationId xmlns:a16="http://schemas.microsoft.com/office/drawing/2014/main" id="{B51D31C1-8EE9-4B0A-A047-A05BCEC5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8920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62" y="1568824"/>
            <a:ext cx="6700703" cy="4768915"/>
          </a:xfrm>
          <a:prstGeom prst="rect">
            <a:avLst/>
          </a:prstGeom>
          <a:ln w="57150">
            <a:solidFill>
              <a:schemeClr val="accent4">
                <a:lumMod val="60000"/>
                <a:lumOff val="40000"/>
              </a:schemeClr>
            </a:solidFill>
          </a:ln>
        </p:spPr>
      </p:pic>
      <p:sp>
        <p:nvSpPr>
          <p:cNvPr id="4" name="Rectangle 3"/>
          <p:cNvSpPr/>
          <p:nvPr/>
        </p:nvSpPr>
        <p:spPr>
          <a:xfrm>
            <a:off x="3892198" y="0"/>
            <a:ext cx="3527934" cy="981915"/>
          </a:xfrm>
          <a:prstGeom prst="rect">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182" b="1">
                <a:solidFill>
                  <a:schemeClr val="tx1"/>
                </a:solidFill>
                <a:latin typeface="NikoshBAN" panose="02000000000000000000" pitchFamily="2" charset="0"/>
                <a:cs typeface="NikoshBAN" panose="02000000000000000000" pitchFamily="2" charset="0"/>
              </a:rPr>
              <a:t>পরিচর্যা</a:t>
            </a:r>
            <a:endParaRPr lang="en-US" sz="6182"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7091082" y="2017059"/>
            <a:ext cx="5100918" cy="3970318"/>
          </a:xfrm>
          <a:prstGeom prst="rect">
            <a:avLst/>
          </a:prstGeom>
          <a:noFill/>
        </p:spPr>
        <p:txBody>
          <a:bodyPr wrap="square" rtlCol="0">
            <a:spAutoFit/>
          </a:bodyPr>
          <a:lstStyle/>
          <a:p>
            <a:pPr algn="just"/>
            <a:r>
              <a:rPr lang="bn-IN" sz="3600">
                <a:latin typeface="NikoshBAN" panose="02000000000000000000" pitchFamily="2" charset="0"/>
                <a:cs typeface="NikoshBAN" panose="02000000000000000000" pitchFamily="2" charset="0"/>
              </a:rPr>
              <a:t>চাষঘরের মেঝে বা তাকে দুই ইঞ্চি পর পর স্পন সাজাতে হবে। স্পন প্যাকেটের চারপাশের আর্দ্রতা ৭০-৮০% রাখার জন্য প্রয়োজন অনুযায়ী গরমে ৪-৫ বার,শীতে বা বর্ষায় ২-৩ বার পানি স্প্রে করতে হবে।</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62" y="1568825"/>
            <a:ext cx="6700703" cy="4768914"/>
          </a:xfrm>
          <a:prstGeom prst="rect">
            <a:avLst/>
          </a:prstGeom>
        </p:spPr>
      </p:pic>
      <p:grpSp>
        <p:nvGrpSpPr>
          <p:cNvPr id="7" name="Group 6">
            <a:extLst>
              <a:ext uri="{FF2B5EF4-FFF2-40B4-BE49-F238E27FC236}">
                <a16:creationId xmlns:a16="http://schemas.microsoft.com/office/drawing/2014/main" id="{C80FB767-B48B-4EDD-923E-78B18B63EAF1}"/>
              </a:ext>
            </a:extLst>
          </p:cNvPr>
          <p:cNvGrpSpPr/>
          <p:nvPr/>
        </p:nvGrpSpPr>
        <p:grpSpPr>
          <a:xfrm>
            <a:off x="0" y="0"/>
            <a:ext cx="12231971" cy="7009928"/>
            <a:chOff x="14514" y="-45423"/>
            <a:chExt cx="12231971" cy="7009928"/>
          </a:xfrm>
        </p:grpSpPr>
        <p:grpSp>
          <p:nvGrpSpPr>
            <p:cNvPr id="8" name="Group 7">
              <a:extLst>
                <a:ext uri="{FF2B5EF4-FFF2-40B4-BE49-F238E27FC236}">
                  <a16:creationId xmlns:a16="http://schemas.microsoft.com/office/drawing/2014/main" id="{FF1ED7C3-E43F-4E9F-9918-13EC24F00CBA}"/>
                </a:ext>
              </a:extLst>
            </p:cNvPr>
            <p:cNvGrpSpPr/>
            <p:nvPr/>
          </p:nvGrpSpPr>
          <p:grpSpPr>
            <a:xfrm>
              <a:off x="14514" y="-45423"/>
              <a:ext cx="12231971" cy="7009928"/>
              <a:chOff x="14515" y="-90847"/>
              <a:chExt cx="12231971" cy="7009928"/>
            </a:xfrm>
          </p:grpSpPr>
          <p:sp>
            <p:nvSpPr>
              <p:cNvPr id="10" name="Rectangle 9">
                <a:extLst>
                  <a:ext uri="{FF2B5EF4-FFF2-40B4-BE49-F238E27FC236}">
                    <a16:creationId xmlns:a16="http://schemas.microsoft.com/office/drawing/2014/main" id="{52F214F9-9921-41DD-B3CE-46FD6A9EA98E}"/>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id="{1F045A28-B2BE-4E30-8DD1-6741EA85C86A}"/>
                  </a:ext>
                </a:extLst>
              </p:cNvPr>
              <p:cNvGrpSpPr/>
              <p:nvPr/>
            </p:nvGrpSpPr>
            <p:grpSpPr>
              <a:xfrm>
                <a:off x="14515" y="-90847"/>
                <a:ext cx="12231971" cy="6948847"/>
                <a:chOff x="0" y="0"/>
                <a:chExt cx="12231971" cy="6948847"/>
              </a:xfrm>
            </p:grpSpPr>
            <p:cxnSp>
              <p:nvCxnSpPr>
                <p:cNvPr id="12" name="Straight Connector 11">
                  <a:extLst>
                    <a:ext uri="{FF2B5EF4-FFF2-40B4-BE49-F238E27FC236}">
                      <a16:creationId xmlns:a16="http://schemas.microsoft.com/office/drawing/2014/main" id="{CF7465D9-C33D-458B-B89A-F8B5FC0667FB}"/>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6B266AC-3BE2-47AC-A530-5F10E7EA1E97}"/>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9771D64-EE62-4C83-A654-DEA1EAAED73F}"/>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4FA2922-664A-4333-A468-098CBE3D98B5}"/>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9" name="Picture 8">
              <a:extLst>
                <a:ext uri="{FF2B5EF4-FFF2-40B4-BE49-F238E27FC236}">
                  <a16:creationId xmlns:a16="http://schemas.microsoft.com/office/drawing/2014/main" id="{D9EFD152-6349-4B16-A4A5-765FDA01D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62801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06" y="98612"/>
            <a:ext cx="11940988" cy="69835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14800" y="286871"/>
            <a:ext cx="3530184" cy="646331"/>
          </a:xfrm>
          <a:prstGeom prst="rect">
            <a:avLst/>
          </a:prstGeom>
          <a:blipFill>
            <a:blip r:embed="rId2"/>
            <a:tile tx="0" ty="0" sx="100000" sy="100000" flip="none" algn="tl"/>
          </a:blipFill>
        </p:spPr>
        <p:txBody>
          <a:bodyPr wrap="square" rtlCol="0">
            <a:spAutoFit/>
          </a:bodyPr>
          <a:lstStyle/>
          <a:p>
            <a:r>
              <a:rPr lang="bn-IN" sz="3600">
                <a:latin typeface="NikoshBAN" panose="02000000000000000000" pitchFamily="2" charset="0"/>
                <a:cs typeface="NikoshBAN" panose="02000000000000000000" pitchFamily="2" charset="0"/>
              </a:rPr>
              <a:t>মাশরুম সংগ্রহ সংরক্ষণ</a:t>
            </a:r>
            <a:endParaRPr lang="en-US" sz="3600">
              <a:latin typeface="NikoshBAN" panose="02000000000000000000" pitchFamily="2" charset="0"/>
              <a:cs typeface="NikoshBAN" panose="02000000000000000000" pitchFamily="2" charset="0"/>
            </a:endParaRPr>
          </a:p>
        </p:txBody>
      </p:sp>
      <p:sp>
        <p:nvSpPr>
          <p:cNvPr id="5" name="TextBox 4"/>
          <p:cNvSpPr txBox="1"/>
          <p:nvPr/>
        </p:nvSpPr>
        <p:spPr>
          <a:xfrm>
            <a:off x="7070852" y="2056012"/>
            <a:ext cx="4320989" cy="3539430"/>
          </a:xfrm>
          <a:prstGeom prst="rect">
            <a:avLst/>
          </a:prstGeom>
          <a:noFill/>
          <a:ln w="38100">
            <a:solidFill>
              <a:schemeClr val="tx1"/>
            </a:solidFill>
          </a:ln>
        </p:spPr>
        <p:txBody>
          <a:bodyPr wrap="square" rtlCol="0">
            <a:spAutoFit/>
          </a:bodyPr>
          <a:lstStyle/>
          <a:p>
            <a:pPr algn="just"/>
            <a:r>
              <a:rPr lang="bn-IN" sz="3200">
                <a:latin typeface="NikoshBAN" panose="02000000000000000000" pitchFamily="2" charset="0"/>
                <a:cs typeface="NikoshBAN" panose="02000000000000000000" pitchFamily="2" charset="0"/>
              </a:rPr>
              <a:t>মাশরুম যথেষ্ট বড় হয়েছে কিন্তু  শিরা গুলো ঢিলা হয়নি –এমন অবস্থায় হাত দিয়ে আলতো করে টেনে তুলতে হবে। পরে গোড়া কেটে বাছাই করে পলিব্যাগে ভরে মুখ বন্ধ করে বাজারজাত করতে হবে। </a:t>
            </a:r>
            <a:endParaRPr lang="en-US" sz="320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282FE938-F3F7-4134-B193-B52070E98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83" y="1499281"/>
            <a:ext cx="5593575" cy="4775396"/>
          </a:xfrm>
          <a:prstGeom prst="rect">
            <a:avLst/>
          </a:prstGeom>
        </p:spPr>
      </p:pic>
      <p:pic>
        <p:nvPicPr>
          <p:cNvPr id="8" name="Picture 7">
            <a:extLst>
              <a:ext uri="{FF2B5EF4-FFF2-40B4-BE49-F238E27FC236}">
                <a16:creationId xmlns:a16="http://schemas.microsoft.com/office/drawing/2014/main" id="{93DE7686-EC21-4710-ABD4-8EBA6A56C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82" y="1499281"/>
            <a:ext cx="5593575" cy="4775396"/>
          </a:xfrm>
          <a:prstGeom prst="rect">
            <a:avLst/>
          </a:prstGeom>
        </p:spPr>
      </p:pic>
      <p:grpSp>
        <p:nvGrpSpPr>
          <p:cNvPr id="7" name="Group 6">
            <a:extLst>
              <a:ext uri="{FF2B5EF4-FFF2-40B4-BE49-F238E27FC236}">
                <a16:creationId xmlns:a16="http://schemas.microsoft.com/office/drawing/2014/main" id="{5EDAB089-0CA8-44E8-AE4F-89F96C612A3D}"/>
              </a:ext>
            </a:extLst>
          </p:cNvPr>
          <p:cNvGrpSpPr/>
          <p:nvPr/>
        </p:nvGrpSpPr>
        <p:grpSpPr>
          <a:xfrm>
            <a:off x="1" y="0"/>
            <a:ext cx="12192000" cy="7009928"/>
            <a:chOff x="14514" y="-45423"/>
            <a:chExt cx="12231971" cy="7009928"/>
          </a:xfrm>
        </p:grpSpPr>
        <p:grpSp>
          <p:nvGrpSpPr>
            <p:cNvPr id="9" name="Group 8">
              <a:extLst>
                <a:ext uri="{FF2B5EF4-FFF2-40B4-BE49-F238E27FC236}">
                  <a16:creationId xmlns:a16="http://schemas.microsoft.com/office/drawing/2014/main" id="{442DEA62-106A-470B-AE77-1F5FA0E6E565}"/>
                </a:ext>
              </a:extLst>
            </p:cNvPr>
            <p:cNvGrpSpPr/>
            <p:nvPr/>
          </p:nvGrpSpPr>
          <p:grpSpPr>
            <a:xfrm>
              <a:off x="14514" y="-45423"/>
              <a:ext cx="12231971" cy="7009928"/>
              <a:chOff x="14515" y="-90847"/>
              <a:chExt cx="12231971" cy="7009928"/>
            </a:xfrm>
          </p:grpSpPr>
          <p:sp>
            <p:nvSpPr>
              <p:cNvPr id="11" name="Rectangle 10">
                <a:extLst>
                  <a:ext uri="{FF2B5EF4-FFF2-40B4-BE49-F238E27FC236}">
                    <a16:creationId xmlns:a16="http://schemas.microsoft.com/office/drawing/2014/main" id="{740810D9-9408-4E48-900D-0243F7A62ED0}"/>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2" name="Group 11">
                <a:extLst>
                  <a:ext uri="{FF2B5EF4-FFF2-40B4-BE49-F238E27FC236}">
                    <a16:creationId xmlns:a16="http://schemas.microsoft.com/office/drawing/2014/main" id="{0A6B87AD-5F98-4DAF-AC62-8C80DB78CFB9}"/>
                  </a:ext>
                </a:extLst>
              </p:cNvPr>
              <p:cNvGrpSpPr/>
              <p:nvPr/>
            </p:nvGrpSpPr>
            <p:grpSpPr>
              <a:xfrm>
                <a:off x="14515" y="-90847"/>
                <a:ext cx="12231971" cy="6948847"/>
                <a:chOff x="0" y="0"/>
                <a:chExt cx="12231971" cy="6948847"/>
              </a:xfrm>
            </p:grpSpPr>
            <p:cxnSp>
              <p:nvCxnSpPr>
                <p:cNvPr id="13" name="Straight Connector 12">
                  <a:extLst>
                    <a:ext uri="{FF2B5EF4-FFF2-40B4-BE49-F238E27FC236}">
                      <a16:creationId xmlns:a16="http://schemas.microsoft.com/office/drawing/2014/main" id="{85335B1F-070D-4E65-A96F-26D712166BDF}"/>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E7A3FE8-8AA6-4481-9577-242A261621CF}"/>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810536-FF66-447C-B2CA-6226EC7A08AC}"/>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BC8052A-8300-4D27-B4E7-8BE61FBF7FB1}"/>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0" name="Picture 9">
              <a:extLst>
                <a:ext uri="{FF2B5EF4-FFF2-40B4-BE49-F238E27FC236}">
                  <a16:creationId xmlns:a16="http://schemas.microsoft.com/office/drawing/2014/main" id="{D3126017-0734-485C-9C56-4948B6AA6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941425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4056" y="1070589"/>
            <a:ext cx="5404137" cy="1525950"/>
          </a:xfrm>
          <a:prstGeom prst="rect">
            <a:avLst/>
          </a:prstGeom>
          <a:noFill/>
        </p:spPr>
        <p:txBody>
          <a:bodyPr wrap="square" rtlCol="0">
            <a:prstTxWarp prst="textPlain">
              <a:avLst/>
            </a:prstTxWarp>
            <a:spAutoFit/>
          </a:bodyPr>
          <a:lstStyle/>
          <a:p>
            <a:r>
              <a:rPr lang="en-US" sz="4800" dirty="0" err="1">
                <a:latin typeface="NikoshBAN" panose="02000000000000000000" pitchFamily="2" charset="0"/>
                <a:cs typeface="NikoshBAN" panose="02000000000000000000" pitchFamily="2" charset="0"/>
              </a:rPr>
              <a:t>দলীয়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398488" y="3937328"/>
            <a:ext cx="11395023" cy="2417775"/>
          </a:xfrm>
          <a:prstGeom prst="rect">
            <a:avLst/>
          </a:prstGeom>
          <a:noFill/>
        </p:spPr>
        <p:txBody>
          <a:bodyPr wrap="square" rtlCol="0">
            <a:prstTxWarp prst="textCanDown">
              <a:avLst/>
            </a:prstTxWarp>
            <a:spAutoFit/>
          </a:bodyPr>
          <a:lstStyle/>
          <a:p>
            <a:r>
              <a:rPr lang="en-US" sz="4122" b="1" dirty="0" err="1">
                <a:latin typeface="NikoshBAN" panose="02000000000000000000" pitchFamily="2" charset="0"/>
                <a:cs typeface="NikoshBAN" panose="02000000000000000000" pitchFamily="2" charset="0"/>
              </a:rPr>
              <a:t>মাশরুম</a:t>
            </a:r>
            <a:r>
              <a:rPr lang="en-US" sz="4122" b="1" dirty="0">
                <a:latin typeface="NikoshBAN" panose="02000000000000000000" pitchFamily="2" charset="0"/>
                <a:cs typeface="NikoshBAN" panose="02000000000000000000" pitchFamily="2" charset="0"/>
              </a:rPr>
              <a:t> </a:t>
            </a:r>
            <a:r>
              <a:rPr lang="en-US" sz="4122" b="1" dirty="0" err="1">
                <a:latin typeface="NikoshBAN" panose="02000000000000000000" pitchFamily="2" charset="0"/>
                <a:cs typeface="NikoshBAN" panose="02000000000000000000" pitchFamily="2" charset="0"/>
              </a:rPr>
              <a:t>চাষের</a:t>
            </a:r>
            <a:r>
              <a:rPr lang="en-US" sz="4122" b="1" dirty="0">
                <a:latin typeface="NikoshBAN" panose="02000000000000000000" pitchFamily="2" charset="0"/>
                <a:cs typeface="NikoshBAN" panose="02000000000000000000" pitchFamily="2" charset="0"/>
              </a:rPr>
              <a:t> </a:t>
            </a:r>
            <a:r>
              <a:rPr lang="en-US" sz="4122" b="1" dirty="0" err="1">
                <a:latin typeface="NikoshBAN" panose="02000000000000000000" pitchFamily="2" charset="0"/>
                <a:cs typeface="NikoshBAN" panose="02000000000000000000" pitchFamily="2" charset="0"/>
              </a:rPr>
              <a:t>গুরুত্ব</a:t>
            </a:r>
            <a:r>
              <a:rPr lang="en-US" sz="4122" b="1" dirty="0">
                <a:latin typeface="NikoshBAN" panose="02000000000000000000" pitchFamily="2" charset="0"/>
                <a:cs typeface="NikoshBAN" panose="02000000000000000000" pitchFamily="2" charset="0"/>
              </a:rPr>
              <a:t> </a:t>
            </a:r>
            <a:r>
              <a:rPr lang="en-US" sz="4122" b="1" dirty="0" err="1">
                <a:latin typeface="NikoshBAN" panose="02000000000000000000" pitchFamily="2" charset="0"/>
                <a:cs typeface="NikoshBAN" panose="02000000000000000000" pitchFamily="2" charset="0"/>
              </a:rPr>
              <a:t>বর্ণনা</a:t>
            </a:r>
            <a:r>
              <a:rPr lang="en-US" sz="4122" b="1" dirty="0">
                <a:latin typeface="NikoshBAN" panose="02000000000000000000" pitchFamily="2" charset="0"/>
                <a:cs typeface="NikoshBAN" panose="02000000000000000000" pitchFamily="2" charset="0"/>
              </a:rPr>
              <a:t> </a:t>
            </a:r>
            <a:r>
              <a:rPr lang="en-US" sz="4122" b="1" dirty="0" err="1">
                <a:latin typeface="NikoshBAN" panose="02000000000000000000" pitchFamily="2" charset="0"/>
                <a:cs typeface="NikoshBAN" panose="02000000000000000000" pitchFamily="2" charset="0"/>
              </a:rPr>
              <a:t>কর</a:t>
            </a:r>
            <a:r>
              <a:rPr lang="bn-IN" sz="4122" b="1" dirty="0">
                <a:latin typeface="NikoshBAN" panose="02000000000000000000" pitchFamily="2" charset="0"/>
                <a:cs typeface="NikoshBAN" panose="02000000000000000000" pitchFamily="2" charset="0"/>
              </a:rPr>
              <a:t>।</a:t>
            </a:r>
            <a:r>
              <a:rPr lang="en-US" sz="4122"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2D01DE32-F966-4B72-A096-F54D87BC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57" y="435658"/>
            <a:ext cx="5153051" cy="3782116"/>
          </a:xfrm>
          <a:prstGeom prst="rect">
            <a:avLst/>
          </a:prstGeom>
          <a:ln w="228600" cap="sq" cmpd="thickThin">
            <a:solidFill>
              <a:srgbClr val="000000"/>
            </a:solidFill>
            <a:prstDash val="solid"/>
            <a:miter lim="800000"/>
          </a:ln>
          <a:effectLst>
            <a:innerShdw blurRad="76200">
              <a:srgbClr val="000000"/>
            </a:innerShdw>
          </a:effectLst>
        </p:spPr>
      </p:pic>
      <p:grpSp>
        <p:nvGrpSpPr>
          <p:cNvPr id="6" name="Group 5">
            <a:extLst>
              <a:ext uri="{FF2B5EF4-FFF2-40B4-BE49-F238E27FC236}">
                <a16:creationId xmlns:a16="http://schemas.microsoft.com/office/drawing/2014/main" id="{E67F98A3-D925-4468-8654-9FD1CA66CE6C}"/>
              </a:ext>
            </a:extLst>
          </p:cNvPr>
          <p:cNvGrpSpPr/>
          <p:nvPr/>
        </p:nvGrpSpPr>
        <p:grpSpPr>
          <a:xfrm>
            <a:off x="0" y="0"/>
            <a:ext cx="12231971" cy="7009928"/>
            <a:chOff x="14514" y="-45423"/>
            <a:chExt cx="12231971" cy="7009928"/>
          </a:xfrm>
        </p:grpSpPr>
        <p:grpSp>
          <p:nvGrpSpPr>
            <p:cNvPr id="8" name="Group 7">
              <a:extLst>
                <a:ext uri="{FF2B5EF4-FFF2-40B4-BE49-F238E27FC236}">
                  <a16:creationId xmlns:a16="http://schemas.microsoft.com/office/drawing/2014/main" id="{9A944FAA-78BC-4A8D-BB33-36363F81C165}"/>
                </a:ext>
              </a:extLst>
            </p:cNvPr>
            <p:cNvGrpSpPr/>
            <p:nvPr/>
          </p:nvGrpSpPr>
          <p:grpSpPr>
            <a:xfrm>
              <a:off x="14514" y="-45423"/>
              <a:ext cx="12231971" cy="7009928"/>
              <a:chOff x="14515" y="-90847"/>
              <a:chExt cx="12231971" cy="7009928"/>
            </a:xfrm>
          </p:grpSpPr>
          <p:sp>
            <p:nvSpPr>
              <p:cNvPr id="10" name="Rectangle 9">
                <a:extLst>
                  <a:ext uri="{FF2B5EF4-FFF2-40B4-BE49-F238E27FC236}">
                    <a16:creationId xmlns:a16="http://schemas.microsoft.com/office/drawing/2014/main" id="{7142E409-4F23-4A36-BB8E-7866F94F8B98}"/>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id="{18AF6E6E-16B6-458A-B9C5-EF4D9FFFEB60}"/>
                  </a:ext>
                </a:extLst>
              </p:cNvPr>
              <p:cNvGrpSpPr/>
              <p:nvPr/>
            </p:nvGrpSpPr>
            <p:grpSpPr>
              <a:xfrm>
                <a:off x="14515" y="-90847"/>
                <a:ext cx="12231971" cy="6948847"/>
                <a:chOff x="0" y="0"/>
                <a:chExt cx="12231971" cy="6948847"/>
              </a:xfrm>
            </p:grpSpPr>
            <p:cxnSp>
              <p:nvCxnSpPr>
                <p:cNvPr id="12" name="Straight Connector 11">
                  <a:extLst>
                    <a:ext uri="{FF2B5EF4-FFF2-40B4-BE49-F238E27FC236}">
                      <a16:creationId xmlns:a16="http://schemas.microsoft.com/office/drawing/2014/main" id="{3E6EEB3D-05A5-4BBC-A9EF-806ECAB577B3}"/>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CC73387-B554-44FD-97CD-B608934B84FC}"/>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CA14E11-A3E0-4234-A895-8DB6B76FDC61}"/>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346549E-0A28-4766-9FFD-642E85F26B2D}"/>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9" name="Picture 8">
              <a:extLst>
                <a:ext uri="{FF2B5EF4-FFF2-40B4-BE49-F238E27FC236}">
                  <a16:creationId xmlns:a16="http://schemas.microsoft.com/office/drawing/2014/main" id="{67009D41-A48C-4F81-97D0-45459838A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285291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363">
                                          <p:stCondLst>
                                            <p:cond delay="0"/>
                                          </p:stCondLst>
                                        </p:cTn>
                                        <p:tgtEl>
                                          <p:spTgt spid="5">
                                            <p:txEl>
                                              <p:pRg st="0" end="0"/>
                                            </p:txEl>
                                          </p:spTgt>
                                        </p:tgtEl>
                                      </p:cBhvr>
                                    </p:animEffect>
                                    <p:anim calcmode="lin" valueType="num">
                                      <p:cBhvr>
                                        <p:cTn id="8" dur="1139"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8"/>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xEl>
                                              <p:pRg st="0" end="0"/>
                                            </p:txEl>
                                          </p:spTgt>
                                        </p:tgtEl>
                                      </p:cBhvr>
                                      <p:to x="100000" y="60000"/>
                                    </p:animScale>
                                    <p:animScale>
                                      <p:cBhvr>
                                        <p:cTn id="14" dur="104" decel="50000">
                                          <p:stCondLst>
                                            <p:cond delay="423"/>
                                          </p:stCondLst>
                                        </p:cTn>
                                        <p:tgtEl>
                                          <p:spTgt spid="5">
                                            <p:txEl>
                                              <p:pRg st="0" end="0"/>
                                            </p:txEl>
                                          </p:spTgt>
                                        </p:tgtEl>
                                      </p:cBhvr>
                                      <p:to x="100000" y="100000"/>
                                    </p:animScale>
                                    <p:animScale>
                                      <p:cBhvr>
                                        <p:cTn id="15" dur="16">
                                          <p:stCondLst>
                                            <p:cond delay="820"/>
                                          </p:stCondLst>
                                        </p:cTn>
                                        <p:tgtEl>
                                          <p:spTgt spid="5">
                                            <p:txEl>
                                              <p:pRg st="0" end="0"/>
                                            </p:txEl>
                                          </p:spTgt>
                                        </p:tgtEl>
                                      </p:cBhvr>
                                      <p:to x="100000" y="80000"/>
                                    </p:animScale>
                                    <p:animScale>
                                      <p:cBhvr>
                                        <p:cTn id="16" dur="104" decel="50000">
                                          <p:stCondLst>
                                            <p:cond delay="836"/>
                                          </p:stCondLst>
                                        </p:cTn>
                                        <p:tgtEl>
                                          <p:spTgt spid="5">
                                            <p:txEl>
                                              <p:pRg st="0" end="0"/>
                                            </p:txEl>
                                          </p:spTgt>
                                        </p:tgtEl>
                                      </p:cBhvr>
                                      <p:to x="100000" y="100000"/>
                                    </p:animScale>
                                    <p:animScale>
                                      <p:cBhvr>
                                        <p:cTn id="17" dur="16">
                                          <p:stCondLst>
                                            <p:cond delay="1026"/>
                                          </p:stCondLst>
                                        </p:cTn>
                                        <p:tgtEl>
                                          <p:spTgt spid="5">
                                            <p:txEl>
                                              <p:pRg st="0" end="0"/>
                                            </p:txEl>
                                          </p:spTgt>
                                        </p:tgtEl>
                                      </p:cBhvr>
                                      <p:to x="100000" y="90000"/>
                                    </p:animScale>
                                    <p:animScale>
                                      <p:cBhvr>
                                        <p:cTn id="18" dur="104" decel="50000">
                                          <p:stCondLst>
                                            <p:cond delay="1043"/>
                                          </p:stCondLst>
                                        </p:cTn>
                                        <p:tgtEl>
                                          <p:spTgt spid="5">
                                            <p:txEl>
                                              <p:pRg st="0" end="0"/>
                                            </p:txEl>
                                          </p:spTgt>
                                        </p:tgtEl>
                                      </p:cBhvr>
                                      <p:to x="100000" y="100000"/>
                                    </p:animScale>
                                    <p:animScale>
                                      <p:cBhvr>
                                        <p:cTn id="19" dur="16">
                                          <p:stCondLst>
                                            <p:cond delay="1130"/>
                                          </p:stCondLst>
                                        </p:cTn>
                                        <p:tgtEl>
                                          <p:spTgt spid="5">
                                            <p:txEl>
                                              <p:pRg st="0" end="0"/>
                                            </p:txEl>
                                          </p:spTgt>
                                        </p:tgtEl>
                                      </p:cBhvr>
                                      <p:to x="100000" y="95000"/>
                                    </p:animScale>
                                    <p:animScale>
                                      <p:cBhvr>
                                        <p:cTn id="20" dur="104" decel="50000">
                                          <p:stCondLst>
                                            <p:cond delay="1146"/>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250" fill="hold"/>
                                        <p:tgtEl>
                                          <p:spTgt spid="7"/>
                                        </p:tgtEl>
                                        <p:attrNameLst>
                                          <p:attrName>ppt_x</p:attrName>
                                        </p:attrNameLst>
                                      </p:cBhvr>
                                      <p:tavLst>
                                        <p:tav tm="0">
                                          <p:val>
                                            <p:strVal val="1+#ppt_w/2"/>
                                          </p:val>
                                        </p:tav>
                                        <p:tav tm="100000">
                                          <p:val>
                                            <p:strVal val="#ppt_x"/>
                                          </p:val>
                                        </p:tav>
                                      </p:tavLst>
                                    </p:anim>
                                    <p:anim calcmode="lin" valueType="num">
                                      <p:cBhvr additive="base">
                                        <p:cTn id="26"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8550" y="50205"/>
            <a:ext cx="11963801" cy="6475271"/>
            <a:chOff x="1392089" y="150395"/>
            <a:chExt cx="9421091" cy="706581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89" y="150395"/>
              <a:ext cx="9421091" cy="7065818"/>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518147" y="3840775"/>
              <a:ext cx="9168983" cy="623650"/>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শ্রেণি</a:t>
              </a:r>
              <a:r>
                <a:rPr lang="en-US" sz="3709" dirty="0">
                  <a:solidFill>
                    <a:schemeClr val="tx1"/>
                  </a:solidFill>
                  <a:latin typeface="NikoshBAN" panose="02000000000000000000" pitchFamily="2" charset="0"/>
                  <a:cs typeface="NikoshBAN" panose="02000000000000000000" pitchFamily="2" charset="0"/>
                </a:rPr>
                <a:t>: </a:t>
              </a:r>
              <a:r>
                <a:rPr lang="en-US" sz="3709" err="1">
                  <a:solidFill>
                    <a:schemeClr val="tx1"/>
                  </a:solidFill>
                  <a:latin typeface="NikoshBAN" panose="02000000000000000000" pitchFamily="2" charset="0"/>
                  <a:cs typeface="NikoshBAN" panose="02000000000000000000" pitchFamily="2" charset="0"/>
                </a:rPr>
                <a:t>অষ্টম</a:t>
              </a:r>
              <a:r>
                <a:rPr lang="en-US" sz="3709">
                  <a:solidFill>
                    <a:schemeClr val="tx1"/>
                  </a:solidFill>
                  <a:latin typeface="NikoshBAN" panose="02000000000000000000" pitchFamily="2" charset="0"/>
                  <a:cs typeface="NikoshBAN" panose="02000000000000000000" pitchFamily="2" charset="0"/>
                </a:rPr>
                <a:t> </a:t>
              </a:r>
              <a:r>
                <a:rPr lang="bn-BD" sz="3709">
                  <a:solidFill>
                    <a:schemeClr val="tx1"/>
                  </a:solidFill>
                  <a:latin typeface="NikoshBAN" panose="02000000000000000000" pitchFamily="2" charset="0"/>
                  <a:cs typeface="NikoshBAN" panose="02000000000000000000" pitchFamily="2" charset="0"/>
                </a:rPr>
                <a:t>,</a:t>
              </a:r>
              <a:r>
                <a:rPr lang="en-US" sz="3709">
                  <a:solidFill>
                    <a:schemeClr val="tx1"/>
                  </a:solidFill>
                  <a:latin typeface="NikoshBAN" panose="02000000000000000000" pitchFamily="2" charset="0"/>
                  <a:cs typeface="NikoshBAN" panose="02000000000000000000" pitchFamily="2" charset="0"/>
                </a:rPr>
                <a:t>বিষয়</a:t>
              </a:r>
              <a:r>
                <a:rPr lang="en-US" sz="3709" dirty="0" err="1">
                  <a:solidFill>
                    <a:schemeClr val="tx1"/>
                  </a:solidFill>
                  <a:latin typeface="NikoshBAN" panose="02000000000000000000" pitchFamily="2" charset="0"/>
                  <a:cs typeface="NikoshBAN" panose="02000000000000000000" pitchFamily="2" charset="0"/>
                </a:rPr>
                <a:t>:কৃষি</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শিক্ষা</a:t>
              </a:r>
              <a:r>
                <a:rPr lang="en-US" sz="3709" dirty="0">
                  <a:solidFill>
                    <a:schemeClr val="tx1"/>
                  </a:solidFill>
                  <a:latin typeface="NikoshBAN" panose="02000000000000000000" pitchFamily="2" charset="0"/>
                  <a:cs typeface="NikoshBAN" panose="02000000000000000000" pitchFamily="2" charset="0"/>
                </a:rPr>
                <a:t> </a:t>
              </a:r>
            </a:p>
          </p:txBody>
        </p:sp>
        <p:sp>
          <p:nvSpPr>
            <p:cNvPr id="5" name="Rectangle 4"/>
            <p:cNvSpPr/>
            <p:nvPr/>
          </p:nvSpPr>
          <p:spPr>
            <a:xfrm>
              <a:off x="1518141" y="4485070"/>
              <a:ext cx="9168982" cy="623650"/>
            </a:xfrm>
            <a:prstGeom prst="rect">
              <a:avLst/>
            </a:prstGeom>
            <a:solidFill>
              <a:srgbClr val="80F8E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অধ্যায়:পঞ্চম</a:t>
              </a:r>
              <a:endParaRPr lang="en-US" sz="3709"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1518147" y="5126209"/>
              <a:ext cx="9168983" cy="623650"/>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বিশেষ</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পাঠঃমাশরুম</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চাষ</a:t>
              </a:r>
              <a:endParaRPr lang="en-US" sz="3709"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518142" y="5757849"/>
              <a:ext cx="9168982" cy="623650"/>
            </a:xfrm>
            <a:prstGeom prst="rect">
              <a:avLst/>
            </a:prstGeom>
            <a:solidFill>
              <a:srgbClr val="80F8E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মোবাইল</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নং</a:t>
              </a:r>
              <a:r>
                <a:rPr lang="en-US" sz="3709" dirty="0">
                  <a:solidFill>
                    <a:schemeClr val="tx1"/>
                  </a:solidFill>
                  <a:latin typeface="NikoshBAN" panose="02000000000000000000" pitchFamily="2" charset="0"/>
                  <a:cs typeface="NikoshBAN" panose="02000000000000000000" pitchFamily="2" charset="0"/>
                </a:rPr>
                <a:t> ০১৭২১৫৮৫১৯৪</a:t>
              </a:r>
            </a:p>
          </p:txBody>
        </p:sp>
        <p:sp>
          <p:nvSpPr>
            <p:cNvPr id="8" name="Rectangle 7"/>
            <p:cNvSpPr/>
            <p:nvPr/>
          </p:nvSpPr>
          <p:spPr>
            <a:xfrm>
              <a:off x="1518147" y="6371059"/>
              <a:ext cx="9168983" cy="623650"/>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ইমেইল</a:t>
              </a:r>
              <a:r>
                <a:rPr lang="en-US" sz="3709" dirty="0">
                  <a:solidFill>
                    <a:schemeClr val="tx1"/>
                  </a:solidFill>
                  <a:latin typeface="NikoshBAN" panose="02000000000000000000" pitchFamily="2" charset="0"/>
                  <a:cs typeface="NikoshBAN" panose="02000000000000000000" pitchFamily="2" charset="0"/>
                </a:rPr>
                <a:t>: bizlyshaha@gmail.com</a:t>
              </a:r>
            </a:p>
          </p:txBody>
        </p:sp>
        <p:sp>
          <p:nvSpPr>
            <p:cNvPr id="9" name="Rectangle 8"/>
            <p:cNvSpPr/>
            <p:nvPr/>
          </p:nvSpPr>
          <p:spPr>
            <a:xfrm>
              <a:off x="1518147" y="2638132"/>
              <a:ext cx="9168983" cy="623650"/>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সহকারী</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শিক্ষিকা</a:t>
              </a:r>
              <a:endParaRPr lang="en-US" sz="3709"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518141" y="1980756"/>
              <a:ext cx="9168982" cy="623650"/>
            </a:xfrm>
            <a:prstGeom prst="rect">
              <a:avLst/>
            </a:prstGeom>
            <a:solidFill>
              <a:srgbClr val="80F8E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নাম:বিজলী</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রানী</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সাহা</a:t>
              </a:r>
              <a:endParaRPr lang="en-US" sz="3709" dirty="0">
                <a:latin typeface="NikoshBAN" panose="02000000000000000000" pitchFamily="2" charset="0"/>
                <a:cs typeface="NikoshBAN" panose="02000000000000000000" pitchFamily="2" charset="0"/>
              </a:endParaRPr>
            </a:p>
          </p:txBody>
        </p:sp>
        <p:sp>
          <p:nvSpPr>
            <p:cNvPr id="11" name="Rectangle 10"/>
            <p:cNvSpPr/>
            <p:nvPr/>
          </p:nvSpPr>
          <p:spPr>
            <a:xfrm>
              <a:off x="1518141" y="3226831"/>
              <a:ext cx="9168982" cy="623650"/>
            </a:xfrm>
            <a:prstGeom prst="rect">
              <a:avLst/>
            </a:prstGeom>
            <a:solidFill>
              <a:srgbClr val="80F8E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9" dirty="0" err="1">
                  <a:solidFill>
                    <a:schemeClr val="tx1"/>
                  </a:solidFill>
                  <a:latin typeface="NikoshBAN" panose="02000000000000000000" pitchFamily="2" charset="0"/>
                  <a:cs typeface="NikoshBAN" panose="02000000000000000000" pitchFamily="2" charset="0"/>
                </a:rPr>
                <a:t>শোমসপুর</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মাধ্যমিক</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বালিকা</a:t>
              </a:r>
              <a:r>
                <a:rPr lang="en-US" sz="3709" dirty="0">
                  <a:solidFill>
                    <a:schemeClr val="tx1"/>
                  </a:solidFill>
                  <a:latin typeface="NikoshBAN" panose="02000000000000000000" pitchFamily="2" charset="0"/>
                  <a:cs typeface="NikoshBAN" panose="02000000000000000000" pitchFamily="2" charset="0"/>
                </a:rPr>
                <a:t> </a:t>
              </a:r>
              <a:r>
                <a:rPr lang="en-US" sz="3709" dirty="0" err="1">
                  <a:solidFill>
                    <a:schemeClr val="tx1"/>
                  </a:solidFill>
                  <a:latin typeface="NikoshBAN" panose="02000000000000000000" pitchFamily="2" charset="0"/>
                  <a:cs typeface="NikoshBAN" panose="02000000000000000000" pitchFamily="2" charset="0"/>
                </a:rPr>
                <a:t>বিদ্যালয়</a:t>
              </a:r>
              <a:endParaRPr lang="en-US" sz="3709" dirty="0">
                <a:solidFill>
                  <a:schemeClr val="tx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143" y="277557"/>
              <a:ext cx="2156243" cy="29014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
        <p:nvSpPr>
          <p:cNvPr id="17" name="TextBox 16"/>
          <p:cNvSpPr txBox="1"/>
          <p:nvPr/>
        </p:nvSpPr>
        <p:spPr>
          <a:xfrm>
            <a:off x="3800442" y="429939"/>
            <a:ext cx="6435527" cy="1676381"/>
          </a:xfrm>
          <a:prstGeom prst="rect">
            <a:avLst/>
          </a:prstGeom>
          <a:noFill/>
        </p:spPr>
        <p:txBody>
          <a:bodyPr wrap="square" rtlCol="0">
            <a:prstTxWarp prst="textWave2">
              <a:avLst/>
            </a:prstTxWarp>
            <a:spAutoFit/>
          </a:bodyPr>
          <a:lstStyle/>
          <a:p>
            <a:pPr marL="0" lvl="1"/>
            <a:r>
              <a:rPr lang="en-US" sz="9891" b="1" dirty="0" err="1">
                <a:ln>
                  <a:solidFill>
                    <a:srgbClr val="FF0000"/>
                  </a:solidFill>
                </a:ln>
                <a:solidFill>
                  <a:srgbClr val="00B0F0"/>
                </a:solidFill>
                <a:latin typeface="NikoshBAN" panose="02000000000000000000" pitchFamily="2" charset="0"/>
                <a:cs typeface="NikoshBAN" panose="02000000000000000000" pitchFamily="2" charset="0"/>
              </a:rPr>
              <a:t>পরিচিতি</a:t>
            </a:r>
            <a:r>
              <a:rPr lang="en-US" sz="9891" b="1" dirty="0">
                <a:ln>
                  <a:solidFill>
                    <a:srgbClr val="FF0000"/>
                  </a:solidFill>
                </a:ln>
                <a:solidFill>
                  <a:srgbClr val="00B0F0"/>
                </a:solidFill>
                <a:latin typeface="NikoshBAN" panose="02000000000000000000" pitchFamily="2" charset="0"/>
                <a:cs typeface="NikoshBAN" panose="02000000000000000000" pitchFamily="2" charset="0"/>
              </a:rPr>
              <a:t>:</a:t>
            </a:r>
          </a:p>
          <a:p>
            <a:endParaRPr lang="en-US" sz="2067" dirty="0"/>
          </a:p>
        </p:txBody>
      </p:sp>
      <p:grpSp>
        <p:nvGrpSpPr>
          <p:cNvPr id="14" name="Group 13">
            <a:extLst>
              <a:ext uri="{FF2B5EF4-FFF2-40B4-BE49-F238E27FC236}">
                <a16:creationId xmlns:a16="http://schemas.microsoft.com/office/drawing/2014/main" id="{250B1162-A61D-4B60-B234-82B474BF88A4}"/>
              </a:ext>
            </a:extLst>
          </p:cNvPr>
          <p:cNvGrpSpPr/>
          <p:nvPr/>
        </p:nvGrpSpPr>
        <p:grpSpPr>
          <a:xfrm>
            <a:off x="0" y="-1"/>
            <a:ext cx="12231971" cy="7149109"/>
            <a:chOff x="14514" y="-45423"/>
            <a:chExt cx="12231971" cy="7009928"/>
          </a:xfrm>
        </p:grpSpPr>
        <p:grpSp>
          <p:nvGrpSpPr>
            <p:cNvPr id="15" name="Group 14">
              <a:extLst>
                <a:ext uri="{FF2B5EF4-FFF2-40B4-BE49-F238E27FC236}">
                  <a16:creationId xmlns:a16="http://schemas.microsoft.com/office/drawing/2014/main" id="{F2E34F1E-038D-4854-A75F-7BC783FAAEA8}"/>
                </a:ext>
              </a:extLst>
            </p:cNvPr>
            <p:cNvGrpSpPr/>
            <p:nvPr/>
          </p:nvGrpSpPr>
          <p:grpSpPr>
            <a:xfrm>
              <a:off x="14514" y="-45423"/>
              <a:ext cx="12231971" cy="7009928"/>
              <a:chOff x="14515" y="-90847"/>
              <a:chExt cx="12231971" cy="7009928"/>
            </a:xfrm>
          </p:grpSpPr>
          <p:sp>
            <p:nvSpPr>
              <p:cNvPr id="18" name="Rectangle 17">
                <a:extLst>
                  <a:ext uri="{FF2B5EF4-FFF2-40B4-BE49-F238E27FC236}">
                    <a16:creationId xmlns:a16="http://schemas.microsoft.com/office/drawing/2014/main" id="{B0AD7D0F-E4A7-442C-A87A-0A0A67FA22B3}"/>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9" name="Group 18">
                <a:extLst>
                  <a:ext uri="{FF2B5EF4-FFF2-40B4-BE49-F238E27FC236}">
                    <a16:creationId xmlns:a16="http://schemas.microsoft.com/office/drawing/2014/main" id="{3A3EFC00-E8DC-4904-A62F-97BE08C83613}"/>
                  </a:ext>
                </a:extLst>
              </p:cNvPr>
              <p:cNvGrpSpPr/>
              <p:nvPr/>
            </p:nvGrpSpPr>
            <p:grpSpPr>
              <a:xfrm>
                <a:off x="14515" y="-90847"/>
                <a:ext cx="12231971" cy="6948847"/>
                <a:chOff x="0" y="0"/>
                <a:chExt cx="12231971" cy="6948847"/>
              </a:xfrm>
            </p:grpSpPr>
            <p:cxnSp>
              <p:nvCxnSpPr>
                <p:cNvPr id="20" name="Straight Connector 19">
                  <a:extLst>
                    <a:ext uri="{FF2B5EF4-FFF2-40B4-BE49-F238E27FC236}">
                      <a16:creationId xmlns:a16="http://schemas.microsoft.com/office/drawing/2014/main" id="{EAFCD021-C126-4144-8C37-2A05AD9FE9A5}"/>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D643B6F-E121-4A0E-96AA-E50C3D8E7BDD}"/>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1627244-DE5A-4B38-B674-E9402E99C0BA}"/>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8829D6B-28A7-48CF-A64C-26EB3306276B}"/>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6" name="Picture 15">
              <a:extLst>
                <a:ext uri="{FF2B5EF4-FFF2-40B4-BE49-F238E27FC236}">
                  <a16:creationId xmlns:a16="http://schemas.microsoft.com/office/drawing/2014/main" id="{65D6D3DE-3CD3-469C-8742-FD50672BC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13438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787" y="303381"/>
            <a:ext cx="9569406" cy="1472875"/>
          </a:xfrm>
          <a:prstGeom prst="rect">
            <a:avLst/>
          </a:prstGeom>
          <a:solidFill>
            <a:schemeClr val="accent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en-US" sz="9891" dirty="0" err="1">
                <a:ln w="38100">
                  <a:solidFill>
                    <a:schemeClr val="accent4"/>
                  </a:solidFill>
                </a:ln>
                <a:solidFill>
                  <a:schemeClr val="tx1"/>
                </a:solidFill>
                <a:latin typeface="NikoshBAN" panose="02000000000000000000" pitchFamily="2" charset="0"/>
                <a:cs typeface="NikoshBAN" panose="02000000000000000000" pitchFamily="2" charset="0"/>
              </a:rPr>
              <a:t>মূল্যায়ন</a:t>
            </a:r>
            <a:r>
              <a:rPr lang="en-US" sz="9891" dirty="0">
                <a:solidFill>
                  <a:schemeClr val="tx1"/>
                </a:solidFill>
                <a:latin typeface="NikoshBAN" panose="02000000000000000000" pitchFamily="2" charset="0"/>
                <a:cs typeface="NikoshBAN" panose="02000000000000000000" pitchFamily="2" charset="0"/>
              </a:rPr>
              <a:t> </a:t>
            </a:r>
          </a:p>
        </p:txBody>
      </p:sp>
      <p:sp>
        <p:nvSpPr>
          <p:cNvPr id="6" name="TextBox 5"/>
          <p:cNvSpPr txBox="1"/>
          <p:nvPr/>
        </p:nvSpPr>
        <p:spPr>
          <a:xfrm>
            <a:off x="916841" y="2029426"/>
            <a:ext cx="9306307" cy="981231"/>
          </a:xfrm>
          <a:prstGeom prst="rect">
            <a:avLst/>
          </a:prstGeom>
          <a:noFill/>
        </p:spPr>
        <p:txBody>
          <a:bodyPr wrap="square" rtlCol="0">
            <a:spAutoFit/>
          </a:bodyPr>
          <a:lstStyle/>
          <a:p>
            <a:pPr marL="588817" indent="-588817">
              <a:buFont typeface="Wingdings" panose="05000000000000000000" pitchFamily="2" charset="2"/>
              <a:buChar char="v"/>
            </a:pPr>
            <a:r>
              <a:rPr lang="en-US" sz="3709" b="1" dirty="0" err="1">
                <a:latin typeface="NikoshBAN" panose="02000000000000000000" pitchFamily="2" charset="0"/>
                <a:cs typeface="NikoshBAN" panose="02000000000000000000" pitchFamily="2" charset="0"/>
              </a:rPr>
              <a:t>মাশরুম</a:t>
            </a:r>
            <a:r>
              <a:rPr lang="en-US" sz="3709" b="1" dirty="0">
                <a:latin typeface="NikoshBAN" panose="02000000000000000000" pitchFamily="2" charset="0"/>
                <a:cs typeface="NikoshBAN" panose="02000000000000000000" pitchFamily="2" charset="0"/>
              </a:rPr>
              <a:t> </a:t>
            </a:r>
            <a:r>
              <a:rPr lang="en-US" sz="3709" b="1" dirty="0" err="1">
                <a:latin typeface="NikoshBAN" panose="02000000000000000000" pitchFamily="2" charset="0"/>
                <a:cs typeface="NikoshBAN" panose="02000000000000000000" pitchFamily="2" charset="0"/>
              </a:rPr>
              <a:t>কী</a:t>
            </a:r>
            <a:r>
              <a:rPr lang="en-US" sz="3709" b="1" dirty="0">
                <a:latin typeface="NikoshBAN" panose="02000000000000000000" pitchFamily="2" charset="0"/>
                <a:cs typeface="NikoshBAN" panose="02000000000000000000" pitchFamily="2" charset="0"/>
              </a:rPr>
              <a:t> ?</a:t>
            </a:r>
          </a:p>
          <a:p>
            <a:endParaRPr lang="en-US" sz="2067" dirty="0"/>
          </a:p>
        </p:txBody>
      </p:sp>
      <p:sp>
        <p:nvSpPr>
          <p:cNvPr id="7" name="TextBox 6"/>
          <p:cNvSpPr txBox="1"/>
          <p:nvPr/>
        </p:nvSpPr>
        <p:spPr>
          <a:xfrm>
            <a:off x="916840" y="4004800"/>
            <a:ext cx="8164096" cy="584775"/>
          </a:xfrm>
          <a:prstGeom prst="rect">
            <a:avLst/>
          </a:prstGeom>
          <a:noFill/>
        </p:spPr>
        <p:txBody>
          <a:bodyPr wrap="square" rtlCol="0">
            <a:spAutoFit/>
          </a:bodyPr>
          <a:lstStyle/>
          <a:p>
            <a:pPr marL="471053" indent="-471053">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মাশরুম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চাষের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প্যাকেটজাত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বীজকে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হয়</a:t>
            </a:r>
            <a:r>
              <a:rPr lang="en-US" sz="3200" b="1" dirty="0">
                <a:latin typeface="NikoshBAN" panose="02000000000000000000" pitchFamily="2" charset="0"/>
                <a:cs typeface="NikoshBAN" panose="02000000000000000000" pitchFamily="2" charset="0"/>
              </a:rPr>
              <a:t> ?</a:t>
            </a:r>
          </a:p>
        </p:txBody>
      </p:sp>
      <p:sp>
        <p:nvSpPr>
          <p:cNvPr id="8" name="TextBox 7"/>
          <p:cNvSpPr txBox="1"/>
          <p:nvPr/>
        </p:nvSpPr>
        <p:spPr>
          <a:xfrm>
            <a:off x="916840" y="5123894"/>
            <a:ext cx="10928795" cy="584775"/>
          </a:xfrm>
          <a:prstGeom prst="rect">
            <a:avLst/>
          </a:prstGeom>
          <a:noFill/>
        </p:spPr>
        <p:txBody>
          <a:bodyPr wrap="square" rtlCol="0">
            <a:spAutoFit/>
          </a:bodyPr>
          <a:lstStyle/>
          <a:p>
            <a:pPr marL="588817" indent="-588817">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বাংলাদেশে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সবচেয়ে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চাষ</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মাশরুম</a:t>
            </a:r>
            <a:r>
              <a:rPr lang="en-US" sz="3200" b="1" dirty="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3E8A76FE-7FF4-4792-94B4-531DD8925E8A}"/>
              </a:ext>
            </a:extLst>
          </p:cNvPr>
          <p:cNvSpPr txBox="1"/>
          <p:nvPr/>
        </p:nvSpPr>
        <p:spPr>
          <a:xfrm>
            <a:off x="969891" y="2791069"/>
            <a:ext cx="9292380" cy="1107098"/>
          </a:xfrm>
          <a:prstGeom prst="rect">
            <a:avLst/>
          </a:prstGeom>
          <a:noFill/>
        </p:spPr>
        <p:txBody>
          <a:bodyPr wrap="square" rtlCol="0">
            <a:spAutoFit/>
          </a:bodyPr>
          <a:lstStyle/>
          <a:p>
            <a:r>
              <a:rPr lang="bn-IN" sz="3297" dirty="0">
                <a:latin typeface="NikoshBAN" panose="02000000000000000000" pitchFamily="2" charset="0"/>
                <a:cs typeface="NikoshBAN" panose="02000000000000000000" pitchFamily="2" charset="0"/>
              </a:rPr>
              <a:t>মাশরুম এমন এক ধরণের ছত্রাক যা সম্পূর্ণ খাওয়ার উপযোগী,</a:t>
            </a:r>
            <a:r>
              <a:rPr lang="bn-IN" sz="3297">
                <a:latin typeface="NikoshBAN" panose="02000000000000000000" pitchFamily="2" charset="0"/>
                <a:cs typeface="NikoshBAN" panose="02000000000000000000" pitchFamily="2" charset="0"/>
              </a:rPr>
              <a:t>পুষ্টিকর,সুস্বাদু </a:t>
            </a:r>
            <a:r>
              <a:rPr lang="bn-IN" sz="3297" dirty="0">
                <a:latin typeface="NikoshBAN" panose="02000000000000000000" pitchFamily="2" charset="0"/>
                <a:cs typeface="NikoshBAN" panose="02000000000000000000" pitchFamily="2" charset="0"/>
              </a:rPr>
              <a:t>ও ঔষধি গুণ সম্পন্ন। </a:t>
            </a:r>
          </a:p>
        </p:txBody>
      </p:sp>
      <p:sp>
        <p:nvSpPr>
          <p:cNvPr id="5" name="TextBox 4">
            <a:extLst>
              <a:ext uri="{FF2B5EF4-FFF2-40B4-BE49-F238E27FC236}">
                <a16:creationId xmlns:a16="http://schemas.microsoft.com/office/drawing/2014/main" id="{21C097DF-8F04-4300-8AD9-A2DC76FF660E}"/>
              </a:ext>
            </a:extLst>
          </p:cNvPr>
          <p:cNvSpPr txBox="1"/>
          <p:nvPr/>
        </p:nvSpPr>
        <p:spPr>
          <a:xfrm>
            <a:off x="969891" y="4560745"/>
            <a:ext cx="1543771" cy="663130"/>
          </a:xfrm>
          <a:prstGeom prst="rect">
            <a:avLst/>
          </a:prstGeom>
          <a:noFill/>
        </p:spPr>
        <p:txBody>
          <a:bodyPr wrap="square" rtlCol="0">
            <a:spAutoFit/>
          </a:bodyPr>
          <a:lstStyle/>
          <a:p>
            <a:r>
              <a:rPr lang="bn-IN" sz="3709" dirty="0">
                <a:latin typeface="NikoshBAN" panose="02000000000000000000" pitchFamily="2" charset="0"/>
                <a:cs typeface="NikoshBAN" panose="02000000000000000000" pitchFamily="2" charset="0"/>
              </a:rPr>
              <a:t>স্পন।</a:t>
            </a:r>
            <a:endParaRPr lang="en-US" sz="3709"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ADFCB559-76B8-4C26-B940-6EC82455882A}"/>
              </a:ext>
            </a:extLst>
          </p:cNvPr>
          <p:cNvSpPr txBox="1"/>
          <p:nvPr/>
        </p:nvSpPr>
        <p:spPr>
          <a:xfrm>
            <a:off x="969891" y="5723064"/>
            <a:ext cx="472145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বারোমাসি ওয়েস্টার মাশরুম।</a:t>
            </a:r>
            <a:endParaRPr lang="en-US" sz="3600" dirty="0">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23CC24C6-AB8D-48FE-80C9-C4B681F1E7E6}"/>
              </a:ext>
            </a:extLst>
          </p:cNvPr>
          <p:cNvGrpSpPr/>
          <p:nvPr/>
        </p:nvGrpSpPr>
        <p:grpSpPr>
          <a:xfrm>
            <a:off x="0" y="0"/>
            <a:ext cx="12231971" cy="7009928"/>
            <a:chOff x="14514" y="-45423"/>
            <a:chExt cx="12231971" cy="7009928"/>
          </a:xfrm>
        </p:grpSpPr>
        <p:grpSp>
          <p:nvGrpSpPr>
            <p:cNvPr id="11" name="Group 10">
              <a:extLst>
                <a:ext uri="{FF2B5EF4-FFF2-40B4-BE49-F238E27FC236}">
                  <a16:creationId xmlns:a16="http://schemas.microsoft.com/office/drawing/2014/main" id="{B8D87683-3E16-4AEB-B963-E3C477C86156}"/>
                </a:ext>
              </a:extLst>
            </p:cNvPr>
            <p:cNvGrpSpPr/>
            <p:nvPr/>
          </p:nvGrpSpPr>
          <p:grpSpPr>
            <a:xfrm>
              <a:off x="14514" y="-45423"/>
              <a:ext cx="12231971" cy="7009928"/>
              <a:chOff x="14515" y="-90847"/>
              <a:chExt cx="12231971" cy="7009928"/>
            </a:xfrm>
          </p:grpSpPr>
          <p:sp>
            <p:nvSpPr>
              <p:cNvPr id="13" name="Rectangle 12">
                <a:extLst>
                  <a:ext uri="{FF2B5EF4-FFF2-40B4-BE49-F238E27FC236}">
                    <a16:creationId xmlns:a16="http://schemas.microsoft.com/office/drawing/2014/main" id="{37A4F5E4-6521-4B04-AFBC-1A2E2B757EA9}"/>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a16="http://schemas.microsoft.com/office/drawing/2014/main" id="{96BD6EC8-E3D9-4A66-8207-AA8D2E058EBD}"/>
                  </a:ext>
                </a:extLst>
              </p:cNvPr>
              <p:cNvGrpSpPr/>
              <p:nvPr/>
            </p:nvGrpSpPr>
            <p:grpSpPr>
              <a:xfrm>
                <a:off x="14515" y="-90847"/>
                <a:ext cx="12231971" cy="6948847"/>
                <a:chOff x="0" y="0"/>
                <a:chExt cx="12231971" cy="6948847"/>
              </a:xfrm>
            </p:grpSpPr>
            <p:cxnSp>
              <p:nvCxnSpPr>
                <p:cNvPr id="15" name="Straight Connector 14">
                  <a:extLst>
                    <a:ext uri="{FF2B5EF4-FFF2-40B4-BE49-F238E27FC236}">
                      <a16:creationId xmlns:a16="http://schemas.microsoft.com/office/drawing/2014/main" id="{A5E80A62-DBCC-44E1-901D-74EB3A521FF5}"/>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56E1272-6174-42CE-973F-6A96A1E091C7}"/>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AAE6DF8-745B-4BBD-9909-E65CFA0DEE90}"/>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C4FBAD-82C8-4D12-A857-D1F53D812FD6}"/>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2" name="Picture 11">
              <a:extLst>
                <a:ext uri="{FF2B5EF4-FFF2-40B4-BE49-F238E27FC236}">
                  <a16:creationId xmlns:a16="http://schemas.microsoft.com/office/drawing/2014/main" id="{6C2948B5-CD7A-4585-9D7A-050FB6ECB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248880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250"/>
                                        <p:tgtEl>
                                          <p:spTgt spid="6">
                                            <p:txEl>
                                              <p:pRg st="0" end="0"/>
                                            </p:txEl>
                                          </p:spTgt>
                                        </p:tgtEl>
                                      </p:cBhvr>
                                    </p:animEffect>
                                    <p:anim calcmode="lin" valueType="num">
                                      <p:cBhvr>
                                        <p:cTn id="15"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08621" y="1030934"/>
            <a:ext cx="5109895" cy="2363377"/>
          </a:xfrm>
          <a:prstGeom prst="rect">
            <a:avLst/>
          </a:prstGeom>
          <a:noFill/>
        </p:spPr>
        <p:txBody>
          <a:bodyPr wrap="square" rtlCol="0">
            <a:prstTxWarp prst="textCanUp">
              <a:avLst/>
            </a:prstTxWarp>
            <a:spAutoFit/>
          </a:bodyPr>
          <a:lstStyle/>
          <a:p>
            <a:r>
              <a:rPr lang="en-US" sz="2885" b="1" dirty="0" err="1">
                <a:latin typeface="NikoshBAN" panose="02000000000000000000" pitchFamily="2" charset="0"/>
                <a:cs typeface="NikoshBAN" panose="02000000000000000000" pitchFamily="2" charset="0"/>
              </a:rPr>
              <a:t>বাড়ির</a:t>
            </a:r>
            <a:r>
              <a:rPr lang="en-US" sz="2885" b="1" dirty="0">
                <a:latin typeface="NikoshBAN" panose="02000000000000000000" pitchFamily="2" charset="0"/>
                <a:cs typeface="NikoshBAN" panose="02000000000000000000" pitchFamily="2" charset="0"/>
              </a:rPr>
              <a:t> </a:t>
            </a:r>
            <a:r>
              <a:rPr lang="en-US" sz="2885" b="1" dirty="0" err="1">
                <a:latin typeface="NikoshBAN" panose="02000000000000000000" pitchFamily="2" charset="0"/>
                <a:cs typeface="NikoshBAN" panose="02000000000000000000" pitchFamily="2" charset="0"/>
              </a:rPr>
              <a:t>কাজ</a:t>
            </a:r>
            <a:endParaRPr lang="en-US" sz="2885" b="1" dirty="0">
              <a:latin typeface="NikoshBAN" panose="02000000000000000000" pitchFamily="2" charset="0"/>
              <a:cs typeface="NikoshBAN" panose="02000000000000000000" pitchFamily="2" charset="0"/>
            </a:endParaRPr>
          </a:p>
        </p:txBody>
      </p:sp>
      <p:sp>
        <p:nvSpPr>
          <p:cNvPr id="13" name="TextBox 12"/>
          <p:cNvSpPr txBox="1"/>
          <p:nvPr/>
        </p:nvSpPr>
        <p:spPr>
          <a:xfrm>
            <a:off x="2103459" y="4296638"/>
            <a:ext cx="9102436" cy="1453510"/>
          </a:xfrm>
          <a:prstGeom prst="rect">
            <a:avLst/>
          </a:prstGeom>
          <a:noFill/>
        </p:spPr>
        <p:txBody>
          <a:bodyPr wrap="square" rtlCol="0">
            <a:prstTxWarp prst="textDoubleWave1">
              <a:avLst/>
            </a:prstTxWarp>
            <a:spAutoFit/>
          </a:bodyPr>
          <a:lstStyle/>
          <a:p>
            <a:r>
              <a:rPr lang="en-US" sz="4800" b="1">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rPr>
              <a:t>মাশরুম চাষ তোমার ব্যক্তি জীবনে কী ভূমিকা পালন করতে পারে?</a:t>
            </a:r>
            <a:endParaRPr lang="en-US" sz="4400" b="1" dirty="0">
              <a:effectLst>
                <a:outerShdw blurRad="60007" dist="200025" dir="15000000" sy="30000" kx="-1800000" algn="bl" rotWithShape="0">
                  <a:prstClr val="black">
                    <a:alpha val="32000"/>
                  </a:prstClr>
                </a:outerShdw>
              </a:effectLst>
              <a:latin typeface="NikoshBAN" panose="02000000000000000000" pitchFamily="2" charset="0"/>
              <a:cs typeface="NikoshBAN" panose="02000000000000000000" pitchFamily="2" charset="0"/>
            </a:endParaRPr>
          </a:p>
        </p:txBody>
      </p:sp>
      <p:sp>
        <p:nvSpPr>
          <p:cNvPr id="4" name="Rectangle 3"/>
          <p:cNvSpPr/>
          <p:nvPr/>
        </p:nvSpPr>
        <p:spPr>
          <a:xfrm>
            <a:off x="107576" y="128607"/>
            <a:ext cx="11940989" cy="689972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63AC79C-FBE3-4F29-916E-BCFAEB057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3" y="864683"/>
            <a:ext cx="4952568" cy="2734973"/>
          </a:xfrm>
          <a:prstGeom prst="rect">
            <a:avLst/>
          </a:prstGeom>
        </p:spPr>
      </p:pic>
      <p:grpSp>
        <p:nvGrpSpPr>
          <p:cNvPr id="6" name="Group 5">
            <a:extLst>
              <a:ext uri="{FF2B5EF4-FFF2-40B4-BE49-F238E27FC236}">
                <a16:creationId xmlns:a16="http://schemas.microsoft.com/office/drawing/2014/main" id="{EFD12E23-91A8-42C3-99C0-B0BC46ACF3FA}"/>
              </a:ext>
            </a:extLst>
          </p:cNvPr>
          <p:cNvGrpSpPr/>
          <p:nvPr/>
        </p:nvGrpSpPr>
        <p:grpSpPr>
          <a:xfrm>
            <a:off x="-75199" y="60778"/>
            <a:ext cx="12231971" cy="7009928"/>
            <a:chOff x="14514" y="-45423"/>
            <a:chExt cx="12231971" cy="7009928"/>
          </a:xfrm>
        </p:grpSpPr>
        <p:grpSp>
          <p:nvGrpSpPr>
            <p:cNvPr id="7" name="Group 6">
              <a:extLst>
                <a:ext uri="{FF2B5EF4-FFF2-40B4-BE49-F238E27FC236}">
                  <a16:creationId xmlns:a16="http://schemas.microsoft.com/office/drawing/2014/main" id="{09609533-ED3A-4E95-8943-A872FAC814FE}"/>
                </a:ext>
              </a:extLst>
            </p:cNvPr>
            <p:cNvGrpSpPr/>
            <p:nvPr/>
          </p:nvGrpSpPr>
          <p:grpSpPr>
            <a:xfrm>
              <a:off x="14514" y="-45423"/>
              <a:ext cx="12231971" cy="7009928"/>
              <a:chOff x="14515" y="-90847"/>
              <a:chExt cx="12231971" cy="7009928"/>
            </a:xfrm>
          </p:grpSpPr>
          <p:sp>
            <p:nvSpPr>
              <p:cNvPr id="11" name="Rectangle 10">
                <a:extLst>
                  <a:ext uri="{FF2B5EF4-FFF2-40B4-BE49-F238E27FC236}">
                    <a16:creationId xmlns:a16="http://schemas.microsoft.com/office/drawing/2014/main" id="{115AB1F2-6D4B-4CF0-B19D-8214E4DF70C6}"/>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2" name="Group 11">
                <a:extLst>
                  <a:ext uri="{FF2B5EF4-FFF2-40B4-BE49-F238E27FC236}">
                    <a16:creationId xmlns:a16="http://schemas.microsoft.com/office/drawing/2014/main" id="{096569C9-B54B-4417-A402-254A92C34C9B}"/>
                  </a:ext>
                </a:extLst>
              </p:cNvPr>
              <p:cNvGrpSpPr/>
              <p:nvPr/>
            </p:nvGrpSpPr>
            <p:grpSpPr>
              <a:xfrm>
                <a:off x="14515" y="-90847"/>
                <a:ext cx="12231971" cy="6948847"/>
                <a:chOff x="0" y="0"/>
                <a:chExt cx="12231971" cy="6948847"/>
              </a:xfrm>
            </p:grpSpPr>
            <p:cxnSp>
              <p:nvCxnSpPr>
                <p:cNvPr id="14" name="Straight Connector 13">
                  <a:extLst>
                    <a:ext uri="{FF2B5EF4-FFF2-40B4-BE49-F238E27FC236}">
                      <a16:creationId xmlns:a16="http://schemas.microsoft.com/office/drawing/2014/main" id="{15B919AC-6D16-4CFC-B43E-9694AC637437}"/>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02FF55-A678-468E-BDEF-FCD9F30F9E3D}"/>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7155961-408C-440D-A782-154FEA4378C7}"/>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E83B17C-F82F-454F-9973-917459472224}"/>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0" name="Picture 9">
              <a:extLst>
                <a:ext uri="{FF2B5EF4-FFF2-40B4-BE49-F238E27FC236}">
                  <a16:creationId xmlns:a16="http://schemas.microsoft.com/office/drawing/2014/main" id="{A28AEE1B-3525-46C5-8702-D8F1B43FD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69081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250" fill="hold"/>
                                        <p:tgtEl>
                                          <p:spTgt spid="9"/>
                                        </p:tgtEl>
                                        <p:attrNameLst>
                                          <p:attrName>ppt_x</p:attrName>
                                        </p:attrNameLst>
                                      </p:cBhvr>
                                      <p:tavLst>
                                        <p:tav tm="0">
                                          <p:val>
                                            <p:strVal val="#ppt_x"/>
                                          </p:val>
                                        </p:tav>
                                        <p:tav tm="100000">
                                          <p:val>
                                            <p:strVal val="#ppt_x"/>
                                          </p:val>
                                        </p:tav>
                                      </p:tavLst>
                                    </p:anim>
                                    <p:anim calcmode="lin" valueType="num">
                                      <p:cBhvr additive="base">
                                        <p:cTn id="15" dur="12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1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1" dur="1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89"/>
            <a:ext cx="12192000" cy="7271490"/>
          </a:xfrm>
          <a:prstGeom prst="rect">
            <a:avLst/>
          </a:prstGeom>
        </p:spPr>
      </p:pic>
      <p:sp>
        <p:nvSpPr>
          <p:cNvPr id="4" name="TextBox 3"/>
          <p:cNvSpPr txBox="1"/>
          <p:nvPr/>
        </p:nvSpPr>
        <p:spPr>
          <a:xfrm>
            <a:off x="2088722" y="252521"/>
            <a:ext cx="8147253" cy="1963833"/>
          </a:xfrm>
          <a:prstGeom prst="rect">
            <a:avLst/>
          </a:prstGeom>
          <a:noFill/>
        </p:spPr>
        <p:txBody>
          <a:bodyPr wrap="square" rtlCol="0">
            <a:prstTxWarp prst="textDoubleWave1">
              <a:avLst/>
            </a:prstTxWarp>
            <a:spAutoFit/>
          </a:bodyPr>
          <a:lstStyle/>
          <a:p>
            <a:r>
              <a:rPr lang="en-US" sz="9891" b="1" dirty="0" err="1">
                <a:solidFill>
                  <a:srgbClr val="FFFF00"/>
                </a:solidFill>
                <a:latin typeface="NikoshBAN" panose="02000000000000000000" pitchFamily="2" charset="0"/>
                <a:cs typeface="NikoshBAN" panose="02000000000000000000" pitchFamily="2" charset="0"/>
              </a:rPr>
              <a:t>ধন্যবাদ</a:t>
            </a:r>
            <a:endParaRPr lang="en-US" sz="9891"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6694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মাশরুম ও মাশরুমের চাষ পদ্ধতি _ Mushroom farming methods [720p].mp4 - VLC media player">
            <a:extLst>
              <a:ext uri="{FF2B5EF4-FFF2-40B4-BE49-F238E27FC236}">
                <a16:creationId xmlns:a16="http://schemas.microsoft.com/office/drawing/2014/main" id="{4C5D566D-2075-42FA-A5E9-44659C5B8C98}"/>
              </a:ext>
            </a:extLst>
          </p:cNvPr>
          <p:cNvPicPr>
            <a:picLocks noChangeAspect="1"/>
          </p:cNvPicPr>
          <p:nvPr/>
        </p:nvPicPr>
        <p:blipFill rotWithShape="1">
          <a:blip r:embed="rId2">
            <a:extLst>
              <a:ext uri="{28A0092B-C50C-407E-A947-70E740481C1C}">
                <a14:useLocalDpi xmlns:a14="http://schemas.microsoft.com/office/drawing/2010/main" val="0"/>
              </a:ext>
            </a:extLst>
          </a:blip>
          <a:srcRect l="10793" t="5920" r="12375" b="8393"/>
          <a:stretch/>
        </p:blipFill>
        <p:spPr>
          <a:xfrm>
            <a:off x="-18731" y="816197"/>
            <a:ext cx="12192000" cy="5584732"/>
          </a:xfrm>
          <a:prstGeom prst="rect">
            <a:avLst/>
          </a:prstGeom>
        </p:spPr>
      </p:pic>
      <p:sp>
        <p:nvSpPr>
          <p:cNvPr id="10" name="TextBox 9">
            <a:extLst>
              <a:ext uri="{FF2B5EF4-FFF2-40B4-BE49-F238E27FC236}">
                <a16:creationId xmlns:a16="http://schemas.microsoft.com/office/drawing/2014/main" id="{AF3EEF17-F940-411E-B449-72BC3B96692A}"/>
              </a:ext>
            </a:extLst>
          </p:cNvPr>
          <p:cNvSpPr txBox="1"/>
          <p:nvPr/>
        </p:nvSpPr>
        <p:spPr>
          <a:xfrm>
            <a:off x="-18731" y="116548"/>
            <a:ext cx="11817927" cy="590048"/>
          </a:xfrm>
          <a:prstGeom prst="rect">
            <a:avLst/>
          </a:prstGeom>
          <a:noFill/>
        </p:spPr>
        <p:txBody>
          <a:bodyPr wrap="square" rtlCol="0">
            <a:prstTxWarp prst="textPlain">
              <a:avLst/>
            </a:prstTxWarp>
            <a:spAutoFit/>
          </a:bodyPr>
          <a:lstStyle/>
          <a:p>
            <a:r>
              <a:rPr lang="bn-BD" sz="4800">
                <a:latin typeface="NikoshBAN" panose="02000000000000000000" pitchFamily="2" charset="0"/>
                <a:cs typeface="NikoshBAN" panose="02000000000000000000" pitchFamily="2" charset="0"/>
              </a:rPr>
              <a:t>নিচের চিত্রটি লক্ষ কর এবং বলঃ</a:t>
            </a:r>
            <a:endParaRPr lang="en-US" sz="480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9442E898-4F38-44D6-8A9A-249C45E1D2C0}"/>
              </a:ext>
            </a:extLst>
          </p:cNvPr>
          <p:cNvSpPr txBox="1"/>
          <p:nvPr/>
        </p:nvSpPr>
        <p:spPr>
          <a:xfrm>
            <a:off x="3109421" y="-159605"/>
            <a:ext cx="7550726" cy="1107996"/>
          </a:xfrm>
          <a:prstGeom prst="rect">
            <a:avLst/>
          </a:prstGeom>
          <a:noFill/>
        </p:spPr>
        <p:txBody>
          <a:bodyPr wrap="square" rtlCol="0">
            <a:spAutoFit/>
          </a:bodyPr>
          <a:lstStyle/>
          <a:p>
            <a:r>
              <a:rPr lang="bn-BD" sz="6600">
                <a:latin typeface="NikoshBAN" panose="02000000000000000000" pitchFamily="2" charset="0"/>
                <a:cs typeface="NikoshBAN" panose="02000000000000000000" pitchFamily="2" charset="0"/>
              </a:rPr>
              <a:t> </a:t>
            </a:r>
            <a:r>
              <a:rPr lang="bn-BD" sz="4400">
                <a:latin typeface="NikoshBAN" panose="02000000000000000000" pitchFamily="2" charset="0"/>
                <a:cs typeface="NikoshBAN" panose="02000000000000000000" pitchFamily="2" charset="0"/>
              </a:rPr>
              <a:t>চিত্রটিতে কিসের চাষ দেখানো হচ্ছে? </a:t>
            </a:r>
            <a:endParaRPr lang="en-US" sz="660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D4696F93-7414-4142-B9BC-8E3DD805229D}"/>
              </a:ext>
            </a:extLst>
          </p:cNvPr>
          <p:cNvSpPr txBox="1"/>
          <p:nvPr/>
        </p:nvSpPr>
        <p:spPr>
          <a:xfrm>
            <a:off x="4431347" y="4216"/>
            <a:ext cx="3119380" cy="830997"/>
          </a:xfrm>
          <a:prstGeom prst="rect">
            <a:avLst/>
          </a:prstGeom>
          <a:noFill/>
        </p:spPr>
        <p:txBody>
          <a:bodyPr wrap="square" rtlCol="0">
            <a:spAutoFit/>
          </a:bodyPr>
          <a:lstStyle/>
          <a:p>
            <a:r>
              <a:rPr lang="bn-BD" sz="4800">
                <a:latin typeface="NikoshBAN" panose="02000000000000000000" pitchFamily="2" charset="0"/>
                <a:cs typeface="NikoshBAN" panose="02000000000000000000" pitchFamily="2" charset="0"/>
              </a:rPr>
              <a:t>মাশরুমের চাষ</a:t>
            </a:r>
            <a:endParaRPr lang="en-US" sz="4800">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C8A85B68-E685-4EDD-81E1-11830F8E6921}"/>
              </a:ext>
            </a:extLst>
          </p:cNvPr>
          <p:cNvGrpSpPr/>
          <p:nvPr/>
        </p:nvGrpSpPr>
        <p:grpSpPr>
          <a:xfrm>
            <a:off x="0" y="0"/>
            <a:ext cx="12231971" cy="7009928"/>
            <a:chOff x="14514" y="-45423"/>
            <a:chExt cx="12231971" cy="7009928"/>
          </a:xfrm>
        </p:grpSpPr>
        <p:grpSp>
          <p:nvGrpSpPr>
            <p:cNvPr id="6" name="Group 5">
              <a:extLst>
                <a:ext uri="{FF2B5EF4-FFF2-40B4-BE49-F238E27FC236}">
                  <a16:creationId xmlns:a16="http://schemas.microsoft.com/office/drawing/2014/main" id="{A20DD334-85E4-4508-B66A-D831E0696929}"/>
                </a:ext>
              </a:extLst>
            </p:cNvPr>
            <p:cNvGrpSpPr/>
            <p:nvPr/>
          </p:nvGrpSpPr>
          <p:grpSpPr>
            <a:xfrm>
              <a:off x="14514" y="-45423"/>
              <a:ext cx="12231971" cy="7009928"/>
              <a:chOff x="14515" y="-90847"/>
              <a:chExt cx="12231971" cy="7009928"/>
            </a:xfrm>
          </p:grpSpPr>
          <p:sp>
            <p:nvSpPr>
              <p:cNvPr id="8" name="Rectangle 7">
                <a:extLst>
                  <a:ext uri="{FF2B5EF4-FFF2-40B4-BE49-F238E27FC236}">
                    <a16:creationId xmlns:a16="http://schemas.microsoft.com/office/drawing/2014/main" id="{8104B8CB-8292-4C1D-8287-EA3236C3954B}"/>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EA538897-44C8-463A-8EF3-D689CD976A3E}"/>
                  </a:ext>
                </a:extLst>
              </p:cNvPr>
              <p:cNvGrpSpPr/>
              <p:nvPr/>
            </p:nvGrpSpPr>
            <p:grpSpPr>
              <a:xfrm>
                <a:off x="14515" y="-90847"/>
                <a:ext cx="12231971" cy="6948847"/>
                <a:chOff x="0" y="0"/>
                <a:chExt cx="12231971" cy="6948847"/>
              </a:xfrm>
            </p:grpSpPr>
            <p:cxnSp>
              <p:nvCxnSpPr>
                <p:cNvPr id="13" name="Straight Connector 12">
                  <a:extLst>
                    <a:ext uri="{FF2B5EF4-FFF2-40B4-BE49-F238E27FC236}">
                      <a16:creationId xmlns:a16="http://schemas.microsoft.com/office/drawing/2014/main" id="{A58C4222-FB88-49D8-9A86-4A37FB211DDA}"/>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7425F64-8268-42DD-9CBB-9749315DFCAF}"/>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F8696C2-90B2-4641-8D23-4067AD770825}"/>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08E561C-27F3-432B-80F6-03AE40825FAF}"/>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7" name="Picture 6">
              <a:extLst>
                <a:ext uri="{FF2B5EF4-FFF2-40B4-BE49-F238E27FC236}">
                  <a16:creationId xmlns:a16="http://schemas.microsoft.com/office/drawing/2014/main" id="{6808A287-C9BC-4F30-BA95-0FFFECE70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15983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6704" y="318864"/>
            <a:ext cx="8757634" cy="2881866"/>
          </a:xfrm>
          <a:prstGeom prst="rect">
            <a:avLst/>
          </a:prstGeom>
          <a:noFill/>
        </p:spPr>
        <p:txBody>
          <a:bodyPr wrap="square" rtlCol="0">
            <a:prstTxWarp prst="textWave4">
              <a:avLst/>
            </a:prstTxWarp>
            <a:spAutoFit/>
          </a:bodyPr>
          <a:lstStyle/>
          <a:p>
            <a:r>
              <a:rPr lang="en-US" sz="2067" dirty="0" err="1">
                <a:ln w="38100">
                  <a:solidFill>
                    <a:srgbClr val="FFFF00"/>
                  </a:solidFill>
                </a:ln>
                <a:solidFill>
                  <a:srgbClr val="002060"/>
                </a:solidFill>
                <a:latin typeface="NikoshBAN" panose="02000000000000000000" pitchFamily="2" charset="0"/>
                <a:cs typeface="NikoshBAN" panose="02000000000000000000" pitchFamily="2" charset="0"/>
              </a:rPr>
              <a:t>আজকের</a:t>
            </a:r>
            <a:r>
              <a:rPr lang="en-US" sz="2067" dirty="0">
                <a:ln w="38100">
                  <a:solidFill>
                    <a:srgbClr val="FFFF00"/>
                  </a:solidFill>
                </a:ln>
                <a:solidFill>
                  <a:srgbClr val="002060"/>
                </a:solidFill>
                <a:latin typeface="NikoshBAN" panose="02000000000000000000" pitchFamily="2" charset="0"/>
                <a:cs typeface="NikoshBAN" panose="02000000000000000000" pitchFamily="2" charset="0"/>
              </a:rPr>
              <a:t> </a:t>
            </a:r>
            <a:r>
              <a:rPr lang="en-US" sz="2067" dirty="0" err="1">
                <a:ln w="38100">
                  <a:solidFill>
                    <a:srgbClr val="FFFF00"/>
                  </a:solidFill>
                </a:ln>
                <a:solidFill>
                  <a:srgbClr val="002060"/>
                </a:solidFill>
                <a:latin typeface="NikoshBAN" panose="02000000000000000000" pitchFamily="2" charset="0"/>
                <a:cs typeface="NikoshBAN" panose="02000000000000000000" pitchFamily="2" charset="0"/>
              </a:rPr>
              <a:t>পাঠ</a:t>
            </a:r>
            <a:r>
              <a:rPr lang="en-US" sz="2067" dirty="0">
                <a:ln w="38100">
                  <a:solidFill>
                    <a:srgbClr val="FFFF00"/>
                  </a:solidFill>
                </a:ln>
                <a:solidFill>
                  <a:srgbClr val="002060"/>
                </a:solidFill>
              </a:rPr>
              <a:t>:</a:t>
            </a:r>
          </a:p>
          <a:p>
            <a:endParaRPr lang="en-US" sz="2067" dirty="0">
              <a:solidFill>
                <a:srgbClr val="002060"/>
              </a:solidFill>
            </a:endParaRPr>
          </a:p>
        </p:txBody>
      </p:sp>
      <p:sp>
        <p:nvSpPr>
          <p:cNvPr id="5" name="TextBox 4"/>
          <p:cNvSpPr txBox="1"/>
          <p:nvPr/>
        </p:nvSpPr>
        <p:spPr>
          <a:xfrm>
            <a:off x="1869780" y="2143203"/>
            <a:ext cx="8399367" cy="4622759"/>
          </a:xfrm>
          <a:prstGeom prst="rect">
            <a:avLst/>
          </a:prstGeom>
          <a:noFill/>
        </p:spPr>
        <p:txBody>
          <a:bodyPr wrap="square" rtlCol="0">
            <a:prstTxWarp prst="textChevron">
              <a:avLst/>
            </a:prstTxWarp>
            <a:spAutoFit/>
          </a:bodyPr>
          <a:lstStyle/>
          <a:p>
            <a:r>
              <a:rPr lang="en-US" sz="9067" dirty="0" err="1">
                <a:latin typeface="NikoshBAN" panose="02000000000000000000" pitchFamily="2" charset="0"/>
                <a:cs typeface="NikoshBAN" panose="02000000000000000000" pitchFamily="2" charset="0"/>
              </a:rPr>
              <a:t>মাশরুম</a:t>
            </a:r>
            <a:r>
              <a:rPr lang="en-US" sz="9067" dirty="0">
                <a:latin typeface="NikoshBAN" panose="02000000000000000000" pitchFamily="2" charset="0"/>
                <a:cs typeface="NikoshBAN" panose="02000000000000000000" pitchFamily="2" charset="0"/>
              </a:rPr>
              <a:t> </a:t>
            </a:r>
            <a:r>
              <a:rPr lang="en-US" sz="9067" dirty="0" err="1">
                <a:latin typeface="NikoshBAN" panose="02000000000000000000" pitchFamily="2" charset="0"/>
                <a:cs typeface="NikoshBAN" panose="02000000000000000000" pitchFamily="2" charset="0"/>
              </a:rPr>
              <a:t>চাষ</a:t>
            </a:r>
            <a:r>
              <a:rPr lang="en-US" sz="9067" dirty="0">
                <a:latin typeface="NikoshBAN" panose="02000000000000000000" pitchFamily="2" charset="0"/>
                <a:cs typeface="NikoshBAN" panose="02000000000000000000" pitchFamily="2" charset="0"/>
              </a:rPr>
              <a:t> </a:t>
            </a:r>
          </a:p>
        </p:txBody>
      </p:sp>
      <p:grpSp>
        <p:nvGrpSpPr>
          <p:cNvPr id="6" name="Group 5">
            <a:extLst>
              <a:ext uri="{FF2B5EF4-FFF2-40B4-BE49-F238E27FC236}">
                <a16:creationId xmlns:a16="http://schemas.microsoft.com/office/drawing/2014/main" id="{725DA774-6CDF-4261-A5F3-30A9D7E3851C}"/>
              </a:ext>
            </a:extLst>
          </p:cNvPr>
          <p:cNvGrpSpPr/>
          <p:nvPr/>
        </p:nvGrpSpPr>
        <p:grpSpPr>
          <a:xfrm>
            <a:off x="0" y="0"/>
            <a:ext cx="12231971" cy="7009928"/>
            <a:chOff x="14514" y="-45423"/>
            <a:chExt cx="12231971" cy="7009928"/>
          </a:xfrm>
        </p:grpSpPr>
        <p:grpSp>
          <p:nvGrpSpPr>
            <p:cNvPr id="7" name="Group 6">
              <a:extLst>
                <a:ext uri="{FF2B5EF4-FFF2-40B4-BE49-F238E27FC236}">
                  <a16:creationId xmlns:a16="http://schemas.microsoft.com/office/drawing/2014/main" id="{6A89BA0C-894A-4B61-B75A-4F4AF2DE6687}"/>
                </a:ext>
              </a:extLst>
            </p:cNvPr>
            <p:cNvGrpSpPr/>
            <p:nvPr/>
          </p:nvGrpSpPr>
          <p:grpSpPr>
            <a:xfrm>
              <a:off x="14514" y="-45423"/>
              <a:ext cx="12231971" cy="7009928"/>
              <a:chOff x="14515" y="-90847"/>
              <a:chExt cx="12231971" cy="7009928"/>
            </a:xfrm>
          </p:grpSpPr>
          <p:sp>
            <p:nvSpPr>
              <p:cNvPr id="9" name="Rectangle 8">
                <a:extLst>
                  <a:ext uri="{FF2B5EF4-FFF2-40B4-BE49-F238E27FC236}">
                    <a16:creationId xmlns:a16="http://schemas.microsoft.com/office/drawing/2014/main" id="{3F51F854-7AC4-4DC0-8463-43A60C3E3412}"/>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C5955319-95DD-4A0F-B26C-6A4BEDF0B6D6}"/>
                  </a:ext>
                </a:extLst>
              </p:cNvPr>
              <p:cNvGrpSpPr/>
              <p:nvPr/>
            </p:nvGrpSpPr>
            <p:grpSpPr>
              <a:xfrm>
                <a:off x="14515" y="-90847"/>
                <a:ext cx="12231971" cy="6948847"/>
                <a:chOff x="0" y="0"/>
                <a:chExt cx="12231971" cy="6948847"/>
              </a:xfrm>
            </p:grpSpPr>
            <p:cxnSp>
              <p:nvCxnSpPr>
                <p:cNvPr id="11" name="Straight Connector 10">
                  <a:extLst>
                    <a:ext uri="{FF2B5EF4-FFF2-40B4-BE49-F238E27FC236}">
                      <a16:creationId xmlns:a16="http://schemas.microsoft.com/office/drawing/2014/main" id="{E5E44E39-F4CC-4EE3-B44D-DAC95770F038}"/>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92EDC37-090C-4F8C-A9BB-92005F3C0DE3}"/>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A5F6369-BCDE-4D31-9005-7176008A7937}"/>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288F063-85E0-4669-9919-7988F7359D72}"/>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8" name="Picture 7">
              <a:extLst>
                <a:ext uri="{FF2B5EF4-FFF2-40B4-BE49-F238E27FC236}">
                  <a16:creationId xmlns:a16="http://schemas.microsoft.com/office/drawing/2014/main" id="{DD08A088-8281-400E-9E4E-33218BC6C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35713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anim calcmode="lin" valueType="num">
                                      <p:cBhvr>
                                        <p:cTn id="17"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595" y="1612185"/>
            <a:ext cx="8498665" cy="1241430"/>
          </a:xfrm>
          <a:prstGeom prst="rect">
            <a:avLst/>
          </a:prstGeom>
          <a:noFill/>
        </p:spPr>
        <p:txBody>
          <a:bodyPr wrap="square" rtlCol="0">
            <a:spAutoFit/>
          </a:bodyPr>
          <a:lstStyle/>
          <a:p>
            <a:r>
              <a:rPr lang="en-US" sz="5400">
                <a:latin typeface="NikoshBAN" panose="02000000000000000000" pitchFamily="2" charset="0"/>
                <a:cs typeface="NikoshBAN" panose="02000000000000000000" pitchFamily="2" charset="0"/>
              </a:rPr>
              <a:t>এ </a:t>
            </a:r>
            <a:r>
              <a:rPr lang="en-US" sz="5400" dirty="0" err="1">
                <a:latin typeface="NikoshBAN" panose="02000000000000000000" pitchFamily="2" charset="0"/>
                <a:cs typeface="NikoshBAN" panose="02000000000000000000" pitchFamily="2" charset="0"/>
              </a:rPr>
              <a:t>পাঠ</a:t>
            </a:r>
            <a:r>
              <a:rPr lang="en-US" sz="5400" dirty="0">
                <a:latin typeface="NikoshBAN" panose="02000000000000000000" pitchFamily="2" charset="0"/>
                <a:cs typeface="NikoshBAN" panose="02000000000000000000" pitchFamily="2" charset="0"/>
              </a:rPr>
              <a:t> </a:t>
            </a:r>
            <a:r>
              <a:rPr lang="en-US" sz="5400" err="1">
                <a:latin typeface="NikoshBAN" panose="02000000000000000000" pitchFamily="2" charset="0"/>
                <a:cs typeface="NikoshBAN" panose="02000000000000000000" pitchFamily="2" charset="0"/>
              </a:rPr>
              <a:t>শেষে</a:t>
            </a:r>
            <a:r>
              <a:rPr lang="en-US" sz="5400">
                <a:latin typeface="NikoshBAN" panose="02000000000000000000" pitchFamily="2" charset="0"/>
                <a:cs typeface="NikoshBAN" panose="02000000000000000000" pitchFamily="2" charset="0"/>
              </a:rPr>
              <a:t> শিক্ষার্থীরা---- </a:t>
            </a:r>
            <a:endParaRPr lang="en-US" sz="5400" dirty="0">
              <a:latin typeface="NikoshBAN" panose="02000000000000000000" pitchFamily="2" charset="0"/>
              <a:cs typeface="NikoshBAN" panose="02000000000000000000" pitchFamily="2" charset="0"/>
            </a:endParaRPr>
          </a:p>
          <a:p>
            <a:endParaRPr lang="en-US" sz="2067" dirty="0"/>
          </a:p>
        </p:txBody>
      </p:sp>
      <p:sp>
        <p:nvSpPr>
          <p:cNvPr id="7" name="TextBox 6"/>
          <p:cNvSpPr txBox="1"/>
          <p:nvPr/>
        </p:nvSpPr>
        <p:spPr>
          <a:xfrm>
            <a:off x="1612620" y="2659437"/>
            <a:ext cx="8279525" cy="646331"/>
          </a:xfrm>
          <a:prstGeom prst="rect">
            <a:avLst/>
          </a:prstGeom>
          <a:noFill/>
        </p:spPr>
        <p:txBody>
          <a:bodyPr wrap="square" rtlCol="0">
            <a:spAutoFit/>
          </a:bodyPr>
          <a:lstStyle/>
          <a:p>
            <a:pPr marL="588817" indent="-588817">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মাশরুমের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সংজ্ঞা</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দিতে</a:t>
            </a:r>
            <a:r>
              <a:rPr lang="en-US" sz="3600" dirty="0">
                <a:latin typeface="NikoshBAN" panose="02000000000000000000" pitchFamily="2" charset="0"/>
                <a:cs typeface="NikoshBAN" panose="02000000000000000000" pitchFamily="2" charset="0"/>
              </a:rPr>
              <a:t> </a:t>
            </a:r>
            <a:r>
              <a:rPr lang="en-US" sz="3600" err="1">
                <a:latin typeface="NikoshBAN" panose="02000000000000000000" pitchFamily="2" charset="0"/>
                <a:cs typeface="NikoshBAN" panose="02000000000000000000" pitchFamily="2" charset="0"/>
              </a:rPr>
              <a:t>পারবে</a:t>
            </a:r>
            <a:r>
              <a:rPr lang="en-US" sz="360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551179" y="3501595"/>
            <a:ext cx="9560165" cy="646331"/>
          </a:xfrm>
          <a:prstGeom prst="rect">
            <a:avLst/>
          </a:prstGeom>
          <a:noFill/>
        </p:spPr>
        <p:txBody>
          <a:bodyPr wrap="square" rtlCol="0">
            <a:spAutoFit/>
          </a:bodyPr>
          <a:lstStyle/>
          <a:p>
            <a:pPr marL="588817" indent="-588817">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বিভিন্ন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err="1">
                <a:latin typeface="NikoshBAN" panose="02000000000000000000" pitchFamily="2" charset="0"/>
                <a:cs typeface="NikoshBAN" panose="02000000000000000000" pitchFamily="2" charset="0"/>
              </a:rPr>
              <a:t>বলতে</a:t>
            </a:r>
            <a:r>
              <a:rPr lang="en-US" sz="3600">
                <a:latin typeface="NikoshBAN" panose="02000000000000000000" pitchFamily="2" charset="0"/>
                <a:cs typeface="NikoshBAN" panose="02000000000000000000" pitchFamily="2" charset="0"/>
              </a:rPr>
              <a:t> পারবে</a:t>
            </a:r>
            <a:r>
              <a:rPr lang="en-US" sz="3600" dirty="0">
                <a:latin typeface="NikoshBAN" panose="02000000000000000000" pitchFamily="2" charset="0"/>
                <a:cs typeface="NikoshBAN" panose="02000000000000000000" pitchFamily="2" charset="0"/>
              </a:rPr>
              <a:t>;</a:t>
            </a:r>
            <a:r>
              <a:rPr lang="en-US" sz="360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p:txBody>
      </p:sp>
      <p:sp>
        <p:nvSpPr>
          <p:cNvPr id="9" name="TextBox 8"/>
          <p:cNvSpPr txBox="1"/>
          <p:nvPr/>
        </p:nvSpPr>
        <p:spPr>
          <a:xfrm>
            <a:off x="1551180" y="5165698"/>
            <a:ext cx="9450196" cy="646331"/>
          </a:xfrm>
          <a:prstGeom prst="rect">
            <a:avLst/>
          </a:prstGeom>
          <a:noFill/>
        </p:spPr>
        <p:txBody>
          <a:bodyPr wrap="square" rtlCol="0">
            <a:spAutoFit/>
          </a:bodyPr>
          <a:lstStyle/>
          <a:p>
            <a:pPr marL="588817" indent="-588817">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মাশরুমের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পদ্ধতি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p>
        </p:txBody>
      </p:sp>
      <p:sp>
        <p:nvSpPr>
          <p:cNvPr id="10" name="TextBox 9"/>
          <p:cNvSpPr txBox="1"/>
          <p:nvPr/>
        </p:nvSpPr>
        <p:spPr>
          <a:xfrm>
            <a:off x="1503049" y="4296231"/>
            <a:ext cx="10494987" cy="646331"/>
          </a:xfrm>
          <a:prstGeom prst="rect">
            <a:avLst/>
          </a:prstGeom>
          <a:noFill/>
        </p:spPr>
        <p:txBody>
          <a:bodyPr wrap="square" rtlCol="0">
            <a:spAutoFit/>
          </a:bodyPr>
          <a:lstStyle/>
          <a:p>
            <a:pPr marL="588817" indent="-588817">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মাশরুম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চাষের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প্রয়োজনীয়তা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err="1">
                <a:latin typeface="NikoshBAN" panose="02000000000000000000" pitchFamily="2" charset="0"/>
                <a:cs typeface="NikoshBAN" panose="02000000000000000000" pitchFamily="2" charset="0"/>
              </a:rPr>
              <a:t>করতে</a:t>
            </a:r>
            <a:r>
              <a:rPr lang="en-US" sz="3600">
                <a:latin typeface="NikoshBAN" panose="02000000000000000000" pitchFamily="2" charset="0"/>
                <a:cs typeface="NikoshBAN" panose="02000000000000000000" pitchFamily="2" charset="0"/>
              </a:rPr>
              <a:t> পারবে; </a:t>
            </a:r>
            <a:endParaRPr lang="en-US" sz="3600" dirty="0">
              <a:latin typeface="NikoshBAN" panose="02000000000000000000" pitchFamily="2" charset="0"/>
              <a:cs typeface="NikoshBAN" panose="02000000000000000000" pitchFamily="2" charset="0"/>
            </a:endParaRPr>
          </a:p>
        </p:txBody>
      </p:sp>
      <p:sp>
        <p:nvSpPr>
          <p:cNvPr id="2" name="Rectangle 1"/>
          <p:cNvSpPr/>
          <p:nvPr/>
        </p:nvSpPr>
        <p:spPr>
          <a:xfrm>
            <a:off x="62753" y="66409"/>
            <a:ext cx="12057530" cy="70515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C72068D-A686-4FD2-B910-625EA0D962CB}"/>
              </a:ext>
            </a:extLst>
          </p:cNvPr>
          <p:cNvGrpSpPr/>
          <p:nvPr/>
        </p:nvGrpSpPr>
        <p:grpSpPr>
          <a:xfrm>
            <a:off x="0" y="0"/>
            <a:ext cx="12231971" cy="7009928"/>
            <a:chOff x="14514" y="-45423"/>
            <a:chExt cx="12231971" cy="7009928"/>
          </a:xfrm>
        </p:grpSpPr>
        <p:grpSp>
          <p:nvGrpSpPr>
            <p:cNvPr id="12" name="Group 11">
              <a:extLst>
                <a:ext uri="{FF2B5EF4-FFF2-40B4-BE49-F238E27FC236}">
                  <a16:creationId xmlns:a16="http://schemas.microsoft.com/office/drawing/2014/main" id="{60264197-CC85-4859-ABA2-12869D273323}"/>
                </a:ext>
              </a:extLst>
            </p:cNvPr>
            <p:cNvGrpSpPr/>
            <p:nvPr/>
          </p:nvGrpSpPr>
          <p:grpSpPr>
            <a:xfrm>
              <a:off x="14514" y="-45423"/>
              <a:ext cx="12231971" cy="7009928"/>
              <a:chOff x="14515" y="-90847"/>
              <a:chExt cx="12231971" cy="7009928"/>
            </a:xfrm>
          </p:grpSpPr>
          <p:sp>
            <p:nvSpPr>
              <p:cNvPr id="14" name="Rectangle 13">
                <a:extLst>
                  <a:ext uri="{FF2B5EF4-FFF2-40B4-BE49-F238E27FC236}">
                    <a16:creationId xmlns:a16="http://schemas.microsoft.com/office/drawing/2014/main" id="{9C754578-A554-40E5-B737-3D44D96D4585}"/>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id="{852EE522-43DC-478F-8306-075A8A0B77DB}"/>
                  </a:ext>
                </a:extLst>
              </p:cNvPr>
              <p:cNvGrpSpPr/>
              <p:nvPr/>
            </p:nvGrpSpPr>
            <p:grpSpPr>
              <a:xfrm>
                <a:off x="14515" y="-90847"/>
                <a:ext cx="12231971" cy="6948847"/>
                <a:chOff x="0" y="0"/>
                <a:chExt cx="12231971" cy="6948847"/>
              </a:xfrm>
            </p:grpSpPr>
            <p:cxnSp>
              <p:nvCxnSpPr>
                <p:cNvPr id="16" name="Straight Connector 15">
                  <a:extLst>
                    <a:ext uri="{FF2B5EF4-FFF2-40B4-BE49-F238E27FC236}">
                      <a16:creationId xmlns:a16="http://schemas.microsoft.com/office/drawing/2014/main" id="{DDB4B7D2-8E92-4C9A-8F5D-F104C478B82A}"/>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FA3DC65-A7D6-4158-A1EB-AFFCC0273A29}"/>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DF57B-B968-4B2B-B70B-7F048C9BDC6A}"/>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6416D0A-DA0D-487F-9E27-FF3ADF89EB2D}"/>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13" name="Picture 12">
              <a:extLst>
                <a:ext uri="{FF2B5EF4-FFF2-40B4-BE49-F238E27FC236}">
                  <a16:creationId xmlns:a16="http://schemas.microsoft.com/office/drawing/2014/main" id="{FF693E8B-5F98-47A8-BEF8-0313B6639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1017502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12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1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12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12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343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39969" y="5866146"/>
            <a:ext cx="12112059" cy="586222"/>
          </a:xfrm>
          <a:prstGeom prst="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a:solidFill>
                  <a:schemeClr val="tx1"/>
                </a:solidFill>
                <a:latin typeface="NikoshBAN" panose="02000000000000000000" pitchFamily="2" charset="0"/>
                <a:cs typeface="NikoshBAN" panose="02000000000000000000" pitchFamily="2" charset="0"/>
              </a:rPr>
              <a:t>ওয়েস্টার মাশরুম</a:t>
            </a:r>
            <a:endParaRPr lang="en-US" sz="3600">
              <a:solidFill>
                <a:schemeClr val="tx1"/>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39F5644F-5A81-4750-861E-3AEFC6F4264E}"/>
              </a:ext>
            </a:extLst>
          </p:cNvPr>
          <p:cNvGrpSpPr/>
          <p:nvPr/>
        </p:nvGrpSpPr>
        <p:grpSpPr>
          <a:xfrm>
            <a:off x="0" y="0"/>
            <a:ext cx="12231971" cy="7009928"/>
            <a:chOff x="14514" y="-45423"/>
            <a:chExt cx="12231971" cy="7009928"/>
          </a:xfrm>
        </p:grpSpPr>
        <p:grpSp>
          <p:nvGrpSpPr>
            <p:cNvPr id="6" name="Group 5">
              <a:extLst>
                <a:ext uri="{FF2B5EF4-FFF2-40B4-BE49-F238E27FC236}">
                  <a16:creationId xmlns:a16="http://schemas.microsoft.com/office/drawing/2014/main" id="{9C58E344-60BE-4E14-AD43-91E0700941E0}"/>
                </a:ext>
              </a:extLst>
            </p:cNvPr>
            <p:cNvGrpSpPr/>
            <p:nvPr/>
          </p:nvGrpSpPr>
          <p:grpSpPr>
            <a:xfrm>
              <a:off x="14514" y="-45423"/>
              <a:ext cx="12231971" cy="7009928"/>
              <a:chOff x="14515" y="-90847"/>
              <a:chExt cx="12231971" cy="7009928"/>
            </a:xfrm>
          </p:grpSpPr>
          <p:sp>
            <p:nvSpPr>
              <p:cNvPr id="8" name="Rectangle 7">
                <a:extLst>
                  <a:ext uri="{FF2B5EF4-FFF2-40B4-BE49-F238E27FC236}">
                    <a16:creationId xmlns:a16="http://schemas.microsoft.com/office/drawing/2014/main" id="{B79A88AC-405D-4D23-859A-D68C0166B249}"/>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14296AB7-3329-49C4-A3FE-43FB9FA3A940}"/>
                  </a:ext>
                </a:extLst>
              </p:cNvPr>
              <p:cNvGrpSpPr/>
              <p:nvPr/>
            </p:nvGrpSpPr>
            <p:grpSpPr>
              <a:xfrm>
                <a:off x="14515" y="-90847"/>
                <a:ext cx="12231971" cy="6948847"/>
                <a:chOff x="0" y="0"/>
                <a:chExt cx="12231971" cy="6948847"/>
              </a:xfrm>
            </p:grpSpPr>
            <p:cxnSp>
              <p:nvCxnSpPr>
                <p:cNvPr id="10" name="Straight Connector 9">
                  <a:extLst>
                    <a:ext uri="{FF2B5EF4-FFF2-40B4-BE49-F238E27FC236}">
                      <a16:creationId xmlns:a16="http://schemas.microsoft.com/office/drawing/2014/main" id="{5FE5DE04-77F4-4A89-BB7E-CA5C9CAB33A5}"/>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53E3AB-48B4-41FB-8CD2-74864DD90A80}"/>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4187C68-7278-402F-B06C-2D0F1E9D47A6}"/>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BDEF340-8CA7-4842-975A-6DCC0476735A}"/>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7" name="Picture 6">
              <a:extLst>
                <a:ext uri="{FF2B5EF4-FFF2-40B4-BE49-F238E27FC236}">
                  <a16:creationId xmlns:a16="http://schemas.microsoft.com/office/drawing/2014/main" id="{E9A03EAD-52C8-4E43-B560-484A3C22D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123855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14941-166C-4550-BBD7-9F0E58B44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56"/>
            <a:ext cx="12192000" cy="60358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a:extLst>
              <a:ext uri="{FF2B5EF4-FFF2-40B4-BE49-F238E27FC236}">
                <a16:creationId xmlns:a16="http://schemas.microsoft.com/office/drawing/2014/main" id="{E00D631D-43B3-439B-99AA-8130E1AE8767}"/>
              </a:ext>
            </a:extLst>
          </p:cNvPr>
          <p:cNvSpPr/>
          <p:nvPr/>
        </p:nvSpPr>
        <p:spPr>
          <a:xfrm>
            <a:off x="92907" y="5899094"/>
            <a:ext cx="12069581" cy="5862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564" b="1">
                <a:solidFill>
                  <a:schemeClr val="tx1"/>
                </a:solidFill>
                <a:latin typeface="NikoshBAN" panose="02000000000000000000" pitchFamily="2" charset="0"/>
                <a:cs typeface="NikoshBAN" panose="02000000000000000000" pitchFamily="2" charset="0"/>
              </a:rPr>
              <a:t>বাটন মাশরুম</a:t>
            </a:r>
            <a:endParaRPr lang="en-US" sz="5564" b="1" dirty="0">
              <a:solidFill>
                <a:schemeClr val="tx1"/>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244C0AA6-B6A3-447B-9CBC-D06950968EFB}"/>
              </a:ext>
            </a:extLst>
          </p:cNvPr>
          <p:cNvGrpSpPr/>
          <p:nvPr/>
        </p:nvGrpSpPr>
        <p:grpSpPr>
          <a:xfrm>
            <a:off x="0" y="0"/>
            <a:ext cx="12231971" cy="7009928"/>
            <a:chOff x="14514" y="-45423"/>
            <a:chExt cx="12231971" cy="7009928"/>
          </a:xfrm>
        </p:grpSpPr>
        <p:grpSp>
          <p:nvGrpSpPr>
            <p:cNvPr id="6" name="Group 5">
              <a:extLst>
                <a:ext uri="{FF2B5EF4-FFF2-40B4-BE49-F238E27FC236}">
                  <a16:creationId xmlns:a16="http://schemas.microsoft.com/office/drawing/2014/main" id="{34C3910E-E3A1-4317-A3D7-B03EE9E2B606}"/>
                </a:ext>
              </a:extLst>
            </p:cNvPr>
            <p:cNvGrpSpPr/>
            <p:nvPr/>
          </p:nvGrpSpPr>
          <p:grpSpPr>
            <a:xfrm>
              <a:off x="14514" y="-45423"/>
              <a:ext cx="12231971" cy="7009928"/>
              <a:chOff x="14515" y="-90847"/>
              <a:chExt cx="12231971" cy="7009928"/>
            </a:xfrm>
          </p:grpSpPr>
          <p:sp>
            <p:nvSpPr>
              <p:cNvPr id="8" name="Rectangle 7">
                <a:extLst>
                  <a:ext uri="{FF2B5EF4-FFF2-40B4-BE49-F238E27FC236}">
                    <a16:creationId xmlns:a16="http://schemas.microsoft.com/office/drawing/2014/main" id="{8A46B915-2432-405F-B354-17AC237883A1}"/>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F3E08BF9-9D55-4EB0-8A05-A4FB325975AD}"/>
                  </a:ext>
                </a:extLst>
              </p:cNvPr>
              <p:cNvGrpSpPr/>
              <p:nvPr/>
            </p:nvGrpSpPr>
            <p:grpSpPr>
              <a:xfrm>
                <a:off x="14515" y="-90847"/>
                <a:ext cx="12231971" cy="6948847"/>
                <a:chOff x="0" y="0"/>
                <a:chExt cx="12231971" cy="6948847"/>
              </a:xfrm>
            </p:grpSpPr>
            <p:cxnSp>
              <p:nvCxnSpPr>
                <p:cNvPr id="10" name="Straight Connector 9">
                  <a:extLst>
                    <a:ext uri="{FF2B5EF4-FFF2-40B4-BE49-F238E27FC236}">
                      <a16:creationId xmlns:a16="http://schemas.microsoft.com/office/drawing/2014/main" id="{596EC0D8-9023-472D-8A42-C2FB9ABBB943}"/>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4EFC227-9670-4964-BB2C-E68E337427AA}"/>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60EF5C1-D1CB-4EB5-8BF0-FB39D27DC21B}"/>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34DF25F-35DD-47FC-930F-133D6AFD774E}"/>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7" name="Picture 6">
              <a:extLst>
                <a:ext uri="{FF2B5EF4-FFF2-40B4-BE49-F238E27FC236}">
                  <a16:creationId xmlns:a16="http://schemas.microsoft.com/office/drawing/2014/main" id="{359471A6-DC7F-4F5A-9272-32209FCD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47480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5BF47-BEF7-4053-8708-8E33A20E8834}"/>
              </a:ext>
            </a:extLst>
          </p:cNvPr>
          <p:cNvPicPr>
            <a:picLocks noChangeAspect="1"/>
          </p:cNvPicPr>
          <p:nvPr/>
        </p:nvPicPr>
        <p:blipFill rotWithShape="1">
          <a:blip r:embed="rId2">
            <a:extLst>
              <a:ext uri="{28A0092B-C50C-407E-A947-70E740481C1C}">
                <a14:useLocalDpi xmlns:a14="http://schemas.microsoft.com/office/drawing/2010/main" val="0"/>
              </a:ext>
            </a:extLst>
          </a:blip>
          <a:srcRect t="4079" b="5498"/>
          <a:stretch/>
        </p:blipFill>
        <p:spPr>
          <a:xfrm>
            <a:off x="39971" y="-1"/>
            <a:ext cx="12371885" cy="6362627"/>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7538EDA7-88AF-419A-B3B2-EE0AE6DD57C5}"/>
              </a:ext>
            </a:extLst>
          </p:cNvPr>
          <p:cNvSpPr/>
          <p:nvPr/>
        </p:nvSpPr>
        <p:spPr>
          <a:xfrm>
            <a:off x="0" y="5999420"/>
            <a:ext cx="12492525" cy="6050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946" b="1">
                <a:solidFill>
                  <a:schemeClr val="tx1"/>
                </a:solidFill>
                <a:latin typeface="NikoshBAN" panose="02000000000000000000" pitchFamily="2" charset="0"/>
                <a:cs typeface="NikoshBAN" panose="02000000000000000000" pitchFamily="2" charset="0"/>
              </a:rPr>
              <a:t>মিল্কি হোয়াইট মাশরুম</a:t>
            </a:r>
            <a:endParaRPr lang="en-US" sz="4946" b="1" dirty="0">
              <a:solidFill>
                <a:schemeClr val="tx1"/>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861C9BB8-5C0B-423F-AEB7-D0685727EECC}"/>
              </a:ext>
            </a:extLst>
          </p:cNvPr>
          <p:cNvGrpSpPr/>
          <p:nvPr/>
        </p:nvGrpSpPr>
        <p:grpSpPr>
          <a:xfrm>
            <a:off x="0" y="0"/>
            <a:ext cx="12231971" cy="7009928"/>
            <a:chOff x="14514" y="-45423"/>
            <a:chExt cx="12231971" cy="7009928"/>
          </a:xfrm>
        </p:grpSpPr>
        <p:grpSp>
          <p:nvGrpSpPr>
            <p:cNvPr id="6" name="Group 5">
              <a:extLst>
                <a:ext uri="{FF2B5EF4-FFF2-40B4-BE49-F238E27FC236}">
                  <a16:creationId xmlns:a16="http://schemas.microsoft.com/office/drawing/2014/main" id="{30F1896B-407D-4A7F-ADAB-56F5DA1F2D0D}"/>
                </a:ext>
              </a:extLst>
            </p:cNvPr>
            <p:cNvGrpSpPr/>
            <p:nvPr/>
          </p:nvGrpSpPr>
          <p:grpSpPr>
            <a:xfrm>
              <a:off x="14514" y="-45423"/>
              <a:ext cx="12231971" cy="7009928"/>
              <a:chOff x="14515" y="-90847"/>
              <a:chExt cx="12231971" cy="7009928"/>
            </a:xfrm>
          </p:grpSpPr>
          <p:sp>
            <p:nvSpPr>
              <p:cNvPr id="8" name="Rectangle 7">
                <a:extLst>
                  <a:ext uri="{FF2B5EF4-FFF2-40B4-BE49-F238E27FC236}">
                    <a16:creationId xmlns:a16="http://schemas.microsoft.com/office/drawing/2014/main" id="{6CB9C9C8-9AFA-42FC-9A42-657C9BC40CEC}"/>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36A1C474-AFB2-458E-BBC7-61303326CEF4}"/>
                  </a:ext>
                </a:extLst>
              </p:cNvPr>
              <p:cNvGrpSpPr/>
              <p:nvPr/>
            </p:nvGrpSpPr>
            <p:grpSpPr>
              <a:xfrm>
                <a:off x="14515" y="-90847"/>
                <a:ext cx="12231971" cy="6948847"/>
                <a:chOff x="0" y="0"/>
                <a:chExt cx="12231971" cy="6948847"/>
              </a:xfrm>
            </p:grpSpPr>
            <p:cxnSp>
              <p:nvCxnSpPr>
                <p:cNvPr id="10" name="Straight Connector 9">
                  <a:extLst>
                    <a:ext uri="{FF2B5EF4-FFF2-40B4-BE49-F238E27FC236}">
                      <a16:creationId xmlns:a16="http://schemas.microsoft.com/office/drawing/2014/main" id="{A28180C8-D635-4EE1-88D3-09093C95328C}"/>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5B193B3-D124-4803-8138-C30AF8A4994B}"/>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DD46818-E9A1-424B-8CA6-DA1E9B9E14E8}"/>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C08CD3A-CA13-42C6-BC6B-C8F61D177A0A}"/>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7" name="Picture 6">
              <a:extLst>
                <a:ext uri="{FF2B5EF4-FFF2-40B4-BE49-F238E27FC236}">
                  <a16:creationId xmlns:a16="http://schemas.microsoft.com/office/drawing/2014/main" id="{78256985-772F-4DD3-991A-41B7E912E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106290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3025" y="95871"/>
            <a:ext cx="9372600" cy="861452"/>
          </a:xfrm>
          <a:prstGeom prst="rect">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NikoshBAN" panose="02000000000000000000" pitchFamily="2" charset="0"/>
                <a:cs typeface="NikoshBAN" panose="02000000000000000000" pitchFamily="2" charset="0"/>
              </a:rPr>
              <a:t>এছাড়া </a:t>
            </a:r>
            <a:r>
              <a:rPr lang="en-US" sz="3200" dirty="0" err="1">
                <a:solidFill>
                  <a:schemeClr val="tx1"/>
                </a:solidFill>
                <a:latin typeface="NikoshBAN" panose="02000000000000000000" pitchFamily="2" charset="0"/>
                <a:cs typeface="NikoshBAN" panose="02000000000000000000" pitchFamily="2" charset="0"/>
              </a:rPr>
              <a:t>আরো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অনেক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ধরনের</a:t>
            </a:r>
            <a:r>
              <a:rPr lang="en-US" sz="3200" dirty="0">
                <a:solidFill>
                  <a:schemeClr val="tx1"/>
                </a:solidFill>
                <a:latin typeface="NikoshBAN" panose="02000000000000000000" pitchFamily="2" charset="0"/>
                <a:cs typeface="NikoshBAN" panose="02000000000000000000" pitchFamily="2" charset="0"/>
              </a:rPr>
              <a:t> </a:t>
            </a:r>
            <a:r>
              <a:rPr lang="en-US" sz="3200" err="1">
                <a:solidFill>
                  <a:schemeClr val="tx1"/>
                </a:solidFill>
                <a:latin typeface="NikoshBAN" panose="02000000000000000000" pitchFamily="2" charset="0"/>
                <a:cs typeface="NikoshBAN" panose="02000000000000000000" pitchFamily="2" charset="0"/>
              </a:rPr>
              <a:t>মাশরুম</a:t>
            </a:r>
            <a:r>
              <a:rPr lang="en-US" sz="3200">
                <a:solidFill>
                  <a:schemeClr val="tx1"/>
                </a:solidFill>
                <a:latin typeface="NikoshBAN" panose="02000000000000000000" pitchFamily="2" charset="0"/>
                <a:cs typeface="NikoshBAN" panose="02000000000000000000" pitchFamily="2" charset="0"/>
              </a:rPr>
              <a:t> রয়েছে</a:t>
            </a:r>
            <a:r>
              <a:rPr lang="bn-IN" sz="3200">
                <a:solidFill>
                  <a:schemeClr val="tx1"/>
                </a:solidFill>
                <a:latin typeface="NikoshBAN" panose="02000000000000000000" pitchFamily="2" charset="0"/>
                <a:cs typeface="NikoshBAN" panose="02000000000000000000" pitchFamily="2" charset="0"/>
              </a:rPr>
              <a:t> । </a:t>
            </a:r>
            <a:r>
              <a:rPr lang="en-US" sz="3200">
                <a:solidFill>
                  <a:schemeClr val="tx1"/>
                </a:solidFill>
                <a:latin typeface="NikoshBAN" panose="02000000000000000000" pitchFamily="2" charset="0"/>
                <a:cs typeface="NikoshBAN" panose="02000000000000000000" pitchFamily="2" charset="0"/>
              </a:rPr>
              <a:t>যেমন-</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38126" y="1181101"/>
            <a:ext cx="7095004" cy="48371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6058" y="1140191"/>
            <a:ext cx="2246341" cy="830997"/>
          </a:xfrm>
          <a:prstGeom prst="rect">
            <a:avLst/>
          </a:prstGeom>
          <a:solidFill>
            <a:srgbClr val="92D05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en-US" sz="4800">
                <a:latin typeface="NikoshBAN" panose="02000000000000000000" pitchFamily="2" charset="0"/>
                <a:cs typeface="NikoshBAN" panose="02000000000000000000" pitchFamily="2" charset="0"/>
              </a:rPr>
              <a:t>   </a:t>
            </a:r>
            <a:r>
              <a:rPr lang="bn-IN" sz="4800">
                <a:latin typeface="NikoshBAN" panose="02000000000000000000" pitchFamily="2" charset="0"/>
                <a:cs typeface="NikoshBAN" panose="02000000000000000000" pitchFamily="2" charset="0"/>
              </a:rPr>
              <a:t>ঋষি</a:t>
            </a:r>
            <a:endParaRPr lang="en-US" sz="4800">
              <a:latin typeface="NikoshBAN" panose="02000000000000000000" pitchFamily="2" charset="0"/>
              <a:cs typeface="NikoshBAN" panose="02000000000000000000" pitchFamily="2" charset="0"/>
            </a:endParaRPr>
          </a:p>
        </p:txBody>
      </p:sp>
      <p:sp>
        <p:nvSpPr>
          <p:cNvPr id="11" name="TextBox 10"/>
          <p:cNvSpPr txBox="1"/>
          <p:nvPr/>
        </p:nvSpPr>
        <p:spPr>
          <a:xfrm>
            <a:off x="9348458" y="2068135"/>
            <a:ext cx="2233942" cy="830997"/>
          </a:xfrm>
          <a:prstGeom prst="rect">
            <a:avLst/>
          </a:prstGeom>
          <a:solidFill>
            <a:srgbClr val="92D05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en-US" sz="4800">
                <a:latin typeface="NikoshBAN" panose="02000000000000000000" pitchFamily="2" charset="0"/>
                <a:cs typeface="NikoshBAN" panose="02000000000000000000" pitchFamily="2" charset="0"/>
              </a:rPr>
              <a:t>     </a:t>
            </a:r>
            <a:r>
              <a:rPr lang="bn-IN" sz="4800">
                <a:latin typeface="NikoshBAN" panose="02000000000000000000" pitchFamily="2" charset="0"/>
                <a:cs typeface="NikoshBAN" panose="02000000000000000000" pitchFamily="2" charset="0"/>
              </a:rPr>
              <a:t>স্ট্র</a:t>
            </a:r>
            <a:endParaRPr lang="en-US" sz="4800">
              <a:latin typeface="NikoshBAN" panose="02000000000000000000" pitchFamily="2" charset="0"/>
              <a:cs typeface="NikoshBAN" panose="02000000000000000000" pitchFamily="2" charset="0"/>
            </a:endParaRPr>
          </a:p>
        </p:txBody>
      </p:sp>
      <p:sp>
        <p:nvSpPr>
          <p:cNvPr id="12" name="TextBox 11"/>
          <p:cNvSpPr txBox="1"/>
          <p:nvPr/>
        </p:nvSpPr>
        <p:spPr>
          <a:xfrm>
            <a:off x="9330253" y="2990155"/>
            <a:ext cx="2294577" cy="830997"/>
          </a:xfrm>
          <a:prstGeom prst="rect">
            <a:avLst/>
          </a:prstGeom>
          <a:solidFill>
            <a:srgbClr val="92D05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bn-IN" sz="4800">
                <a:latin typeface="NikoshBAN" panose="02000000000000000000" pitchFamily="2" charset="0"/>
                <a:cs typeface="NikoshBAN" panose="02000000000000000000" pitchFamily="2" charset="0"/>
              </a:rPr>
              <a:t>শিমাজি</a:t>
            </a:r>
            <a:endParaRPr lang="en-US" sz="4800">
              <a:latin typeface="NikoshBAN" panose="02000000000000000000" pitchFamily="2" charset="0"/>
              <a:cs typeface="NikoshBAN" panose="02000000000000000000" pitchFamily="2" charset="0"/>
            </a:endParaRPr>
          </a:p>
        </p:txBody>
      </p:sp>
      <p:sp>
        <p:nvSpPr>
          <p:cNvPr id="13" name="TextBox 12"/>
          <p:cNvSpPr txBox="1"/>
          <p:nvPr/>
        </p:nvSpPr>
        <p:spPr>
          <a:xfrm>
            <a:off x="9348458" y="3912175"/>
            <a:ext cx="2294578" cy="830997"/>
          </a:xfrm>
          <a:prstGeom prst="rect">
            <a:avLst/>
          </a:prstGeom>
          <a:solidFill>
            <a:srgbClr val="92D05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bn-IN" sz="4800">
                <a:latin typeface="NikoshBAN" panose="02000000000000000000" pitchFamily="2" charset="0"/>
                <a:cs typeface="NikoshBAN" panose="02000000000000000000" pitchFamily="2" charset="0"/>
              </a:rPr>
              <a:t>শীতাকে</a:t>
            </a:r>
            <a:endParaRPr lang="en-US" sz="4800">
              <a:latin typeface="NikoshBAN" panose="02000000000000000000" pitchFamily="2" charset="0"/>
              <a:cs typeface="NikoshBAN" panose="02000000000000000000" pitchFamily="2" charset="0"/>
            </a:endParaRPr>
          </a:p>
        </p:txBody>
      </p:sp>
      <p:sp>
        <p:nvSpPr>
          <p:cNvPr id="14" name="TextBox 13"/>
          <p:cNvSpPr txBox="1"/>
          <p:nvPr/>
        </p:nvSpPr>
        <p:spPr>
          <a:xfrm>
            <a:off x="9348459" y="4931964"/>
            <a:ext cx="2294577" cy="830997"/>
          </a:xfrm>
          <a:prstGeom prst="rect">
            <a:avLst/>
          </a:prstGeom>
          <a:solidFill>
            <a:srgbClr val="92D05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square" rtlCol="0">
            <a:spAutoFit/>
          </a:bodyPr>
          <a:lstStyle/>
          <a:p>
            <a:r>
              <a:rPr lang="bn-IN" sz="4800">
                <a:latin typeface="NikoshBAN" panose="02000000000000000000" pitchFamily="2" charset="0"/>
                <a:cs typeface="NikoshBAN" panose="02000000000000000000" pitchFamily="2" charset="0"/>
              </a:rPr>
              <a:t>ইনোকি</a:t>
            </a:r>
            <a:endParaRPr lang="en-US" sz="480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4" y="1146682"/>
            <a:ext cx="7077674" cy="491967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6" y="1181101"/>
            <a:ext cx="7095004" cy="486756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54" y="1198796"/>
            <a:ext cx="7077676" cy="484986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454" y="1150650"/>
            <a:ext cx="7077676" cy="486756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1205173"/>
            <a:ext cx="6999754" cy="4729361"/>
          </a:xfrm>
          <a:prstGeom prst="rect">
            <a:avLst/>
          </a:prstGeom>
        </p:spPr>
      </p:pic>
      <p:sp>
        <p:nvSpPr>
          <p:cNvPr id="2" name="TextBox 1"/>
          <p:cNvSpPr txBox="1"/>
          <p:nvPr/>
        </p:nvSpPr>
        <p:spPr>
          <a:xfrm>
            <a:off x="162157" y="5926468"/>
            <a:ext cx="11715749" cy="558528"/>
          </a:xfrm>
          <a:prstGeom prst="rect">
            <a:avLst/>
          </a:prstGeom>
          <a:solidFill>
            <a:schemeClr val="accent6">
              <a:lumMod val="60000"/>
              <a:lumOff val="40000"/>
            </a:schemeClr>
          </a:solidFill>
          <a:ln w="28575">
            <a:solidFill>
              <a:schemeClr val="tx1"/>
            </a:solidFill>
          </a:ln>
          <a:scene3d>
            <a:camera prst="orthographicFront"/>
            <a:lightRig rig="threePt" dir="t"/>
          </a:scene3d>
          <a:sp3d>
            <a:bevelT w="139700" h="139700" prst="divot"/>
          </a:sp3d>
        </p:spPr>
        <p:txBody>
          <a:bodyPr wrap="square" rtlCol="0">
            <a:prstTxWarp prst="textPlain">
              <a:avLst/>
            </a:prstTxWarp>
            <a:spAutoFit/>
          </a:bodyPr>
          <a:lstStyle/>
          <a:p>
            <a:r>
              <a:rPr lang="bn-BD" sz="2400">
                <a:latin typeface="NikoshBAN" panose="02000000000000000000" pitchFamily="2" charset="0"/>
                <a:cs typeface="NikoshBAN" panose="02000000000000000000" pitchFamily="2" charset="0"/>
              </a:rPr>
              <a:t>অফ অন সিস্টেমে </a:t>
            </a:r>
            <a:r>
              <a:rPr lang="en-US" sz="2400">
                <a:latin typeface="NikoshBAN" panose="02000000000000000000" pitchFamily="2" charset="0"/>
                <a:cs typeface="NikoshBAN" panose="02000000000000000000" pitchFamily="2" charset="0"/>
              </a:rPr>
              <a:t>প্রতিটি নামের উপর ক্লিক করুন</a:t>
            </a:r>
          </a:p>
        </p:txBody>
      </p:sp>
      <p:grpSp>
        <p:nvGrpSpPr>
          <p:cNvPr id="20" name="Group 19">
            <a:extLst>
              <a:ext uri="{FF2B5EF4-FFF2-40B4-BE49-F238E27FC236}">
                <a16:creationId xmlns:a16="http://schemas.microsoft.com/office/drawing/2014/main" id="{B10836B3-3607-42CD-B15E-2B1DE5D44617}"/>
              </a:ext>
            </a:extLst>
          </p:cNvPr>
          <p:cNvGrpSpPr/>
          <p:nvPr/>
        </p:nvGrpSpPr>
        <p:grpSpPr>
          <a:xfrm>
            <a:off x="0" y="0"/>
            <a:ext cx="12231971" cy="7009928"/>
            <a:chOff x="14514" y="-45423"/>
            <a:chExt cx="12231971" cy="7009928"/>
          </a:xfrm>
        </p:grpSpPr>
        <p:grpSp>
          <p:nvGrpSpPr>
            <p:cNvPr id="22" name="Group 21">
              <a:extLst>
                <a:ext uri="{FF2B5EF4-FFF2-40B4-BE49-F238E27FC236}">
                  <a16:creationId xmlns:a16="http://schemas.microsoft.com/office/drawing/2014/main" id="{BDEB15DF-BF82-44D5-A5ED-B815ECC1AA7E}"/>
                </a:ext>
              </a:extLst>
            </p:cNvPr>
            <p:cNvGrpSpPr/>
            <p:nvPr/>
          </p:nvGrpSpPr>
          <p:grpSpPr>
            <a:xfrm>
              <a:off x="14514" y="-45423"/>
              <a:ext cx="12231971" cy="7009928"/>
              <a:chOff x="14515" y="-90847"/>
              <a:chExt cx="12231971" cy="7009928"/>
            </a:xfrm>
          </p:grpSpPr>
          <p:sp>
            <p:nvSpPr>
              <p:cNvPr id="24" name="Rectangle 23">
                <a:extLst>
                  <a:ext uri="{FF2B5EF4-FFF2-40B4-BE49-F238E27FC236}">
                    <a16:creationId xmlns:a16="http://schemas.microsoft.com/office/drawing/2014/main" id="{91F848AF-9E84-4D7F-AB0D-2148221B63AA}"/>
                  </a:ext>
                </a:extLst>
              </p:cNvPr>
              <p:cNvSpPr/>
              <p:nvPr/>
            </p:nvSpPr>
            <p:spPr>
              <a:xfrm>
                <a:off x="54486" y="6332860"/>
                <a:ext cx="12192000" cy="586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a:solidFill>
                      <a:schemeClr val="tx1"/>
                    </a:solidFill>
                    <a:latin typeface="NikoshBAN" panose="02000000000000000000" pitchFamily="2" charset="0"/>
                    <a:cs typeface="NikoshBAN" panose="02000000000000000000" pitchFamily="2" charset="0"/>
                  </a:rPr>
                  <a:t> বিজলী রানী সাহা সহকারী শিক্ষক শোমসপুর মাধ্যমিক বালিকা বিদ্যালয় খোকসা- কুষ্টিয়া ।</a:t>
                </a:r>
                <a:endParaRPr lang="en-US" sz="2800">
                  <a:solidFill>
                    <a:schemeClr val="tx1"/>
                  </a:solidFill>
                  <a:latin typeface="NikoshBAN" panose="02000000000000000000" pitchFamily="2" charset="0"/>
                  <a:cs typeface="NikoshBAN" panose="02000000000000000000" pitchFamily="2" charset="0"/>
                </a:endParaRPr>
              </a:p>
            </p:txBody>
          </p:sp>
          <p:grpSp>
            <p:nvGrpSpPr>
              <p:cNvPr id="25" name="Group 24">
                <a:extLst>
                  <a:ext uri="{FF2B5EF4-FFF2-40B4-BE49-F238E27FC236}">
                    <a16:creationId xmlns:a16="http://schemas.microsoft.com/office/drawing/2014/main" id="{0EFBC9A1-6E5D-4BE8-A5C4-4ECAF79778CE}"/>
                  </a:ext>
                </a:extLst>
              </p:cNvPr>
              <p:cNvGrpSpPr/>
              <p:nvPr/>
            </p:nvGrpSpPr>
            <p:grpSpPr>
              <a:xfrm>
                <a:off x="14515" y="-90847"/>
                <a:ext cx="12231971" cy="6948847"/>
                <a:chOff x="0" y="0"/>
                <a:chExt cx="12231971" cy="6948847"/>
              </a:xfrm>
            </p:grpSpPr>
            <p:cxnSp>
              <p:nvCxnSpPr>
                <p:cNvPr id="26" name="Straight Connector 25">
                  <a:extLst>
                    <a:ext uri="{FF2B5EF4-FFF2-40B4-BE49-F238E27FC236}">
                      <a16:creationId xmlns:a16="http://schemas.microsoft.com/office/drawing/2014/main" id="{E6E90DDF-91E4-46D6-AF20-006BB4C9FC02}"/>
                    </a:ext>
                  </a:extLst>
                </p:cNvPr>
                <p:cNvCxnSpPr/>
                <p:nvPr/>
              </p:nvCxnSpPr>
              <p:spPr>
                <a:xfrm>
                  <a:off x="0" y="0"/>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11998F-2D7D-4097-8132-40B081BC781E}"/>
                    </a:ext>
                  </a:extLst>
                </p:cNvPr>
                <p:cNvCxnSpPr>
                  <a:cxnSpLocks/>
                </p:cNvCxnSpPr>
                <p:nvPr/>
              </p:nvCxnSpPr>
              <p:spPr>
                <a:xfrm>
                  <a:off x="12231971" y="3761"/>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11F803C-8993-46A4-9586-135C8594E78E}"/>
                    </a:ext>
                  </a:extLst>
                </p:cNvPr>
                <p:cNvCxnSpPr>
                  <a:cxnSpLocks/>
                </p:cNvCxnSpPr>
                <p:nvPr/>
              </p:nvCxnSpPr>
              <p:spPr>
                <a:xfrm>
                  <a:off x="0" y="0"/>
                  <a:ext cx="0" cy="6945086"/>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2409880-9047-453B-B8DC-9EAE73871B6F}"/>
                    </a:ext>
                  </a:extLst>
                </p:cNvPr>
                <p:cNvCxnSpPr>
                  <a:cxnSpLocks/>
                </p:cNvCxnSpPr>
                <p:nvPr/>
              </p:nvCxnSpPr>
              <p:spPr>
                <a:xfrm>
                  <a:off x="0" y="6945086"/>
                  <a:ext cx="12192000" cy="0"/>
                </a:xfrm>
                <a:prstGeom prst="line">
                  <a:avLst/>
                </a:prstGeom>
                <a:ln w="76200"/>
              </p:spPr>
              <p:style>
                <a:lnRef idx="1">
                  <a:schemeClr val="dk1"/>
                </a:lnRef>
                <a:fillRef idx="0">
                  <a:schemeClr val="dk1"/>
                </a:fillRef>
                <a:effectRef idx="0">
                  <a:schemeClr val="dk1"/>
                </a:effectRef>
                <a:fontRef idx="minor">
                  <a:schemeClr val="tx1"/>
                </a:fontRef>
              </p:style>
            </p:cxnSp>
          </p:grpSp>
        </p:grpSp>
        <p:pic>
          <p:nvPicPr>
            <p:cNvPr id="23" name="Picture 22">
              <a:extLst>
                <a:ext uri="{FF2B5EF4-FFF2-40B4-BE49-F238E27FC236}">
                  <a16:creationId xmlns:a16="http://schemas.microsoft.com/office/drawing/2014/main" id="{CDD9EB08-6471-4CD6-911F-B106987F3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4537" y="6374523"/>
              <a:ext cx="489577" cy="487105"/>
            </a:xfrm>
            <a:prstGeom prst="rect">
              <a:avLst/>
            </a:prstGeom>
          </p:spPr>
        </p:pic>
      </p:grpSp>
    </p:spTree>
    <p:extLst>
      <p:ext uri="{BB962C8B-B14F-4D97-AF65-F5344CB8AC3E}">
        <p14:creationId xmlns:p14="http://schemas.microsoft.com/office/powerpoint/2010/main" val="861546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style.rotation</p:attrName>
                                        </p:attrNameLst>
                                      </p:cBhvr>
                                      <p:tavLst>
                                        <p:tav tm="0">
                                          <p:val>
                                            <p:fltVal val="90"/>
                                          </p:val>
                                        </p:tav>
                                        <p:tav tm="100000">
                                          <p:val>
                                            <p:fltVal val="0"/>
                                          </p:val>
                                        </p:tav>
                                      </p:tavLst>
                                    </p:anim>
                                    <p:animEffect transition="in" filter="fade">
                                      <p:cBhvr>
                                        <p:cTn id="37"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2351</TotalTime>
  <Words>754</Words>
  <Application>Microsoft Office PowerPoint</Application>
  <PresentationFormat>Custom</PresentationFormat>
  <Paragraphs>90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Pallob pc</dc:creator>
  <cp:lastModifiedBy>Pallab Paroi</cp:lastModifiedBy>
  <cp:revision>285</cp:revision>
  <dcterms:created xsi:type="dcterms:W3CDTF">2015-07-27T05:40:24Z</dcterms:created>
  <dcterms:modified xsi:type="dcterms:W3CDTF">2019-11-19T12:25:43Z</dcterms:modified>
</cp:coreProperties>
</file>