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6" r:id="rId4"/>
    <p:sldId id="277" r:id="rId5"/>
    <p:sldId id="278" r:id="rId6"/>
    <p:sldId id="279" r:id="rId7"/>
    <p:sldId id="293" r:id="rId8"/>
    <p:sldId id="280" r:id="rId9"/>
    <p:sldId id="296" r:id="rId10"/>
    <p:sldId id="281" r:id="rId11"/>
    <p:sldId id="282" r:id="rId12"/>
    <p:sldId id="284" r:id="rId13"/>
    <p:sldId id="283" r:id="rId14"/>
    <p:sldId id="288" r:id="rId15"/>
    <p:sldId id="297" r:id="rId16"/>
    <p:sldId id="298" r:id="rId17"/>
    <p:sldId id="285" r:id="rId18"/>
    <p:sldId id="294" r:id="rId19"/>
    <p:sldId id="290" r:id="rId20"/>
    <p:sldId id="291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3E551-456D-477C-9B53-6EEA1B9A01D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5C46B-8147-4281-94EB-BC0F1686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3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bn-IN" dirty="0"/>
              <a:t>ই</a:t>
            </a:r>
            <a:r>
              <a:rPr lang="en-US" dirty="0"/>
              <a:t> </a:t>
            </a:r>
            <a:r>
              <a:rPr lang="bn-IN" dirty="0"/>
              <a:t>উ</a:t>
            </a:r>
            <a:r>
              <a:rPr lang="en-US" dirty="0" err="1"/>
              <a:t>পাদা</a:t>
            </a:r>
            <a:r>
              <a:rPr lang="bn-IN" dirty="0"/>
              <a:t>ন</a:t>
            </a:r>
            <a:r>
              <a:rPr lang="en-US" dirty="0"/>
              <a:t>গ</a:t>
            </a:r>
            <a:r>
              <a:rPr lang="bn-IN" dirty="0"/>
              <a:t>ু</a:t>
            </a:r>
            <a:r>
              <a:rPr lang="en-US" dirty="0"/>
              <a:t>ল</a:t>
            </a:r>
            <a:r>
              <a:rPr lang="bn-IN" dirty="0"/>
              <a:t>ো</a:t>
            </a:r>
            <a:r>
              <a:rPr lang="en-US" dirty="0"/>
              <a:t> </a:t>
            </a:r>
            <a:r>
              <a:rPr lang="en-US" dirty="0" err="1"/>
              <a:t>দিয়ে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bn-IN" dirty="0"/>
              <a:t>ভ</a:t>
            </a:r>
            <a:r>
              <a:rPr lang="en-US" dirty="0"/>
              <a:t>া</a:t>
            </a:r>
            <a:r>
              <a:rPr lang="bn-IN" dirty="0"/>
              <a:t>ব</a:t>
            </a:r>
            <a:r>
              <a:rPr lang="en-US" dirty="0"/>
              <a:t>ে </a:t>
            </a:r>
            <a:r>
              <a:rPr lang="bn-IN" dirty="0"/>
              <a:t>প</a:t>
            </a:r>
            <a:r>
              <a:rPr lang="en-US" dirty="0"/>
              <a:t>া</a:t>
            </a:r>
            <a:r>
              <a:rPr lang="bn-IN" dirty="0"/>
              <a:t>ন</a:t>
            </a:r>
            <a:r>
              <a:rPr lang="en-US" dirty="0"/>
              <a:t>ি </a:t>
            </a:r>
            <a:r>
              <a:rPr lang="bn-IN" dirty="0"/>
              <a:t>ব</a:t>
            </a:r>
            <a:r>
              <a:rPr lang="en-US" dirty="0" err="1"/>
              <a:t>িশুদ্</a:t>
            </a:r>
            <a:r>
              <a:rPr lang="bn-IN" dirty="0"/>
              <a:t>ধ</a:t>
            </a:r>
            <a:r>
              <a:rPr lang="en-US" dirty="0"/>
              <a:t> </a:t>
            </a:r>
            <a:r>
              <a:rPr lang="bn-IN" dirty="0"/>
              <a:t>ক</a:t>
            </a:r>
            <a:r>
              <a:rPr lang="en-US" dirty="0"/>
              <a:t>র</a:t>
            </a:r>
            <a:r>
              <a:rPr lang="bn-IN" dirty="0"/>
              <a:t>া</a:t>
            </a:r>
            <a:r>
              <a:rPr lang="en-US" dirty="0"/>
              <a:t> </a:t>
            </a:r>
            <a:r>
              <a:rPr lang="bn-IN" dirty="0"/>
              <a:t>য</a:t>
            </a:r>
            <a:r>
              <a:rPr lang="en-US" dirty="0"/>
              <a:t>া</a:t>
            </a:r>
            <a:r>
              <a:rPr lang="bn-IN" dirty="0"/>
              <a:t>য়</a:t>
            </a:r>
            <a:r>
              <a:rPr lang="en-US" dirty="0"/>
              <a:t> </a:t>
            </a:r>
            <a:r>
              <a:rPr lang="bn-IN" dirty="0"/>
              <a:t>ত</a:t>
            </a:r>
            <a:r>
              <a:rPr lang="en-US" dirty="0"/>
              <a:t>া </a:t>
            </a:r>
            <a:r>
              <a:rPr lang="bn-IN" dirty="0"/>
              <a:t>ব</a:t>
            </a:r>
            <a:r>
              <a:rPr lang="en-US" dirty="0"/>
              <a:t>ি</a:t>
            </a:r>
            <a:r>
              <a:rPr lang="bn-IN" dirty="0"/>
              <a:t>স</a:t>
            </a:r>
            <a:r>
              <a:rPr lang="en-US" dirty="0"/>
              <a:t>্</a:t>
            </a:r>
            <a:r>
              <a:rPr lang="bn-IN" dirty="0"/>
              <a:t>ত</a:t>
            </a:r>
            <a:r>
              <a:rPr lang="en-US" dirty="0"/>
              <a:t>া</a:t>
            </a:r>
            <a:r>
              <a:rPr lang="bn-IN" dirty="0"/>
              <a:t>র</a:t>
            </a:r>
            <a:r>
              <a:rPr lang="en-US" dirty="0"/>
              <a:t>ি</a:t>
            </a:r>
            <a:r>
              <a:rPr lang="bn-IN" dirty="0"/>
              <a:t>ত</a:t>
            </a:r>
            <a:r>
              <a:rPr lang="en-US" dirty="0"/>
              <a:t> </a:t>
            </a:r>
            <a:r>
              <a:rPr lang="bn-IN" dirty="0"/>
              <a:t>আ</a:t>
            </a:r>
            <a:r>
              <a:rPr lang="en-US" dirty="0"/>
              <a:t>ল</a:t>
            </a:r>
            <a:r>
              <a:rPr lang="bn-IN" dirty="0"/>
              <a:t>ো</a:t>
            </a:r>
            <a:r>
              <a:rPr lang="en-US" dirty="0"/>
              <a:t>চ</a:t>
            </a:r>
            <a:r>
              <a:rPr lang="bn-IN" dirty="0"/>
              <a:t>ন</a:t>
            </a:r>
            <a:r>
              <a:rPr lang="en-US" dirty="0"/>
              <a:t>া </a:t>
            </a:r>
            <a:r>
              <a:rPr lang="bn-IN" dirty="0"/>
              <a:t>ক</a:t>
            </a:r>
            <a:r>
              <a:rPr lang="en-US" dirty="0"/>
              <a:t>র</a:t>
            </a:r>
            <a:r>
              <a:rPr lang="bn-IN" dirty="0"/>
              <a:t>ব</a:t>
            </a:r>
            <a:r>
              <a:rPr lang="en-US" dirty="0"/>
              <a:t>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5C46B-8147-4281-94EB-BC0F168617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</a:t>
            </a:r>
            <a:r>
              <a:rPr lang="bn-IN" dirty="0"/>
              <a:t>ষ</a:t>
            </a:r>
            <a:r>
              <a:rPr lang="en-US" dirty="0"/>
              <a:t>ক </a:t>
            </a:r>
            <a:r>
              <a:rPr lang="bn-IN" dirty="0"/>
              <a:t>এ</a:t>
            </a:r>
            <a:r>
              <a:rPr lang="en-US" dirty="0"/>
              <a:t>ই </a:t>
            </a:r>
            <a:r>
              <a:rPr lang="bn-IN" dirty="0"/>
              <a:t>প</a:t>
            </a:r>
            <a:r>
              <a:rPr lang="en-US" dirty="0"/>
              <a:t>দ</a:t>
            </a:r>
            <a:r>
              <a:rPr lang="bn-IN" dirty="0"/>
              <a:t>্</a:t>
            </a:r>
            <a:r>
              <a:rPr lang="en-US" dirty="0" err="1"/>
              <a:t>ধতিগ</a:t>
            </a:r>
            <a:r>
              <a:rPr lang="bn-IN" dirty="0"/>
              <a:t>ু</a:t>
            </a:r>
            <a:r>
              <a:rPr lang="en-US" dirty="0"/>
              <a:t>ল</a:t>
            </a:r>
            <a:r>
              <a:rPr lang="bn-IN" dirty="0"/>
              <a:t>ো</a:t>
            </a:r>
            <a:r>
              <a:rPr lang="en-US" dirty="0"/>
              <a:t> </a:t>
            </a:r>
            <a:r>
              <a:rPr lang="en-US" dirty="0" err="1"/>
              <a:t>দিয়ে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bn-IN" dirty="0"/>
              <a:t>ভ</a:t>
            </a:r>
            <a:r>
              <a:rPr lang="en-US" dirty="0"/>
              <a:t>া</a:t>
            </a:r>
            <a:r>
              <a:rPr lang="bn-IN" dirty="0"/>
              <a:t>ব</a:t>
            </a:r>
            <a:r>
              <a:rPr lang="en-US" dirty="0"/>
              <a:t>ে </a:t>
            </a:r>
            <a:r>
              <a:rPr lang="bn-IN" dirty="0"/>
              <a:t>প</a:t>
            </a:r>
            <a:r>
              <a:rPr lang="en-US" dirty="0"/>
              <a:t>া</a:t>
            </a:r>
            <a:r>
              <a:rPr lang="bn-IN" dirty="0"/>
              <a:t>ন</a:t>
            </a:r>
            <a:r>
              <a:rPr lang="en-US" dirty="0"/>
              <a:t>ি </a:t>
            </a:r>
            <a:r>
              <a:rPr lang="bn-IN" dirty="0"/>
              <a:t>ব</a:t>
            </a:r>
            <a:r>
              <a:rPr lang="en-US" dirty="0" err="1"/>
              <a:t>িশুদ্</a:t>
            </a:r>
            <a:r>
              <a:rPr lang="bn-IN" dirty="0"/>
              <a:t>ধ</a:t>
            </a:r>
            <a:r>
              <a:rPr lang="en-US" dirty="0"/>
              <a:t> </a:t>
            </a:r>
            <a:r>
              <a:rPr lang="bn-IN" dirty="0"/>
              <a:t>ক</a:t>
            </a:r>
            <a:r>
              <a:rPr lang="en-US" dirty="0"/>
              <a:t>র</a:t>
            </a:r>
            <a:r>
              <a:rPr lang="bn-IN" dirty="0"/>
              <a:t>া</a:t>
            </a:r>
            <a:r>
              <a:rPr lang="en-US" dirty="0"/>
              <a:t> </a:t>
            </a:r>
            <a:r>
              <a:rPr lang="bn-IN" dirty="0"/>
              <a:t>য</a:t>
            </a:r>
            <a:r>
              <a:rPr lang="en-US" dirty="0"/>
              <a:t>া</a:t>
            </a:r>
            <a:r>
              <a:rPr lang="bn-IN" dirty="0"/>
              <a:t>য়</a:t>
            </a:r>
            <a:r>
              <a:rPr lang="en-US" dirty="0"/>
              <a:t> </a:t>
            </a:r>
            <a:r>
              <a:rPr lang="bn-IN" dirty="0"/>
              <a:t>ত</a:t>
            </a:r>
            <a:r>
              <a:rPr lang="en-US" dirty="0"/>
              <a:t>া </a:t>
            </a:r>
            <a:r>
              <a:rPr lang="bn-IN" dirty="0"/>
              <a:t>ব</a:t>
            </a:r>
            <a:r>
              <a:rPr lang="en-US" dirty="0"/>
              <a:t>ি</a:t>
            </a:r>
            <a:r>
              <a:rPr lang="bn-IN" dirty="0"/>
              <a:t>স</a:t>
            </a:r>
            <a:r>
              <a:rPr lang="en-US" dirty="0"/>
              <a:t>্</a:t>
            </a:r>
            <a:r>
              <a:rPr lang="bn-IN" dirty="0"/>
              <a:t>ত</a:t>
            </a:r>
            <a:r>
              <a:rPr lang="en-US" dirty="0"/>
              <a:t>া</a:t>
            </a:r>
            <a:r>
              <a:rPr lang="bn-IN" dirty="0"/>
              <a:t>র</a:t>
            </a:r>
            <a:r>
              <a:rPr lang="en-US" dirty="0"/>
              <a:t>ি</a:t>
            </a:r>
            <a:r>
              <a:rPr lang="bn-IN" dirty="0"/>
              <a:t>ত</a:t>
            </a:r>
            <a:r>
              <a:rPr lang="en-US" dirty="0"/>
              <a:t> </a:t>
            </a:r>
            <a:r>
              <a:rPr lang="bn-IN" dirty="0"/>
              <a:t>আ</a:t>
            </a:r>
            <a:r>
              <a:rPr lang="en-US" dirty="0"/>
              <a:t>ল</a:t>
            </a:r>
            <a:r>
              <a:rPr lang="bn-IN" dirty="0"/>
              <a:t>ো</a:t>
            </a:r>
            <a:r>
              <a:rPr lang="en-US" dirty="0"/>
              <a:t>চ</a:t>
            </a:r>
            <a:r>
              <a:rPr lang="bn-IN" dirty="0"/>
              <a:t>ন</a:t>
            </a:r>
            <a:r>
              <a:rPr lang="en-US" dirty="0"/>
              <a:t>া </a:t>
            </a:r>
            <a:r>
              <a:rPr lang="bn-IN" dirty="0"/>
              <a:t>ক</a:t>
            </a:r>
            <a:r>
              <a:rPr lang="en-US" dirty="0"/>
              <a:t>র</a:t>
            </a:r>
            <a:r>
              <a:rPr lang="bn-IN" dirty="0"/>
              <a:t>ব</a:t>
            </a:r>
            <a:r>
              <a:rPr lang="en-US" dirty="0"/>
              <a:t>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5C46B-8147-4281-94EB-BC0F168617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 কাজটি করে দেখাবে এবং শিক্ষার্থীরা ভালকরে পর্যবেক্ষণ করবে।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5C46B-8147-4281-94EB-BC0F168617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91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</a:t>
            </a:r>
            <a:r>
              <a:rPr lang="bn-IN" dirty="0"/>
              <a:t>ষ</a:t>
            </a:r>
            <a:r>
              <a:rPr lang="en-US" dirty="0"/>
              <a:t>ক </a:t>
            </a:r>
            <a:r>
              <a:rPr lang="bn-IN" dirty="0"/>
              <a:t>দ</a:t>
            </a:r>
            <a:r>
              <a:rPr lang="en-US" dirty="0"/>
              <a:t>ল</a:t>
            </a:r>
            <a:r>
              <a:rPr lang="bn-IN" dirty="0"/>
              <a:t>ী</a:t>
            </a:r>
            <a:r>
              <a:rPr lang="en-US" dirty="0"/>
              <a:t>য়</a:t>
            </a:r>
            <a:r>
              <a:rPr lang="bn-IN" dirty="0"/>
              <a:t>ক</a:t>
            </a:r>
            <a:r>
              <a:rPr lang="en-US" dirty="0"/>
              <a:t>া</a:t>
            </a:r>
            <a:r>
              <a:rPr lang="bn-IN" dirty="0"/>
              <a:t>জ</a:t>
            </a:r>
            <a:r>
              <a:rPr lang="en-US" dirty="0"/>
              <a:t>ে</a:t>
            </a:r>
            <a:r>
              <a:rPr lang="bn-IN" dirty="0"/>
              <a:t>র</a:t>
            </a:r>
            <a:r>
              <a:rPr lang="en-US" dirty="0"/>
              <a:t> </a:t>
            </a:r>
            <a:r>
              <a:rPr lang="bn-IN" dirty="0"/>
              <a:t>জ</a:t>
            </a:r>
            <a:r>
              <a:rPr lang="en-US" dirty="0"/>
              <a:t>ন</a:t>
            </a:r>
            <a:r>
              <a:rPr lang="bn-IN" dirty="0"/>
              <a:t>্</a:t>
            </a:r>
            <a:r>
              <a:rPr lang="en-US" dirty="0"/>
              <a:t>য </a:t>
            </a:r>
            <a:r>
              <a:rPr lang="bn-IN" dirty="0"/>
              <a:t>প</a:t>
            </a:r>
            <a:r>
              <a:rPr lang="en-US" dirty="0"/>
              <a:t>্</a:t>
            </a:r>
            <a:r>
              <a:rPr lang="bn-IN" dirty="0"/>
              <a:t>র</a:t>
            </a:r>
            <a:r>
              <a:rPr lang="en-US" dirty="0"/>
              <a:t>য়</a:t>
            </a:r>
            <a:r>
              <a:rPr lang="bn-IN" dirty="0"/>
              <a:t>ো</a:t>
            </a:r>
            <a:r>
              <a:rPr lang="en-US" dirty="0"/>
              <a:t>জ</a:t>
            </a:r>
            <a:r>
              <a:rPr lang="bn-IN" dirty="0"/>
              <a:t>ন</a:t>
            </a:r>
            <a:r>
              <a:rPr lang="en-US" dirty="0"/>
              <a:t>ী</a:t>
            </a:r>
            <a:r>
              <a:rPr lang="bn-IN" dirty="0"/>
              <a:t>য়</a:t>
            </a:r>
            <a:r>
              <a:rPr lang="en-US" dirty="0"/>
              <a:t> </a:t>
            </a:r>
            <a:r>
              <a:rPr lang="bn-IN" dirty="0"/>
              <a:t>প</a:t>
            </a:r>
            <a:r>
              <a:rPr lang="en-US" dirty="0"/>
              <a:t>র</a:t>
            </a:r>
            <a:r>
              <a:rPr lang="bn-IN" dirty="0"/>
              <a:t>া</a:t>
            </a:r>
            <a:r>
              <a:rPr lang="en-US" dirty="0"/>
              <a:t>ম</a:t>
            </a:r>
            <a:r>
              <a:rPr lang="bn-IN" dirty="0"/>
              <a:t>র</a:t>
            </a:r>
            <a:r>
              <a:rPr lang="en-US" dirty="0"/>
              <a:t>্</a:t>
            </a:r>
            <a:r>
              <a:rPr lang="bn-IN" dirty="0"/>
              <a:t>শ</a:t>
            </a:r>
            <a:r>
              <a:rPr lang="en-US" dirty="0"/>
              <a:t> </a:t>
            </a:r>
            <a:r>
              <a:rPr lang="bn-IN" dirty="0"/>
              <a:t>ও</a:t>
            </a:r>
            <a:r>
              <a:rPr lang="en-US" dirty="0"/>
              <a:t> </a:t>
            </a:r>
            <a:r>
              <a:rPr lang="bn-IN" dirty="0"/>
              <a:t>স</a:t>
            </a:r>
            <a:r>
              <a:rPr lang="en-US" dirty="0"/>
              <a:t>হ</a:t>
            </a:r>
            <a:r>
              <a:rPr lang="bn-IN" dirty="0"/>
              <a:t>য</a:t>
            </a:r>
            <a:r>
              <a:rPr lang="en-US" dirty="0"/>
              <a:t>ো</a:t>
            </a:r>
            <a:r>
              <a:rPr lang="bn-IN" dirty="0"/>
              <a:t>গ</a:t>
            </a:r>
            <a:r>
              <a:rPr lang="en-US" dirty="0"/>
              <a:t>ী</a:t>
            </a:r>
            <a:r>
              <a:rPr lang="bn-IN" dirty="0"/>
              <a:t>ত</a:t>
            </a:r>
            <a:r>
              <a:rPr lang="en-US" dirty="0"/>
              <a:t>া </a:t>
            </a:r>
            <a:r>
              <a:rPr lang="bn-IN" dirty="0"/>
              <a:t>ক</a:t>
            </a:r>
            <a:r>
              <a:rPr lang="en-US" dirty="0"/>
              <a:t>র</a:t>
            </a:r>
            <a:r>
              <a:rPr lang="bn-IN" dirty="0"/>
              <a:t>ব</a:t>
            </a:r>
            <a:r>
              <a:rPr lang="en-US" dirty="0"/>
              <a:t>ে</a:t>
            </a:r>
            <a:r>
              <a:rPr lang="bn-IN" dirty="0"/>
              <a:t>ন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5C46B-8147-4281-94EB-BC0F168617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59F5C-ED15-4CB6-B36D-5A54EFA64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58FB2-C95F-4721-9ED4-713EEF0DD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3C454-E266-4C64-AE56-FC306F9C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AA318-4877-47F4-92DF-750713B4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D468E-7B51-4E40-8483-8CA980AD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4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B540E-FB1F-4F60-A648-54A32B98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EC96-90D7-4286-8015-AF707F728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AD6C2-A2E5-4E48-908B-1DA06745C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595ED-F210-4059-A0AF-796645BD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90845-36D0-4ADF-A8A2-2A951E1A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7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4CC019-FA16-4144-8192-0144365E2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1190D-3C8A-4982-89F8-C26A79996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FB7BD-FB79-4347-BF50-F7CCBBCC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FA20D-D2FA-4AE1-B22F-36F95928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9660C-FAEC-47AA-8F45-86A04FB2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7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57DE-DD7E-48C6-9B1D-F07C89D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9DFB4-6AE1-49FF-9578-56032A16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05B94-444B-41D0-99CD-C4EEED2B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7DC0B-DFD8-4811-8594-D832A10F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FB874-ED5F-4AD7-B7DF-5B81A0775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A16C3-0695-4E79-98EB-00269D91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FA4D6-4FAC-4F17-B74E-ACE1F9B35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C4AB5-670A-4C74-B64A-C35F28FD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2E47A-F5D0-47B1-ABF9-22EC4EEA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C8904-E9E5-4061-896E-9720A452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5FD43-BDF9-46E2-88FB-5DE788C1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C5928-741D-4F97-8AEF-132814F9C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E64BA-882E-4B70-BC8F-38AE874D9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7C849-D2A6-4564-B9AB-694288B4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A720C-FB47-4C3E-B1B0-F24BA489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24CBF-21F1-43EB-A4EB-818461A6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5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6D77-FB31-43A3-8538-CD7329296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0664A-1363-4221-8F77-F2A5F68EA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CF6ED-7E2C-41F0-AA1E-6A8F41A65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A855E-46EE-44B0-8FD0-F63F80826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F339E-60E6-4CE4-A995-33AE42A7E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0D5CC-3749-4AFF-9CEB-682AF552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C56027-CB96-412D-8D00-A9A86A6D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4AA4E-A11F-4894-8E43-C1B4C309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2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3846-8C2A-4EC8-8A56-FF275E522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F3E70-1768-444D-9EFA-F20DCDC1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3C8EB-9337-4B60-9373-5332E854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46D0C-F059-43E1-A88B-4578C504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5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75363-8B43-4534-B2ED-171142D6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8BF3E-2AFE-46D2-8BCF-62E94BF6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D6038-8AA6-48A6-8806-C1A6B8E7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7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A3A9-A9E2-4072-80ED-93571B3A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D4499-72B3-48D0-9C07-3194F7C1C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E3906-6E03-4F72-842F-9010B90D9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807D7-64AA-4D6A-9A23-3154ABD70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5CC14-FABB-4FD3-96CE-4DE766BD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DAA12-A534-40D7-A4B0-9A151344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5F78-D107-41AD-ACAA-458869BE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7F478-DF1D-46F4-A281-A9EE6F588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68B42-E260-423F-A6D9-BBD39116C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27B78-AAAF-418C-AB61-56BA71F4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694BA-9786-4540-A849-D6247F1C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EA05D-7691-4EC8-B1D1-17AD6E8B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7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0000">
              <a:schemeClr val="bg1"/>
            </a:gs>
            <a:gs pos="29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C0507BC-F6B8-4CE2-AF1D-7EE7B754CCD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F564386-738A-465B-B06A-6F220633882A}"/>
                </a:ext>
              </a:extLst>
            </p:cNvPr>
            <p:cNvSpPr/>
            <p:nvPr userDrawn="1"/>
          </p:nvSpPr>
          <p:spPr>
            <a:xfrm flipV="1">
              <a:off x="8034809" y="241658"/>
              <a:ext cx="3962401" cy="672739"/>
            </a:xfrm>
            <a:custGeom>
              <a:avLst/>
              <a:gdLst>
                <a:gd name="connsiteX0" fmla="*/ 0 w 6152606"/>
                <a:gd name="connsiteY0" fmla="*/ 2024743 h 2024743"/>
                <a:gd name="connsiteX1" fmla="*/ 1240972 w 6152606"/>
                <a:gd name="connsiteY1" fmla="*/ 1175657 h 2024743"/>
                <a:gd name="connsiteX2" fmla="*/ 2272938 w 6152606"/>
                <a:gd name="connsiteY2" fmla="*/ 679268 h 2024743"/>
                <a:gd name="connsiteX3" fmla="*/ 3213463 w 6152606"/>
                <a:gd name="connsiteY3" fmla="*/ 365760 h 2024743"/>
                <a:gd name="connsiteX4" fmla="*/ 4558938 w 6152606"/>
                <a:gd name="connsiteY4" fmla="*/ 78377 h 2024743"/>
                <a:gd name="connsiteX5" fmla="*/ 6113418 w 6152606"/>
                <a:gd name="connsiteY5" fmla="*/ 0 h 2024743"/>
                <a:gd name="connsiteX6" fmla="*/ 6152606 w 6152606"/>
                <a:gd name="connsiteY6" fmla="*/ 1959428 h 2024743"/>
                <a:gd name="connsiteX7" fmla="*/ 0 w 6152606"/>
                <a:gd name="connsiteY7" fmla="*/ 2024743 h 202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2606" h="2024743">
                  <a:moveTo>
                    <a:pt x="0" y="2024743"/>
                  </a:moveTo>
                  <a:lnTo>
                    <a:pt x="1240972" y="1175657"/>
                  </a:lnTo>
                  <a:lnTo>
                    <a:pt x="2272938" y="679268"/>
                  </a:lnTo>
                  <a:lnTo>
                    <a:pt x="3213463" y="365760"/>
                  </a:lnTo>
                  <a:lnTo>
                    <a:pt x="4558938" y="78377"/>
                  </a:lnTo>
                  <a:lnTo>
                    <a:pt x="6113418" y="0"/>
                  </a:lnTo>
                  <a:lnTo>
                    <a:pt x="6152606" y="1959428"/>
                  </a:lnTo>
                  <a:lnTo>
                    <a:pt x="0" y="202474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70A57E2-FBD3-4122-AA78-51DBE80648E1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7" name="Frame 6">
                <a:extLst>
                  <a:ext uri="{FF2B5EF4-FFF2-40B4-BE49-F238E27FC236}">
                    <a16:creationId xmlns:a16="http://schemas.microsoft.com/office/drawing/2014/main" id="{4E6C2658-38A0-4A70-BF12-50F3EB145BC3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373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D6AB784D-3083-46FD-8252-06672E6C7D68}"/>
                  </a:ext>
                </a:extLst>
              </p:cNvPr>
              <p:cNvSpPr/>
              <p:nvPr userDrawn="1"/>
            </p:nvSpPr>
            <p:spPr>
              <a:xfrm>
                <a:off x="248194" y="248194"/>
                <a:ext cx="2468880" cy="5303520"/>
              </a:xfrm>
              <a:prstGeom prst="halfFrame">
                <a:avLst>
                  <a:gd name="adj1" fmla="val 6827"/>
                  <a:gd name="adj2" fmla="val 7013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8595E203-0919-4864-A15B-F7ED6187BA06}"/>
                  </a:ext>
                </a:extLst>
              </p:cNvPr>
              <p:cNvSpPr/>
              <p:nvPr userDrawn="1"/>
            </p:nvSpPr>
            <p:spPr>
              <a:xfrm flipH="1" flipV="1">
                <a:off x="9487989" y="1312819"/>
                <a:ext cx="2468880" cy="5303520"/>
              </a:xfrm>
              <a:prstGeom prst="halfFrame">
                <a:avLst>
                  <a:gd name="adj1" fmla="val 6827"/>
                  <a:gd name="adj2" fmla="val 7013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82237C7-E15A-41B3-89D9-6781E05B1C0B}"/>
              </a:ext>
            </a:extLst>
          </p:cNvPr>
          <p:cNvSpPr txBox="1"/>
          <p:nvPr userDrawn="1"/>
        </p:nvSpPr>
        <p:spPr>
          <a:xfrm>
            <a:off x="9620925" y="329622"/>
            <a:ext cx="323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TUTUL SAIDUR</a:t>
            </a:r>
          </a:p>
          <a:p>
            <a:r>
              <a:rPr lang="en-US" sz="12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ZINAYDAH</a:t>
            </a:r>
          </a:p>
        </p:txBody>
      </p:sp>
    </p:spTree>
    <p:extLst>
      <p:ext uri="{BB962C8B-B14F-4D97-AF65-F5344CB8AC3E}">
        <p14:creationId xmlns:p14="http://schemas.microsoft.com/office/powerpoint/2010/main" val="367665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f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7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371CA890-6F48-4A72-A11B-C7E48E205AE3}"/>
              </a:ext>
            </a:extLst>
          </p:cNvPr>
          <p:cNvSpPr txBox="1"/>
          <p:nvPr/>
        </p:nvSpPr>
        <p:spPr>
          <a:xfrm>
            <a:off x="1039179" y="730787"/>
            <a:ext cx="10113642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89F0D-1566-4516-BAF4-40144E2DE5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60"/>
          <a:stretch/>
        </p:blipFill>
        <p:spPr>
          <a:xfrm>
            <a:off x="2655126" y="2054226"/>
            <a:ext cx="6881747" cy="38381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0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D440E-5D78-4FDF-B992-9D51A1B6B3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1" r="-1"/>
          <a:stretch/>
        </p:blipFill>
        <p:spPr>
          <a:xfrm>
            <a:off x="1365739" y="1456823"/>
            <a:ext cx="4036440" cy="3902079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51B04F-B66D-4280-8593-7B9FC1068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53" y="1456824"/>
            <a:ext cx="3944352" cy="3944352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751B23-7822-4DDB-AD38-9B894145E759}"/>
              </a:ext>
            </a:extLst>
          </p:cNvPr>
          <p:cNvSpPr txBox="1"/>
          <p:nvPr/>
        </p:nvSpPr>
        <p:spPr>
          <a:xfrm>
            <a:off x="2585916" y="573244"/>
            <a:ext cx="76299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দুটি ভাল করে লক্ষ্য কর কী ঘটছে।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E11B48-8BCE-4701-9F49-DB9F59481878}"/>
              </a:ext>
            </a:extLst>
          </p:cNvPr>
          <p:cNvSpPr txBox="1"/>
          <p:nvPr/>
        </p:nvSpPr>
        <p:spPr>
          <a:xfrm>
            <a:off x="568569" y="5587177"/>
            <a:ext cx="56674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ফিল্টার কাগজ দিয়ে পানি ছাকা হচ্ছে।</a:t>
            </a:r>
            <a:endParaRPr lang="en-US" sz="36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9B22F-5960-452E-8DB6-DDD99E477A93}"/>
              </a:ext>
            </a:extLst>
          </p:cNvPr>
          <p:cNvSpPr txBox="1"/>
          <p:nvPr/>
        </p:nvSpPr>
        <p:spPr>
          <a:xfrm>
            <a:off x="6392547" y="5587177"/>
            <a:ext cx="50494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ছাকনের ফলে পাওয়া নিরাপদ পানি</a:t>
            </a:r>
            <a:endParaRPr lang="en-US" sz="36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8FB3A1-60FB-4075-9DC6-15CE5CDC5F92}"/>
              </a:ext>
            </a:extLst>
          </p:cNvPr>
          <p:cNvSpPr txBox="1"/>
          <p:nvPr/>
        </p:nvSpPr>
        <p:spPr>
          <a:xfrm>
            <a:off x="3573918" y="927065"/>
            <a:ext cx="5147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ছবিতে কী দেখতে পাচ্ছ?</a:t>
            </a:r>
            <a:endParaRPr lang="en-US" sz="44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C116D-4843-4F6A-9CD3-EA8CDC041DD3}"/>
              </a:ext>
            </a:extLst>
          </p:cNvPr>
          <p:cNvSpPr txBox="1"/>
          <p:nvPr/>
        </p:nvSpPr>
        <p:spPr>
          <a:xfrm>
            <a:off x="3322990" y="5159033"/>
            <a:ext cx="5546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ফুটিয়ে পানিকে নিরাপদ করা হচ্ছে।</a:t>
            </a:r>
            <a:endParaRPr lang="en-US" sz="40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B3245-0E50-4215-A1F3-8684468F6A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1026" l="10000" r="90000">
                        <a14:foregroundMark x1="37222" y1="56923" x2="74444" y2="57436"/>
                        <a14:foregroundMark x1="56667" y1="33846" x2="65000" y2="20513"/>
                        <a14:foregroundMark x1="65000" y1="20513" x2="65000" y2="10769"/>
                        <a14:foregroundMark x1="40556" y1="34359" x2="49444" y2="5128"/>
                        <a14:foregroundMark x1="49444" y1="5128" x2="49444" y2="5128"/>
                        <a14:foregroundMark x1="32778" y1="32821" x2="35000" y2="17436"/>
                        <a14:foregroundMark x1="35000" y1="17436" x2="32222" y2="9231"/>
                        <a14:foregroundMark x1="43333" y1="3590" x2="47778" y2="0"/>
                        <a14:foregroundMark x1="38333" y1="78462" x2="61111" y2="76410"/>
                        <a14:foregroundMark x1="36111" y1="75385" x2="52222" y2="81026"/>
                        <a14:foregroundMark x1="52222" y1="81026" x2="65000" y2="76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31" b="14241"/>
          <a:stretch/>
        </p:blipFill>
        <p:spPr>
          <a:xfrm>
            <a:off x="4083893" y="1995637"/>
            <a:ext cx="4127559" cy="3103553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9EAA91-5A54-456E-8E38-90662D7EE0BC}"/>
              </a:ext>
            </a:extLst>
          </p:cNvPr>
          <p:cNvSpPr txBox="1"/>
          <p:nvPr/>
        </p:nvSpPr>
        <p:spPr>
          <a:xfrm>
            <a:off x="2669954" y="5104955"/>
            <a:ext cx="695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পানিকে কোন পাত্রে রেখে তা প্রায় ২০ মিনিট ধরে তাপদিয়ে ফুটালে পানি বিশুদ্ধ হয়।</a:t>
            </a:r>
            <a:endParaRPr lang="en-US" sz="40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A04C8-65AB-4709-A790-A2FF17867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75" y="1939955"/>
            <a:ext cx="3297295" cy="29780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276B0E-38EF-4C5A-982E-1F832918A3B1}"/>
              </a:ext>
            </a:extLst>
          </p:cNvPr>
          <p:cNvSpPr txBox="1"/>
          <p:nvPr/>
        </p:nvSpPr>
        <p:spPr>
          <a:xfrm>
            <a:off x="2389068" y="866115"/>
            <a:ext cx="7840221" cy="70788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n>
                  <a:solidFill>
                    <a:schemeClr val="bg1">
                      <a:lumMod val="6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বন্ধুরা, তোমরা কি জানো ছবির জিনিস গুলো কী?</a:t>
            </a:r>
            <a:endParaRPr lang="en-US" sz="4000" b="1" dirty="0">
              <a:ln>
                <a:solidFill>
                  <a:schemeClr val="bg1">
                    <a:lumMod val="6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BFA451-5434-40AC-8948-21FA3CC9C492}"/>
              </a:ext>
            </a:extLst>
          </p:cNvPr>
          <p:cNvSpPr txBox="1"/>
          <p:nvPr/>
        </p:nvSpPr>
        <p:spPr>
          <a:xfrm>
            <a:off x="4773913" y="5023763"/>
            <a:ext cx="2300697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ব্লিচিং পাউডার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58D206-C708-46F0-95BE-FB860AECE60F}"/>
              </a:ext>
            </a:extLst>
          </p:cNvPr>
          <p:cNvSpPr txBox="1"/>
          <p:nvPr/>
        </p:nvSpPr>
        <p:spPr>
          <a:xfrm>
            <a:off x="7848214" y="4991611"/>
            <a:ext cx="3831816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বিশুদ্ধকরণ ট্যাবলেট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FBC35-FBD8-4D47-A36A-A1E6A54045A9}"/>
              </a:ext>
            </a:extLst>
          </p:cNvPr>
          <p:cNvSpPr txBox="1"/>
          <p:nvPr/>
        </p:nvSpPr>
        <p:spPr>
          <a:xfrm>
            <a:off x="1578817" y="5109582"/>
            <a:ext cx="903436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n>
                  <a:solidFill>
                    <a:schemeClr val="bg1">
                      <a:lumMod val="6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রাসায়নিক উপায়ে পানি বিশুদ্ধকরণ উপাদান।</a:t>
            </a:r>
            <a:endParaRPr lang="en-US" sz="4000" b="1" dirty="0">
              <a:ln>
                <a:solidFill>
                  <a:schemeClr val="bg1">
                    <a:lumMod val="6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67F077-AC11-4F29-B1E6-5151147995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26522" r="4088" b="10792"/>
          <a:stretch/>
        </p:blipFill>
        <p:spPr>
          <a:xfrm>
            <a:off x="4447351" y="1902112"/>
            <a:ext cx="3297295" cy="29780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FB47AD-4F25-4927-853D-21CA75EBC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9" y="1916636"/>
            <a:ext cx="3297295" cy="29780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1654A7-8F61-4067-BD41-A718601B9625}"/>
              </a:ext>
            </a:extLst>
          </p:cNvPr>
          <p:cNvSpPr/>
          <p:nvPr/>
        </p:nvSpPr>
        <p:spPr>
          <a:xfrm>
            <a:off x="1578819" y="4982347"/>
            <a:ext cx="1539136" cy="6463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ফিটকিরি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823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9" grpId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72D912-51A8-4879-A5D6-A31EF35A12D9}"/>
              </a:ext>
            </a:extLst>
          </p:cNvPr>
          <p:cNvSpPr txBox="1"/>
          <p:nvPr/>
        </p:nvSpPr>
        <p:spPr>
          <a:xfrm>
            <a:off x="3092115" y="3013501"/>
            <a:ext cx="7062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বলতে কি বুঝ?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372E402-F1DC-4B2F-8B11-97AD136C793D}"/>
              </a:ext>
            </a:extLst>
          </p:cNvPr>
          <p:cNvSpPr/>
          <p:nvPr/>
        </p:nvSpPr>
        <p:spPr>
          <a:xfrm>
            <a:off x="2182095" y="1622203"/>
            <a:ext cx="2618506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64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41CDF4-0BC4-4950-9B8D-2738FF25FE2F}"/>
              </a:ext>
            </a:extLst>
          </p:cNvPr>
          <p:cNvSpPr txBox="1"/>
          <p:nvPr/>
        </p:nvSpPr>
        <p:spPr>
          <a:xfrm>
            <a:off x="978570" y="829321"/>
            <a:ext cx="11213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বন্ধুরা, এছাড়াও পানি বিশুদ্ধকরণের আরও কয়েকটি পদ্ধতি রয়েছে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যেমনঃ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01E2DF-DE04-4490-8C86-7238025E8FB3}"/>
              </a:ext>
            </a:extLst>
          </p:cNvPr>
          <p:cNvGrpSpPr/>
          <p:nvPr/>
        </p:nvGrpSpPr>
        <p:grpSpPr>
          <a:xfrm>
            <a:off x="5108422" y="4088827"/>
            <a:ext cx="1941342" cy="1911559"/>
            <a:chOff x="5613009" y="2519764"/>
            <a:chExt cx="1941342" cy="19115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26AD38A-4BCC-4CF2-B99D-41C37C339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877" y="2911901"/>
              <a:ext cx="1066800" cy="1143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304052B-50F9-45D0-B349-230DA361886D}"/>
                </a:ext>
              </a:extLst>
            </p:cNvPr>
            <p:cNvSpPr/>
            <p:nvPr/>
          </p:nvSpPr>
          <p:spPr>
            <a:xfrm>
              <a:off x="5613009" y="2519764"/>
              <a:ext cx="1941342" cy="191155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ardrop 13">
            <a:extLst>
              <a:ext uri="{FF2B5EF4-FFF2-40B4-BE49-F238E27FC236}">
                <a16:creationId xmlns:a16="http://schemas.microsoft.com/office/drawing/2014/main" id="{2C2FC946-DAE1-4BC0-A30B-78474723413D}"/>
              </a:ext>
            </a:extLst>
          </p:cNvPr>
          <p:cNvSpPr/>
          <p:nvPr/>
        </p:nvSpPr>
        <p:spPr>
          <a:xfrm rot="2700000">
            <a:off x="7012149" y="2116796"/>
            <a:ext cx="1893234" cy="1893234"/>
          </a:xfrm>
          <a:prstGeom prst="teardrop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064120-539C-44F8-ACEC-34814CD3DA07}"/>
              </a:ext>
            </a:extLst>
          </p:cNvPr>
          <p:cNvSpPr/>
          <p:nvPr/>
        </p:nvSpPr>
        <p:spPr>
          <a:xfrm>
            <a:off x="7162495" y="2200888"/>
            <a:ext cx="1771779" cy="1771591"/>
          </a:xfrm>
          <a:custGeom>
            <a:avLst/>
            <a:gdLst>
              <a:gd name="connsiteX0" fmla="*/ 0 w 1771779"/>
              <a:gd name="connsiteY0" fmla="*/ 885796 h 1771591"/>
              <a:gd name="connsiteX1" fmla="*/ 885890 w 1771779"/>
              <a:gd name="connsiteY1" fmla="*/ 0 h 1771591"/>
              <a:gd name="connsiteX2" fmla="*/ 1771780 w 1771779"/>
              <a:gd name="connsiteY2" fmla="*/ 885796 h 1771591"/>
              <a:gd name="connsiteX3" fmla="*/ 885890 w 1771779"/>
              <a:gd name="connsiteY3" fmla="*/ 1771592 h 1771591"/>
              <a:gd name="connsiteX4" fmla="*/ 0 w 1771779"/>
              <a:gd name="connsiteY4" fmla="*/ 885796 h 17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779" h="1771591">
                <a:moveTo>
                  <a:pt x="0" y="885796"/>
                </a:moveTo>
                <a:cubicBezTo>
                  <a:pt x="0" y="396584"/>
                  <a:pt x="396626" y="0"/>
                  <a:pt x="885890" y="0"/>
                </a:cubicBezTo>
                <a:cubicBezTo>
                  <a:pt x="1375154" y="0"/>
                  <a:pt x="1771780" y="396584"/>
                  <a:pt x="1771780" y="885796"/>
                </a:cubicBezTo>
                <a:cubicBezTo>
                  <a:pt x="1771780" y="1375008"/>
                  <a:pt x="1375154" y="1771592"/>
                  <a:pt x="885890" y="1771592"/>
                </a:cubicBezTo>
                <a:cubicBezTo>
                  <a:pt x="396626" y="1771592"/>
                  <a:pt x="0" y="1375008"/>
                  <a:pt x="0" y="885796"/>
                </a:cubicBezTo>
                <a:close/>
              </a:path>
            </a:pathLst>
          </a:custGeom>
        </p:spPr>
        <p:style>
          <a:lnRef idx="2">
            <a:schemeClr val="accent4">
              <a:hueOff val="4900445"/>
              <a:satOff val="-20388"/>
              <a:lumOff val="480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0118" tIns="289962" rIns="290118" bIns="289962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থিতানো</a:t>
            </a:r>
            <a:endParaRPr lang="en-US" sz="2900" kern="1200" dirty="0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F810B39A-0447-4912-A18B-B815FC424549}"/>
              </a:ext>
            </a:extLst>
          </p:cNvPr>
          <p:cNvSpPr/>
          <p:nvPr/>
        </p:nvSpPr>
        <p:spPr>
          <a:xfrm rot="2700000">
            <a:off x="5061076" y="2155347"/>
            <a:ext cx="1893234" cy="1893234"/>
          </a:xfrm>
          <a:prstGeom prst="teardrop">
            <a:avLst>
              <a:gd name="adj" fmla="val 1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CF4763-1C62-4F7D-B2E1-42A7A17E7236}"/>
              </a:ext>
            </a:extLst>
          </p:cNvPr>
          <p:cNvSpPr/>
          <p:nvPr/>
        </p:nvSpPr>
        <p:spPr>
          <a:xfrm>
            <a:off x="5206584" y="2239606"/>
            <a:ext cx="1771779" cy="1771591"/>
          </a:xfrm>
          <a:custGeom>
            <a:avLst/>
            <a:gdLst>
              <a:gd name="connsiteX0" fmla="*/ 0 w 1771779"/>
              <a:gd name="connsiteY0" fmla="*/ 885796 h 1771591"/>
              <a:gd name="connsiteX1" fmla="*/ 885890 w 1771779"/>
              <a:gd name="connsiteY1" fmla="*/ 0 h 1771591"/>
              <a:gd name="connsiteX2" fmla="*/ 1771780 w 1771779"/>
              <a:gd name="connsiteY2" fmla="*/ 885796 h 1771591"/>
              <a:gd name="connsiteX3" fmla="*/ 885890 w 1771779"/>
              <a:gd name="connsiteY3" fmla="*/ 1771592 h 1771591"/>
              <a:gd name="connsiteX4" fmla="*/ 0 w 1771779"/>
              <a:gd name="connsiteY4" fmla="*/ 885796 h 17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779" h="1771591">
                <a:moveTo>
                  <a:pt x="0" y="885796"/>
                </a:moveTo>
                <a:cubicBezTo>
                  <a:pt x="0" y="396584"/>
                  <a:pt x="396626" y="0"/>
                  <a:pt x="885890" y="0"/>
                </a:cubicBezTo>
                <a:cubicBezTo>
                  <a:pt x="1375154" y="0"/>
                  <a:pt x="1771780" y="396584"/>
                  <a:pt x="1771780" y="885796"/>
                </a:cubicBezTo>
                <a:cubicBezTo>
                  <a:pt x="1771780" y="1375008"/>
                  <a:pt x="1375154" y="1771592"/>
                  <a:pt x="885890" y="1771592"/>
                </a:cubicBezTo>
                <a:cubicBezTo>
                  <a:pt x="396626" y="1771592"/>
                  <a:pt x="0" y="1375008"/>
                  <a:pt x="0" y="885796"/>
                </a:cubicBezTo>
                <a:close/>
              </a:path>
            </a:pathLst>
          </a:custGeom>
        </p:spPr>
        <p:style>
          <a:lnRef idx="2">
            <a:schemeClr val="accent4">
              <a:hueOff val="4900445"/>
              <a:satOff val="-20388"/>
              <a:lumOff val="480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0118" tIns="289962" rIns="290118" bIns="289962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9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সৌরপদ্ধতি</a:t>
            </a:r>
            <a:endParaRPr lang="en-US" sz="2900" kern="1200" dirty="0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B416908B-91F8-43FF-949E-C190C60786F4}"/>
              </a:ext>
            </a:extLst>
          </p:cNvPr>
          <p:cNvSpPr/>
          <p:nvPr/>
        </p:nvSpPr>
        <p:spPr>
          <a:xfrm rot="2700000">
            <a:off x="3099639" y="2155347"/>
            <a:ext cx="1893234" cy="1893234"/>
          </a:xfrm>
          <a:prstGeom prst="teardrop">
            <a:avLst>
              <a:gd name="adj" fmla="val 1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AC9E1FB-DD6A-4DFB-9478-EE9CE970E993}"/>
              </a:ext>
            </a:extLst>
          </p:cNvPr>
          <p:cNvSpPr/>
          <p:nvPr/>
        </p:nvSpPr>
        <p:spPr>
          <a:xfrm>
            <a:off x="3245147" y="2239606"/>
            <a:ext cx="1771779" cy="1771591"/>
          </a:xfrm>
          <a:custGeom>
            <a:avLst/>
            <a:gdLst>
              <a:gd name="connsiteX0" fmla="*/ 0 w 1771779"/>
              <a:gd name="connsiteY0" fmla="*/ 885796 h 1771591"/>
              <a:gd name="connsiteX1" fmla="*/ 885890 w 1771779"/>
              <a:gd name="connsiteY1" fmla="*/ 0 h 1771591"/>
              <a:gd name="connsiteX2" fmla="*/ 1771780 w 1771779"/>
              <a:gd name="connsiteY2" fmla="*/ 885796 h 1771591"/>
              <a:gd name="connsiteX3" fmla="*/ 885890 w 1771779"/>
              <a:gd name="connsiteY3" fmla="*/ 1771592 h 1771591"/>
              <a:gd name="connsiteX4" fmla="*/ 0 w 1771779"/>
              <a:gd name="connsiteY4" fmla="*/ 885796 h 17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779" h="1771591">
                <a:moveTo>
                  <a:pt x="0" y="885796"/>
                </a:moveTo>
                <a:cubicBezTo>
                  <a:pt x="0" y="396584"/>
                  <a:pt x="396626" y="0"/>
                  <a:pt x="885890" y="0"/>
                </a:cubicBezTo>
                <a:cubicBezTo>
                  <a:pt x="1375154" y="0"/>
                  <a:pt x="1771780" y="396584"/>
                  <a:pt x="1771780" y="885796"/>
                </a:cubicBezTo>
                <a:cubicBezTo>
                  <a:pt x="1771780" y="1375008"/>
                  <a:pt x="1375154" y="1771592"/>
                  <a:pt x="885890" y="1771592"/>
                </a:cubicBezTo>
                <a:cubicBezTo>
                  <a:pt x="396626" y="1771592"/>
                  <a:pt x="0" y="1375008"/>
                  <a:pt x="0" y="885796"/>
                </a:cubicBezTo>
                <a:close/>
              </a:path>
            </a:pathLst>
          </a:custGeom>
        </p:spPr>
        <p:style>
          <a:lnRef idx="2">
            <a:schemeClr val="accent4">
              <a:hueOff val="9800891"/>
              <a:satOff val="-40777"/>
              <a:lumOff val="960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0118" tIns="289962" rIns="290118" bIns="289962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900" kern="1200">
                <a:latin typeface="NikoshBAN" panose="02000000000000000000" pitchFamily="2" charset="0"/>
                <a:cs typeface="NikoshBAN" panose="02000000000000000000" pitchFamily="2" charset="0"/>
              </a:rPr>
              <a:t>আয়োডিন</a:t>
            </a:r>
            <a:endParaRPr lang="en-US" sz="2900" kern="1200" dirty="0"/>
          </a:p>
        </p:txBody>
      </p:sp>
    </p:spTree>
    <p:extLst>
      <p:ext uri="{BB962C8B-B14F-4D97-AF65-F5344CB8AC3E}">
        <p14:creationId xmlns:p14="http://schemas.microsoft.com/office/powerpoint/2010/main" val="154311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24C36-C7A2-4797-819A-CF66DC82FA9A}"/>
              </a:ext>
            </a:extLst>
          </p:cNvPr>
          <p:cNvSpPr txBox="1"/>
          <p:nvPr/>
        </p:nvSpPr>
        <p:spPr>
          <a:xfrm>
            <a:off x="483712" y="806337"/>
            <a:ext cx="11663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বন্ধুরা, ফিল্টার কাগজ দিয়ে কীভাবে পানি বিশুদ্ধ করা যায় তা এখন দেখাব।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C4440-E842-4450-AE5E-7A0A4532B202}"/>
              </a:ext>
            </a:extLst>
          </p:cNvPr>
          <p:cNvSpPr txBox="1"/>
          <p:nvPr/>
        </p:nvSpPr>
        <p:spPr>
          <a:xfrm>
            <a:off x="1556086" y="1452986"/>
            <a:ext cx="11213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১) প্রথমে একটি ফিল্টার কাগজ ও নির্দিষ্ট পরিমানে পানি নেই।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BCB8F0-A1A6-47C4-B733-DCAC6BC8C7AD}"/>
              </a:ext>
            </a:extLst>
          </p:cNvPr>
          <p:cNvSpPr/>
          <p:nvPr/>
        </p:nvSpPr>
        <p:spPr>
          <a:xfrm>
            <a:off x="1584694" y="2722983"/>
            <a:ext cx="1970132" cy="191259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4CEF4F-3E5E-4685-856C-D906715BFB22}"/>
              </a:ext>
            </a:extLst>
          </p:cNvPr>
          <p:cNvSpPr/>
          <p:nvPr/>
        </p:nvSpPr>
        <p:spPr>
          <a:xfrm>
            <a:off x="1993766" y="4760676"/>
            <a:ext cx="614396" cy="5827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2A3A5F-3683-40A0-A93D-F8E86E9AC6F3}"/>
              </a:ext>
            </a:extLst>
          </p:cNvPr>
          <p:cNvSpPr/>
          <p:nvPr/>
        </p:nvSpPr>
        <p:spPr>
          <a:xfrm>
            <a:off x="4531449" y="4760675"/>
            <a:ext cx="614396" cy="5827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1F4EF-98AE-46C6-9BDB-59C9D5FC9F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1" r="35342" b="32196"/>
          <a:stretch/>
        </p:blipFill>
        <p:spPr>
          <a:xfrm>
            <a:off x="3818289" y="2722983"/>
            <a:ext cx="2040716" cy="19125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DAA685-5A2A-4522-AFD2-A190733A34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6" t="52083" r="-1"/>
          <a:stretch/>
        </p:blipFill>
        <p:spPr>
          <a:xfrm>
            <a:off x="6096000" y="2722982"/>
            <a:ext cx="2040716" cy="19125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1E1E52-5F2E-4403-B944-81C891E683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r="8891" b="3635"/>
          <a:stretch/>
        </p:blipFill>
        <p:spPr>
          <a:xfrm>
            <a:off x="8373711" y="2722983"/>
            <a:ext cx="2040716" cy="19125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49760E0-B0F4-4DEA-A3EB-2A10A8970420}"/>
              </a:ext>
            </a:extLst>
          </p:cNvPr>
          <p:cNvSpPr/>
          <p:nvPr/>
        </p:nvSpPr>
        <p:spPr>
          <a:xfrm>
            <a:off x="6809160" y="4760675"/>
            <a:ext cx="614396" cy="5827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5EA963-0DC2-46D7-B68E-7704070FBF8D}"/>
              </a:ext>
            </a:extLst>
          </p:cNvPr>
          <p:cNvSpPr/>
          <p:nvPr/>
        </p:nvSpPr>
        <p:spPr>
          <a:xfrm>
            <a:off x="9135726" y="4760674"/>
            <a:ext cx="614396" cy="5827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533109-DB9B-4E9C-8F6E-13196BDC8175}"/>
              </a:ext>
            </a:extLst>
          </p:cNvPr>
          <p:cNvSpPr txBox="1"/>
          <p:nvPr/>
        </p:nvSpPr>
        <p:spPr>
          <a:xfrm>
            <a:off x="1561732" y="1495097"/>
            <a:ext cx="11213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২) এরপর কাগজটিকে চার ভাঁজ করে ঠোঙার মত বানাই।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E7AC14-FCBD-45D8-93C7-052D291CB2D0}"/>
              </a:ext>
            </a:extLst>
          </p:cNvPr>
          <p:cNvSpPr txBox="1"/>
          <p:nvPr/>
        </p:nvSpPr>
        <p:spPr>
          <a:xfrm>
            <a:off x="444388" y="1655694"/>
            <a:ext cx="1190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৩) এরপর ঠোঙার মত কাগজটিকে একটি পাত্রের উপর রেখে এটার উপর পানি ঢালি।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C9024D-D1CE-4B66-80C3-32BEB0F78E6C}"/>
              </a:ext>
            </a:extLst>
          </p:cNvPr>
          <p:cNvSpPr txBox="1"/>
          <p:nvPr/>
        </p:nvSpPr>
        <p:spPr>
          <a:xfrm>
            <a:off x="414408" y="1615195"/>
            <a:ext cx="1190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৪) এরপর দেখ ফিল্টার কাগজটি দিয়ে পানি ছেঁকে নিচে পরিষ্কার হয়ে পড়ছে।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031939-32F4-48F8-A1AC-47ECD1610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r="8891" b="3635"/>
          <a:stretch/>
        </p:blipFill>
        <p:spPr>
          <a:xfrm>
            <a:off x="2608162" y="3777391"/>
            <a:ext cx="913717" cy="8563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5" grpId="0" animBg="1"/>
      <p:bldP spid="7" grpId="0" animBg="1"/>
      <p:bldP spid="11" grpId="0" animBg="1"/>
      <p:bldP spid="12" grpId="0" animBg="1"/>
      <p:bldP spid="13" grpId="0"/>
      <p:bldP spid="13" grpId="1"/>
      <p:bldP spid="14" grpId="0"/>
      <p:bldP spid="14" grpId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62A9D9-5D37-4697-AE39-FD6E0EA99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51" y="1480862"/>
            <a:ext cx="783761" cy="7078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9450EA-3A2E-400E-87C0-6265989DB4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26522" r="4088" b="10792"/>
          <a:stretch/>
        </p:blipFill>
        <p:spPr>
          <a:xfrm>
            <a:off x="5483980" y="1501289"/>
            <a:ext cx="783761" cy="7078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527C46-3DAE-46F9-A4B0-5B88F22C7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09" y="1501289"/>
            <a:ext cx="783761" cy="7078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0DCCFF-4705-4B36-9F13-B30C93E33342}"/>
              </a:ext>
            </a:extLst>
          </p:cNvPr>
          <p:cNvSpPr txBox="1"/>
          <p:nvPr/>
        </p:nvSpPr>
        <p:spPr>
          <a:xfrm>
            <a:off x="428947" y="844376"/>
            <a:ext cx="1144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বন্ধুরা, এবারে রাসায়নিক উপায়ে কীভাবে পানি বিশুদ্ধ করা যায় তা দেখাব।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2E080-F68C-4A09-848C-74D501D0ECEE}"/>
              </a:ext>
            </a:extLst>
          </p:cNvPr>
          <p:cNvSpPr txBox="1"/>
          <p:nvPr/>
        </p:nvSpPr>
        <p:spPr>
          <a:xfrm>
            <a:off x="2177786" y="2284236"/>
            <a:ext cx="691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১) প্রথমে একটি পাত্রে ময়লাযুক্ত পানি নিই।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5D1004-B58D-4147-AB37-8989FFA72E6D}"/>
              </a:ext>
            </a:extLst>
          </p:cNvPr>
          <p:cNvSpPr txBox="1"/>
          <p:nvPr/>
        </p:nvSpPr>
        <p:spPr>
          <a:xfrm>
            <a:off x="463026" y="2388895"/>
            <a:ext cx="1111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২) অপর একটি পাত্রে নির্দিষ্ট পরিমানে যে কোন একটি রাসায়নিক উপাদান নিই।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4FD24D-4FFE-4DF1-B00E-A122241EE94F}"/>
              </a:ext>
            </a:extLst>
          </p:cNvPr>
          <p:cNvSpPr txBox="1"/>
          <p:nvPr/>
        </p:nvSpPr>
        <p:spPr>
          <a:xfrm>
            <a:off x="1533445" y="2358117"/>
            <a:ext cx="9933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৩) এবার পানির সাথে রাসায়নিক উপাদান মিশ্রিত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D0395-376B-44C1-8471-0FAD401EB5E8}"/>
              </a:ext>
            </a:extLst>
          </p:cNvPr>
          <p:cNvSpPr txBox="1"/>
          <p:nvPr/>
        </p:nvSpPr>
        <p:spPr>
          <a:xfrm>
            <a:off x="593938" y="2378230"/>
            <a:ext cx="11347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৪) উপাদানটি পানির সাথে পুরোপুরি মিশ্রিত না হওয়া পর্যন্ত অপেক্ষা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4990F-7EE9-40CF-866E-67796BE06BB8}"/>
              </a:ext>
            </a:extLst>
          </p:cNvPr>
          <p:cNvSpPr txBox="1"/>
          <p:nvPr/>
        </p:nvSpPr>
        <p:spPr>
          <a:xfrm>
            <a:off x="1284956" y="2409360"/>
            <a:ext cx="10633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৪) উপাদানটি পানির সাথে পুরোপুরি মিশ্রন হলেই পানি তখন পানযোগ্য তথা নিরাপদ হয়ে যাবে।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29FA80-ADA3-403C-A0D8-04A05D9B5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930" y="4017365"/>
            <a:ext cx="1963969" cy="18624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4540B52-3B7C-4A2D-8EAB-888897F4610A}"/>
              </a:ext>
            </a:extLst>
          </p:cNvPr>
          <p:cNvGrpSpPr/>
          <p:nvPr/>
        </p:nvGrpSpPr>
        <p:grpSpPr>
          <a:xfrm>
            <a:off x="1044200" y="4017365"/>
            <a:ext cx="3537679" cy="1862484"/>
            <a:chOff x="839449" y="4542020"/>
            <a:chExt cx="3537679" cy="186248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5BC9703-7123-4326-B6B0-F45FD80DB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219" y="4706911"/>
              <a:ext cx="1544180" cy="16076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14A90EE3-8D84-49AC-835B-B12F23847CC4}"/>
                </a:ext>
              </a:extLst>
            </p:cNvPr>
            <p:cNvSpPr/>
            <p:nvPr/>
          </p:nvSpPr>
          <p:spPr>
            <a:xfrm>
              <a:off x="839449" y="4542020"/>
              <a:ext cx="3537679" cy="1862484"/>
            </a:xfrm>
            <a:prstGeom prst="frame">
              <a:avLst>
                <a:gd name="adj1" fmla="val 2626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7E387FA-0D65-432C-880C-CC2D893981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2"/>
            <a:stretch/>
          </p:blipFill>
          <p:spPr>
            <a:xfrm>
              <a:off x="1023800" y="4706911"/>
              <a:ext cx="1544180" cy="16076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594FDB62-46D9-4B02-85F2-2504FE1C8C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1" y="4017365"/>
            <a:ext cx="1963968" cy="18575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Arrow: Notched Right 26">
            <a:extLst>
              <a:ext uri="{FF2B5EF4-FFF2-40B4-BE49-F238E27FC236}">
                <a16:creationId xmlns:a16="http://schemas.microsoft.com/office/drawing/2014/main" id="{BFB9E0F3-9F05-44E0-A0BC-46221586D886}"/>
              </a:ext>
            </a:extLst>
          </p:cNvPr>
          <p:cNvSpPr/>
          <p:nvPr/>
        </p:nvSpPr>
        <p:spPr>
          <a:xfrm>
            <a:off x="4761610" y="4736891"/>
            <a:ext cx="522791" cy="4946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E7CBF67B-8A1F-496E-9EF2-D132FC6BDBA3}"/>
              </a:ext>
            </a:extLst>
          </p:cNvPr>
          <p:cNvSpPr/>
          <p:nvPr/>
        </p:nvSpPr>
        <p:spPr>
          <a:xfrm>
            <a:off x="5255441" y="4736891"/>
            <a:ext cx="368231" cy="4946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F1256724-F74F-4CB6-93A1-EA40BB1BED1E}"/>
              </a:ext>
            </a:extLst>
          </p:cNvPr>
          <p:cNvSpPr/>
          <p:nvPr/>
        </p:nvSpPr>
        <p:spPr>
          <a:xfrm>
            <a:off x="6396500" y="3765787"/>
            <a:ext cx="296052" cy="199241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7D3F8129-FF3C-4394-AB72-3A771A6781C9}"/>
              </a:ext>
            </a:extLst>
          </p:cNvPr>
          <p:cNvSpPr/>
          <p:nvPr/>
        </p:nvSpPr>
        <p:spPr>
          <a:xfrm>
            <a:off x="6560145" y="4560790"/>
            <a:ext cx="296052" cy="247627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37C6C34B-3A50-4952-8D6D-AE4D1BAC24A0}"/>
              </a:ext>
            </a:extLst>
          </p:cNvPr>
          <p:cNvSpPr/>
          <p:nvPr/>
        </p:nvSpPr>
        <p:spPr>
          <a:xfrm>
            <a:off x="6484913" y="5054303"/>
            <a:ext cx="200333" cy="32111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6586DDFD-A629-4E40-B639-5B5EB1E6CF0C}"/>
              </a:ext>
            </a:extLst>
          </p:cNvPr>
          <p:cNvSpPr/>
          <p:nvPr/>
        </p:nvSpPr>
        <p:spPr>
          <a:xfrm>
            <a:off x="5634365" y="3526987"/>
            <a:ext cx="296052" cy="199241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Notched Right 33">
            <a:extLst>
              <a:ext uri="{FF2B5EF4-FFF2-40B4-BE49-F238E27FC236}">
                <a16:creationId xmlns:a16="http://schemas.microsoft.com/office/drawing/2014/main" id="{3F0CF3A8-4EA1-4CA3-BA9E-B3D536B8864F}"/>
              </a:ext>
            </a:extLst>
          </p:cNvPr>
          <p:cNvSpPr/>
          <p:nvPr/>
        </p:nvSpPr>
        <p:spPr>
          <a:xfrm>
            <a:off x="7915192" y="4685868"/>
            <a:ext cx="522791" cy="4946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B17621A4-12B7-4DF9-83F3-62910BFA89BC}"/>
              </a:ext>
            </a:extLst>
          </p:cNvPr>
          <p:cNvSpPr/>
          <p:nvPr/>
        </p:nvSpPr>
        <p:spPr>
          <a:xfrm>
            <a:off x="8394033" y="4685868"/>
            <a:ext cx="368231" cy="4946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28">
            <a:extLst>
              <a:ext uri="{FF2B5EF4-FFF2-40B4-BE49-F238E27FC236}">
                <a16:creationId xmlns:a16="http://schemas.microsoft.com/office/drawing/2014/main" id="{E236E839-0375-4B0F-B3FC-7F0B4FE0C1E8}"/>
              </a:ext>
            </a:extLst>
          </p:cNvPr>
          <p:cNvSpPr/>
          <p:nvPr/>
        </p:nvSpPr>
        <p:spPr>
          <a:xfrm>
            <a:off x="3390745" y="3744627"/>
            <a:ext cx="479984" cy="680550"/>
          </a:xfrm>
          <a:prstGeom prst="rightArrow">
            <a:avLst>
              <a:gd name="adj1" fmla="val 50000"/>
              <a:gd name="adj2" fmla="val 51154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29">
            <a:extLst>
              <a:ext uri="{FF2B5EF4-FFF2-40B4-BE49-F238E27FC236}">
                <a16:creationId xmlns:a16="http://schemas.microsoft.com/office/drawing/2014/main" id="{2D968B4D-F985-410F-8EA4-C86AF64C19FB}"/>
              </a:ext>
            </a:extLst>
          </p:cNvPr>
          <p:cNvSpPr/>
          <p:nvPr/>
        </p:nvSpPr>
        <p:spPr>
          <a:xfrm>
            <a:off x="3386596" y="2643806"/>
            <a:ext cx="479984" cy="646331"/>
          </a:xfrm>
          <a:prstGeom prst="rightArrow">
            <a:avLst>
              <a:gd name="adj1" fmla="val 50000"/>
              <a:gd name="adj2" fmla="val 51154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341DE213-4424-4B3C-B310-472DEA3B32A7}"/>
              </a:ext>
            </a:extLst>
          </p:cNvPr>
          <p:cNvSpPr/>
          <p:nvPr/>
        </p:nvSpPr>
        <p:spPr>
          <a:xfrm>
            <a:off x="748150" y="801459"/>
            <a:ext cx="2605947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E80F18-6D28-4E73-B4C5-91E6F8155DB6}"/>
              </a:ext>
            </a:extLst>
          </p:cNvPr>
          <p:cNvSpPr txBox="1"/>
          <p:nvPr/>
        </p:nvSpPr>
        <p:spPr>
          <a:xfrm>
            <a:off x="1097066" y="2582250"/>
            <a:ext cx="2133114" cy="76944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নং-১</a:t>
            </a:r>
            <a:endParaRPr lang="en-US" sz="44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B9F24C-4E20-47C7-B4D0-6B5DB0A75696}"/>
              </a:ext>
            </a:extLst>
          </p:cNvPr>
          <p:cNvSpPr txBox="1"/>
          <p:nvPr/>
        </p:nvSpPr>
        <p:spPr>
          <a:xfrm>
            <a:off x="1097066" y="3666731"/>
            <a:ext cx="2133114" cy="76944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নং-২</a:t>
            </a:r>
            <a:endParaRPr lang="en-US" sz="44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F354B-A381-4E24-8FC9-A2F470127FB1}"/>
              </a:ext>
            </a:extLst>
          </p:cNvPr>
          <p:cNvSpPr txBox="1"/>
          <p:nvPr/>
        </p:nvSpPr>
        <p:spPr>
          <a:xfrm>
            <a:off x="3915699" y="3832975"/>
            <a:ext cx="741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ফিল্টার কাগজ ব্যবহার করে পানি ছেঁকে বিশুদ্ধ কর?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6D6B52-DB9E-4DFD-90B9-2758AB584589}"/>
              </a:ext>
            </a:extLst>
          </p:cNvPr>
          <p:cNvSpPr txBox="1"/>
          <p:nvPr/>
        </p:nvSpPr>
        <p:spPr>
          <a:xfrm>
            <a:off x="3939100" y="2733778"/>
            <a:ext cx="741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পানি বিশুদ্ধ কর?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52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EC593C-F567-48FF-B47D-C093DDACC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69" y="2012848"/>
            <a:ext cx="3425241" cy="43453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38CC1B-D528-44A1-A3A7-A439CA1AA6A7}"/>
              </a:ext>
            </a:extLst>
          </p:cNvPr>
          <p:cNvSpPr txBox="1"/>
          <p:nvPr/>
        </p:nvSpPr>
        <p:spPr>
          <a:xfrm>
            <a:off x="1934229" y="748784"/>
            <a:ext cx="8540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 বন্ধুরা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২3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নির্ধারিত অংশটুকু 4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3859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2EAF39-3339-4D2E-9919-0B5BF8EC1677}"/>
              </a:ext>
            </a:extLst>
          </p:cNvPr>
          <p:cNvSpPr txBox="1"/>
          <p:nvPr/>
        </p:nvSpPr>
        <p:spPr>
          <a:xfrm>
            <a:off x="2470052" y="3044279"/>
            <a:ext cx="8319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পানি বিশুদ্ধকরণের ৫টি উপায় লিখ?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1467B5AA-4178-48DC-A68D-4E016B6C52E8}"/>
              </a:ext>
            </a:extLst>
          </p:cNvPr>
          <p:cNvSpPr/>
          <p:nvPr/>
        </p:nvSpPr>
        <p:spPr>
          <a:xfrm>
            <a:off x="2019885" y="1858693"/>
            <a:ext cx="1956931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3911E5-1FDA-4A16-977C-DEDDF2BCE411}"/>
              </a:ext>
            </a:extLst>
          </p:cNvPr>
          <p:cNvSpPr txBox="1"/>
          <p:nvPr/>
        </p:nvSpPr>
        <p:spPr>
          <a:xfrm>
            <a:off x="2216748" y="918076"/>
            <a:ext cx="258900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F49DB-450D-495B-A22C-DE73C544C879}"/>
              </a:ext>
            </a:extLst>
          </p:cNvPr>
          <p:cNvSpPr txBox="1"/>
          <p:nvPr/>
        </p:nvSpPr>
        <p:spPr>
          <a:xfrm>
            <a:off x="547744" y="3899499"/>
            <a:ext cx="5927015" cy="2308324"/>
          </a:xfrm>
          <a:prstGeom prst="rect">
            <a:avLst/>
          </a:prstGeom>
          <a:noFill/>
          <a:ln w="571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itchFamily="2" charset="0"/>
              </a:rPr>
              <a:t>মোঃ </a:t>
            </a:r>
            <a:r>
              <a:rPr lang="en-US" sz="3200" b="1" dirty="0" err="1">
                <a:latin typeface="NikoshBAN" panose="02000000000000000000" pitchFamily="2" charset="0"/>
                <a:cs typeface="NikoshBAN" pitchFamily="2" charset="0"/>
              </a:rPr>
              <a:t>সাইদুর</a:t>
            </a:r>
            <a:r>
              <a:rPr lang="en-US" sz="32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itchFamily="2" charset="0"/>
              </a:rPr>
              <a:t>রহমান</a:t>
            </a:r>
            <a:r>
              <a:rPr lang="en-US" sz="32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itchFamily="2" charset="0"/>
              </a:rPr>
              <a:t>টুটুল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সহকা</a:t>
            </a:r>
            <a:r>
              <a:rPr lang="bn-IN" sz="2800" b="1" dirty="0">
                <a:latin typeface="NikoshBAN" panose="02000000000000000000" pitchFamily="2" charset="0"/>
                <a:cs typeface="NikoshBAN" pitchFamily="2" charset="0"/>
              </a:rPr>
              <a:t>রী</a:t>
            </a:r>
            <a:r>
              <a:rPr lang="bn-BD" sz="2800" b="1" dirty="0">
                <a:latin typeface="NikoshBAN" panose="02000000000000000000" pitchFamily="2" charset="0"/>
                <a:cs typeface="NikoshBAN" pitchFamily="2" charset="0"/>
              </a:rPr>
              <a:t> শিক্ষক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)</a:t>
            </a:r>
            <a:br>
              <a:rPr lang="bn-BD" sz="2400" b="1" dirty="0"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১৫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হরিপুর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সরকারি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br>
              <a:rPr lang="bn-BD" sz="2800" b="1" dirty="0"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ঝিনাইদহ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সদর</a:t>
            </a:r>
            <a:r>
              <a:rPr lang="bn-IN" sz="2800" b="1" dirty="0"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ঝিনাইদহ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।</a:t>
            </a:r>
            <a:br>
              <a:rPr lang="en-US" sz="3200" b="1" dirty="0"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মোবাইল: ০১৭১৬৮৭৪৫৮৭</a:t>
            </a:r>
            <a:br>
              <a:rPr lang="en-US" sz="2800" b="1" dirty="0"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400" b="1" dirty="0">
                <a:latin typeface="NikoshBAN" panose="02000000000000000000" pitchFamily="2" charset="0"/>
                <a:cs typeface="NikoshBAN" pitchFamily="2" charset="0"/>
              </a:rPr>
              <a:t>saidur79@gmail.com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2">
            <a:extLst>
              <a:ext uri="{FF2B5EF4-FFF2-40B4-BE49-F238E27FC236}">
                <a16:creationId xmlns:a16="http://schemas.microsoft.com/office/drawing/2014/main" id="{9B7D75E1-B769-4B9B-A451-C04D49358A84}"/>
              </a:ext>
            </a:extLst>
          </p:cNvPr>
          <p:cNvSpPr/>
          <p:nvPr/>
        </p:nvSpPr>
        <p:spPr>
          <a:xfrm rot="5400000">
            <a:off x="7050164" y="2592785"/>
            <a:ext cx="2136008" cy="602707"/>
          </a:xfrm>
          <a:prstGeom prst="homePlate">
            <a:avLst/>
          </a:prstGeom>
          <a:noFill/>
          <a:ln w="3810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4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AU" sz="48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ASUS\Desktop\Desktop All\1234.jpg">
            <a:extLst>
              <a:ext uri="{FF2B5EF4-FFF2-40B4-BE49-F238E27FC236}">
                <a16:creationId xmlns:a16="http://schemas.microsoft.com/office/drawing/2014/main" id="{77706E10-87C2-45EA-A2F7-B5C863916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61" b="98333" l="1806" r="99306">
                        <a14:foregroundMark x1="2222" y1="90972" x2="25000" y2="87917"/>
                        <a14:foregroundMark x1="25000" y1="87917" x2="30972" y2="79167"/>
                        <a14:foregroundMark x1="95694" y1="88056" x2="68750" y2="73889"/>
                        <a14:foregroundMark x1="38056" y1="73889" x2="45694" y2="93750"/>
                        <a14:foregroundMark x1="45694" y1="93750" x2="45694" y2="98611"/>
                        <a14:foregroundMark x1="4444" y1="93889" x2="35139" y2="92222"/>
                        <a14:foregroundMark x1="68750" y1="88611" x2="99306" y2="98056"/>
                        <a14:foregroundMark x1="42778" y1="7361" x2="63333" y2="10694"/>
                        <a14:foregroundMark x1="63333" y1="10694" x2="67500" y2="1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247" y="1663950"/>
            <a:ext cx="2136006" cy="21360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CEC39C-9B40-4F64-894B-4CFD7BAB11CD}"/>
              </a:ext>
            </a:extLst>
          </p:cNvPr>
          <p:cNvSpPr txBox="1"/>
          <p:nvPr/>
        </p:nvSpPr>
        <p:spPr>
          <a:xfrm>
            <a:off x="7816814" y="918076"/>
            <a:ext cx="258900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5C3181-6984-4493-AADC-92518E9A7463}"/>
              </a:ext>
            </a:extLst>
          </p:cNvPr>
          <p:cNvSpPr txBox="1"/>
          <p:nvPr/>
        </p:nvSpPr>
        <p:spPr>
          <a:xfrm>
            <a:off x="6933437" y="4166199"/>
            <a:ext cx="4094932" cy="2185214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/>
          </a:bodyPr>
          <a:lstStyle/>
          <a:p>
            <a:pPr algn="ctr"/>
            <a:r>
              <a:rPr lang="en-US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bn-BD" sz="28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  <a:endParaRPr lang="bn-IN" sz="28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অধ্যায়ঃ৩</a:t>
            </a:r>
            <a:r>
              <a:rPr lang="en-US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জীবনের জন্য পানি</a:t>
            </a:r>
            <a:r>
              <a:rPr lang="en-US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8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15/11/২০১৯খ্রিঃ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2FEC31-D54B-4E31-BFCB-142B583FAB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695" y="1768161"/>
            <a:ext cx="1746123" cy="21939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32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B73F30-BCFA-469E-A9FE-60D71D4A5677}"/>
              </a:ext>
            </a:extLst>
          </p:cNvPr>
          <p:cNvSpPr/>
          <p:nvPr/>
        </p:nvSpPr>
        <p:spPr>
          <a:xfrm rot="10800000">
            <a:off x="1028815" y="1620004"/>
            <a:ext cx="987181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C7C56656-80FC-4C6B-AA03-097A38767241}"/>
              </a:ext>
            </a:extLst>
          </p:cNvPr>
          <p:cNvSpPr/>
          <p:nvPr/>
        </p:nvSpPr>
        <p:spPr>
          <a:xfrm>
            <a:off x="1144940" y="838138"/>
            <a:ext cx="3598607" cy="739661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0C2E5-E255-4B4E-9B77-56D576CC5238}"/>
              </a:ext>
            </a:extLst>
          </p:cNvPr>
          <p:cNvSpPr/>
          <p:nvPr/>
        </p:nvSpPr>
        <p:spPr>
          <a:xfrm>
            <a:off x="1156066" y="3724609"/>
            <a:ext cx="9744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কি কি উপায়ে নিরাপদ পানি পেয়ে থাকি 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বাক্যে লিখে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আনবে।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B8B280-1F00-40A9-9A60-2CA735393B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>
          <a:xfrm>
            <a:off x="4535943" y="1862572"/>
            <a:ext cx="2305050" cy="16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25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63FB78-1C80-4C94-8AED-E3328F3FC23A}"/>
              </a:ext>
            </a:extLst>
          </p:cNvPr>
          <p:cNvSpPr/>
          <p:nvPr/>
        </p:nvSpPr>
        <p:spPr>
          <a:xfrm>
            <a:off x="1860685" y="907123"/>
            <a:ext cx="8617440" cy="1808670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115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11500" b="1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93A999-21F7-4E40-B973-44803CA845DC}"/>
              </a:ext>
            </a:extLst>
          </p:cNvPr>
          <p:cNvSpPr/>
          <p:nvPr/>
        </p:nvSpPr>
        <p:spPr>
          <a:xfrm>
            <a:off x="10369753" y="4542357"/>
            <a:ext cx="11426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ভালো </a:t>
            </a:r>
          </a:p>
          <a:p>
            <a:r>
              <a:rPr lang="bn-IN" sz="36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থেকো </a:t>
            </a:r>
          </a:p>
          <a:p>
            <a:r>
              <a:rPr lang="bn-IN" sz="36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সবাই</a:t>
            </a:r>
            <a:endParaRPr lang="en-US" sz="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C582F-8DEE-4307-8B62-16659622E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909" y="2505932"/>
            <a:ext cx="7614490" cy="36026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7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0B04137-25C1-4A1E-8C6F-293BDF383B0F}"/>
              </a:ext>
            </a:extLst>
          </p:cNvPr>
          <p:cNvSpPr txBox="1"/>
          <p:nvPr/>
        </p:nvSpPr>
        <p:spPr>
          <a:xfrm>
            <a:off x="1891633" y="861931"/>
            <a:ext cx="8758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দুটি লক্ষ্য কর এবং চিন্তা 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তোমাদের কাছে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নিরাপদ বলে মনে 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DC07F7-75E9-4F2E-9ADF-B48F6EADD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89" y="2441796"/>
            <a:ext cx="4369890" cy="29964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 result for dirty water&quot;">
            <a:extLst>
              <a:ext uri="{FF2B5EF4-FFF2-40B4-BE49-F238E27FC236}">
                <a16:creationId xmlns:a16="http://schemas.microsoft.com/office/drawing/2014/main" id="{E22F2254-51E0-4F86-AB59-6F2F73B1C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20373"/>
          <a:stretch/>
        </p:blipFill>
        <p:spPr bwMode="auto">
          <a:xfrm>
            <a:off x="6290223" y="2434442"/>
            <a:ext cx="4369890" cy="30038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88B14F-1539-4A3A-92DB-9AB51835152F}"/>
              </a:ext>
            </a:extLst>
          </p:cNvPr>
          <p:cNvSpPr txBox="1"/>
          <p:nvPr/>
        </p:nvSpPr>
        <p:spPr>
          <a:xfrm>
            <a:off x="2163086" y="882532"/>
            <a:ext cx="8407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এই ছবি দুটি লক্ষ্য কর এবং চিন্তা কর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 উৎসের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নিরাপদ বলে মনে 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8B5C1-377D-41A9-944A-5F1C007A1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33" y="2491354"/>
            <a:ext cx="4876212" cy="32916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18141B-0BB0-4489-889D-1CAF3D5FB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27" y="2491354"/>
            <a:ext cx="4876211" cy="32916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81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03C50C-6702-4F47-AEF9-A359C3F1C4B0}"/>
              </a:ext>
            </a:extLst>
          </p:cNvPr>
          <p:cNvSpPr/>
          <p:nvPr/>
        </p:nvSpPr>
        <p:spPr>
          <a:xfrm>
            <a:off x="4429975" y="3664372"/>
            <a:ext cx="4197021" cy="1200329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bn-IN" sz="7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</a:t>
            </a:r>
            <a:endParaRPr lang="en-US" sz="72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ECA1AC-EFC4-41FE-A021-CFCA4D57F05B}"/>
              </a:ext>
            </a:extLst>
          </p:cNvPr>
          <p:cNvSpPr/>
          <p:nvPr/>
        </p:nvSpPr>
        <p:spPr>
          <a:xfrm>
            <a:off x="1906329" y="1662670"/>
            <a:ext cx="5237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বন্ধুরা,আজকের পাঠঃ</a:t>
            </a:r>
            <a:endParaRPr lang="en-US" sz="4400" dirty="0"/>
          </a:p>
        </p:txBody>
      </p:sp>
      <p:sp>
        <p:nvSpPr>
          <p:cNvPr id="6" name="Pentagon 2">
            <a:extLst>
              <a:ext uri="{FF2B5EF4-FFF2-40B4-BE49-F238E27FC236}">
                <a16:creationId xmlns:a16="http://schemas.microsoft.com/office/drawing/2014/main" id="{72C66B83-C504-44E1-BB95-539EC645B5C9}"/>
              </a:ext>
            </a:extLst>
          </p:cNvPr>
          <p:cNvSpPr/>
          <p:nvPr/>
        </p:nvSpPr>
        <p:spPr>
          <a:xfrm rot="5400000">
            <a:off x="5917021" y="2735591"/>
            <a:ext cx="1014931" cy="842630"/>
          </a:xfrm>
          <a:prstGeom prst="homePlate">
            <a:avLst/>
          </a:prstGeom>
          <a:noFill/>
          <a:ln w="3810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48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D22A5A-12F5-4429-B33E-00633E36C289}"/>
              </a:ext>
            </a:extLst>
          </p:cNvPr>
          <p:cNvSpPr/>
          <p:nvPr/>
        </p:nvSpPr>
        <p:spPr>
          <a:xfrm>
            <a:off x="8219298" y="4495369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ং-২৩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659E16-9756-4CD6-8132-11844C142925}"/>
              </a:ext>
            </a:extLst>
          </p:cNvPr>
          <p:cNvSpPr txBox="1"/>
          <p:nvPr/>
        </p:nvSpPr>
        <p:spPr>
          <a:xfrm>
            <a:off x="2535816" y="3651748"/>
            <a:ext cx="8436984" cy="76944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3.5.১.পানি শোধন করে নিরাপদ করতে পারবে।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81DE9E-C808-4831-B579-F1E7B4C3AFF1}"/>
              </a:ext>
            </a:extLst>
          </p:cNvPr>
          <p:cNvSpPr txBox="1"/>
          <p:nvPr/>
        </p:nvSpPr>
        <p:spPr>
          <a:xfrm>
            <a:off x="712177" y="1024716"/>
            <a:ext cx="276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DD2AA4-A1A4-4598-83E2-01BCE3706B5A}"/>
              </a:ext>
            </a:extLst>
          </p:cNvPr>
          <p:cNvSpPr txBox="1"/>
          <p:nvPr/>
        </p:nvSpPr>
        <p:spPr>
          <a:xfrm>
            <a:off x="1936235" y="2811589"/>
            <a:ext cx="60787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AB75A1-0B80-4A85-B333-29FB264E7214}"/>
              </a:ext>
            </a:extLst>
          </p:cNvPr>
          <p:cNvSpPr/>
          <p:nvPr/>
        </p:nvSpPr>
        <p:spPr>
          <a:xfrm rot="10800000" flipV="1">
            <a:off x="485455" y="1925710"/>
            <a:ext cx="11179323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04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2C6B9E-6C5D-4745-ABC5-6A1C0FDA2F0F}"/>
              </a:ext>
            </a:extLst>
          </p:cNvPr>
          <p:cNvSpPr/>
          <p:nvPr/>
        </p:nvSpPr>
        <p:spPr>
          <a:xfrm>
            <a:off x="1612096" y="5011321"/>
            <a:ext cx="9376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জন্য ক্ষতিকর নয় এমন পানিই হলো নিরাপদ পানি।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854891-F9C0-46B9-BABA-9AE472279CDF}"/>
              </a:ext>
            </a:extLst>
          </p:cNvPr>
          <p:cNvSpPr txBox="1"/>
          <p:nvPr/>
        </p:nvSpPr>
        <p:spPr>
          <a:xfrm>
            <a:off x="3525254" y="1191126"/>
            <a:ext cx="4692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কি?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246BA-83EB-489C-B42D-9831E3D56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21" y="2197566"/>
            <a:ext cx="3954379" cy="2638312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4302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42CE5F-AF37-4129-A690-E54137A38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2"/>
          <a:stretch/>
        </p:blipFill>
        <p:spPr>
          <a:xfrm>
            <a:off x="1664675" y="1601778"/>
            <a:ext cx="4022267" cy="3598985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AED236-F5A3-4945-8B35-0AEBA9A0A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70" y="1601779"/>
            <a:ext cx="4056185" cy="3598985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A6B6CA-B5A8-4815-9DF0-95190BAC32C9}"/>
              </a:ext>
            </a:extLst>
          </p:cNvPr>
          <p:cNvSpPr txBox="1"/>
          <p:nvPr/>
        </p:nvSpPr>
        <p:spPr>
          <a:xfrm>
            <a:off x="2511839" y="5446419"/>
            <a:ext cx="271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ময়লাযুক্ত পানি</a:t>
            </a:r>
            <a:endParaRPr lang="en-US" sz="40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EAE8C-56A1-4E36-A892-40112F247B7E}"/>
              </a:ext>
            </a:extLst>
          </p:cNvPr>
          <p:cNvSpPr txBox="1"/>
          <p:nvPr/>
        </p:nvSpPr>
        <p:spPr>
          <a:xfrm>
            <a:off x="7709157" y="5446419"/>
            <a:ext cx="2350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পানি</a:t>
            </a:r>
            <a:endParaRPr lang="en-US" sz="40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3182811" y="586681"/>
            <a:ext cx="5432098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8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09996A-30C9-496C-8F3C-7AD1E46D869D}"/>
              </a:ext>
            </a:extLst>
          </p:cNvPr>
          <p:cNvSpPr txBox="1"/>
          <p:nvPr/>
        </p:nvSpPr>
        <p:spPr>
          <a:xfrm>
            <a:off x="1071796" y="2064488"/>
            <a:ext cx="106055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জানব ময়লাযুক্ত পানিকে কীভাবে বিশুদ্ধ করা যায়।</a:t>
            </a:r>
            <a:endParaRPr lang="en-US" sz="40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4DC98-17EC-4C87-9F23-8264E0B30C65}"/>
              </a:ext>
            </a:extLst>
          </p:cNvPr>
          <p:cNvSpPr txBox="1"/>
          <p:nvPr/>
        </p:nvSpPr>
        <p:spPr>
          <a:xfrm>
            <a:off x="1071794" y="2418431"/>
            <a:ext cx="106055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ময়লাযুক্ত পানিকে বিশুদ্ধ করার বিভিন্ন উপায় রয়েছে।</a:t>
            </a:r>
            <a:endParaRPr lang="en-US" sz="40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FC8FA-82E0-48B5-B67F-61F99AB1EBE1}"/>
              </a:ext>
            </a:extLst>
          </p:cNvPr>
          <p:cNvSpPr txBox="1"/>
          <p:nvPr/>
        </p:nvSpPr>
        <p:spPr>
          <a:xfrm>
            <a:off x="1071795" y="2772374"/>
            <a:ext cx="106055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 দেখি ময়লাযুক্ত পানিকে কি কি উপায়ে বিশুদ্ধ করা যায়।</a:t>
            </a:r>
            <a:endParaRPr lang="en-US" sz="40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1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653</Words>
  <Application>Microsoft Office PowerPoint</Application>
  <PresentationFormat>Widescreen</PresentationFormat>
  <Paragraphs>84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</dc:creator>
  <cp:lastModifiedBy>4</cp:lastModifiedBy>
  <cp:revision>121</cp:revision>
  <dcterms:created xsi:type="dcterms:W3CDTF">2019-11-10T08:22:44Z</dcterms:created>
  <dcterms:modified xsi:type="dcterms:W3CDTF">2019-11-19T19:11:02Z</dcterms:modified>
</cp:coreProperties>
</file>