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9" r:id="rId3"/>
    <p:sldId id="261" r:id="rId4"/>
    <p:sldId id="275" r:id="rId5"/>
    <p:sldId id="274" r:id="rId6"/>
    <p:sldId id="262" r:id="rId7"/>
    <p:sldId id="264" r:id="rId8"/>
    <p:sldId id="263" r:id="rId9"/>
    <p:sldId id="271" r:id="rId10"/>
    <p:sldId id="270" r:id="rId11"/>
    <p:sldId id="269" r:id="rId12"/>
    <p:sldId id="273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7" autoAdjust="0"/>
    <p:restoredTop sz="94660"/>
  </p:normalViewPr>
  <p:slideViewPr>
    <p:cSldViewPr snapToGrid="0">
      <p:cViewPr varScale="1">
        <p:scale>
          <a:sx n="70" d="100"/>
          <a:sy n="70" d="100"/>
        </p:scale>
        <p:origin x="7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98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496E1-E1C5-43AA-BE2D-0824712A4EC6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E5B16-F52B-4F2E-9309-7944CCBC70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886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AE75D-DB99-448A-912E-3220DEB2005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794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AE75D-DB99-448A-912E-3220DEB20050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653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AE75D-DB99-448A-912E-3220DEB20050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678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AE75D-DB99-448A-912E-3220DEB20050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4308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AE75D-DB99-448A-912E-3220DEB20050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982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AE75D-DB99-448A-912E-3220DEB20050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673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Teacher may ask about the picture first to take out the lesson name.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AE75D-DB99-448A-912E-3220DEB20050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480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AE75D-DB99-448A-912E-3220DEB20050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795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AE75D-DB99-448A-912E-3220DEB20050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532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AE75D-DB99-448A-912E-3220DEB20050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534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AE75D-DB99-448A-912E-3220DEB20050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163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AE75D-DB99-448A-912E-3220DEB20050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793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AE75D-DB99-448A-912E-3220DEB20050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365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134729" cy="396142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Afroza,Rangpur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89F893-3F75-4DB5-B4F4-2119BD745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271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134729" cy="396142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Afroza,Rangpur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89F893-3F75-4DB5-B4F4-2119BD745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185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134729" cy="396142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Afroza,Rangpur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89F893-3F75-4DB5-B4F4-2119BD745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676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134729" cy="396142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Afroza,Rangpur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89F893-3F75-4DB5-B4F4-2119BD745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738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134729" cy="396142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Afroza,Rangpur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89F893-3F75-4DB5-B4F4-2119BD745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583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134729" cy="396142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Afroza,Rangpur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89F893-3F75-4DB5-B4F4-2119BD745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49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134729" cy="396142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Afroza,Rangpur 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89F893-3F75-4DB5-B4F4-2119BD745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858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134729" cy="396142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Afroza,Rangpur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89F893-3F75-4DB5-B4F4-2119BD745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175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134729" cy="396142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Afroza,Rangpur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89F893-3F75-4DB5-B4F4-2119BD745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657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134729" cy="396142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Afroza,Rangpur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89F893-3F75-4DB5-B4F4-2119BD745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824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134729" cy="396142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Afroza,Rangpur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89F893-3F75-4DB5-B4F4-2119BD745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473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03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716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X2ua1sMqmDI" TargetMode="Externa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4080681" y="2505169"/>
            <a:ext cx="4363919" cy="1316203"/>
          </a:xfrm>
          <a:prstGeom prst="round2Diag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Welcome  </a:t>
            </a:r>
            <a:endParaRPr lang="en-US" sz="6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20747" y="6356350"/>
            <a:ext cx="1454834" cy="365125"/>
          </a:xfrm>
        </p:spPr>
        <p:txBody>
          <a:bodyPr/>
          <a:lstStyle/>
          <a:p>
            <a:r>
              <a:rPr lang="bn-BD" dirty="0" smtClean="0">
                <a:solidFill>
                  <a:schemeClr val="accent1">
                    <a:lumMod val="75000"/>
                  </a:schemeClr>
                </a:solidFill>
              </a:rPr>
              <a:t>25/08/2016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65874" y="6325333"/>
            <a:ext cx="2235592" cy="396142"/>
          </a:xfrm>
        </p:spPr>
        <p:txBody>
          <a:bodyPr/>
          <a:lstStyle/>
          <a:p>
            <a:r>
              <a:rPr lang="en-GB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Afroza,Rangpur</a:t>
            </a:r>
            <a:r>
              <a:rPr lang="en-GB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35507" y="6325333"/>
            <a:ext cx="324729" cy="365125"/>
          </a:xfrm>
        </p:spPr>
        <p:txBody>
          <a:bodyPr/>
          <a:lstStyle/>
          <a:p>
            <a:fld id="{3489F893-3F75-4DB5-B4F4-2119BD7452F8}" type="slidenum">
              <a:rPr lang="en-GB" smtClean="0">
                <a:solidFill>
                  <a:srgbClr val="0070C0"/>
                </a:solidFill>
              </a:rPr>
              <a:t>1</a:t>
            </a:fld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27274">
            <a:off x="-317569" y="3897211"/>
            <a:ext cx="3076144" cy="307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70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>
            <a:off x="120747" y="6356350"/>
            <a:ext cx="1454834" cy="365125"/>
          </a:xfrm>
        </p:spPr>
        <p:txBody>
          <a:bodyPr/>
          <a:lstStyle/>
          <a:p>
            <a:r>
              <a:rPr lang="bn-BD" dirty="0" smtClean="0">
                <a:solidFill>
                  <a:schemeClr val="accent1">
                    <a:lumMod val="75000"/>
                  </a:schemeClr>
                </a:solidFill>
              </a:rPr>
              <a:t>25/08/2016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65874" y="6325333"/>
            <a:ext cx="2235592" cy="396142"/>
          </a:xfrm>
        </p:spPr>
        <p:txBody>
          <a:bodyPr/>
          <a:lstStyle/>
          <a:p>
            <a:r>
              <a:rPr lang="en-GB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Afroza,Rangpur</a:t>
            </a:r>
            <a:r>
              <a:rPr lang="en-GB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35507" y="6325333"/>
            <a:ext cx="324729" cy="365125"/>
          </a:xfrm>
        </p:spPr>
        <p:txBody>
          <a:bodyPr/>
          <a:lstStyle/>
          <a:p>
            <a:fld id="{3489F893-3F75-4DB5-B4F4-2119BD7452F8}" type="slidenum">
              <a:rPr lang="en-GB" smtClean="0">
                <a:solidFill>
                  <a:srgbClr val="0070C0"/>
                </a:solidFill>
              </a:rPr>
              <a:t>10</a:t>
            </a:fld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51103" y="2715907"/>
            <a:ext cx="83011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Make a chart of various types of teeth</a:t>
            </a:r>
            <a:r>
              <a:rPr lang="bn-BD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and  write how it works .</a:t>
            </a:r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514477" y="1206616"/>
            <a:ext cx="35181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Group work:  </a:t>
            </a:r>
            <a:endParaRPr lang="en-US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437901" y="1206616"/>
            <a:ext cx="1700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Time : 10 minute 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99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>
            <a:off x="120747" y="6356350"/>
            <a:ext cx="1454834" cy="365125"/>
          </a:xfrm>
        </p:spPr>
        <p:txBody>
          <a:bodyPr/>
          <a:lstStyle/>
          <a:p>
            <a:r>
              <a:rPr lang="bn-BD" dirty="0" smtClean="0">
                <a:solidFill>
                  <a:schemeClr val="accent1">
                    <a:lumMod val="75000"/>
                  </a:schemeClr>
                </a:solidFill>
              </a:rPr>
              <a:t>25/08/2016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65874" y="6325333"/>
            <a:ext cx="2235592" cy="396142"/>
          </a:xfrm>
        </p:spPr>
        <p:txBody>
          <a:bodyPr/>
          <a:lstStyle/>
          <a:p>
            <a:r>
              <a:rPr lang="en-GB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Afroza,Rangpur</a:t>
            </a:r>
            <a:r>
              <a:rPr lang="en-GB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35507" y="6325333"/>
            <a:ext cx="324729" cy="365125"/>
          </a:xfrm>
        </p:spPr>
        <p:txBody>
          <a:bodyPr/>
          <a:lstStyle/>
          <a:p>
            <a:fld id="{3489F893-3F75-4DB5-B4F4-2119BD7452F8}" type="slidenum">
              <a:rPr lang="en-GB" smtClean="0">
                <a:solidFill>
                  <a:srgbClr val="0070C0"/>
                </a:solidFill>
              </a:rPr>
              <a:t>11</a:t>
            </a:fld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9" name="Picture 2" descr="C:\Users\Aferoza\Desktop\mr_fastsss_teeth.pngcb3fa9c7-fb57-467d-87ad-1de4c0bf62c3Larg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650" y="957396"/>
            <a:ext cx="3451274" cy="268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81892" y="485334"/>
            <a:ext cx="3424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Evaluation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94010" y="4111454"/>
            <a:ext cx="7244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What </a:t>
            </a:r>
            <a:r>
              <a:rPr lang="en-US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is the name of </a:t>
            </a:r>
            <a:r>
              <a:rPr lang="bn-BD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arrow </a:t>
            </a:r>
            <a:r>
              <a:rPr lang="en-GB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mark </a:t>
            </a:r>
            <a:r>
              <a:rPr lang="en-GB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pathway </a:t>
            </a:r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a) </a:t>
            </a:r>
            <a:r>
              <a:rPr lang="bn-BD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Premolar</a:t>
            </a:r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b) </a:t>
            </a:r>
            <a:r>
              <a:rPr lang="bn-BD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Incissor</a:t>
            </a:r>
            <a:endParaRPr lang="en-US" sz="2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c)</a:t>
            </a:r>
            <a:r>
              <a:rPr lang="bn-BD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Canine</a:t>
            </a:r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</a:t>
            </a:r>
            <a:r>
              <a:rPr lang="bn-BD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r>
              <a:rPr lang="en-US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Molar </a:t>
            </a:r>
            <a:endParaRPr 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521574" y="2996418"/>
            <a:ext cx="1567350" cy="21866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8134039" y="2633563"/>
            <a:ext cx="686406" cy="76944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IN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7" name="Picture 2" descr="E:\Leaf\istock-red-check-mar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56" b="100000" l="0" r="997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783" y="4896284"/>
            <a:ext cx="300692" cy="29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409128" y="4111454"/>
            <a:ext cx="7244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W</a:t>
            </a:r>
            <a:r>
              <a:rPr lang="bn-BD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hich tooth cut  and bite the food </a:t>
            </a:r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a) </a:t>
            </a:r>
            <a:r>
              <a:rPr lang="bn-BD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Premolar</a:t>
            </a:r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b) </a:t>
            </a:r>
            <a:r>
              <a:rPr lang="bn-BD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Incissor</a:t>
            </a:r>
            <a:endParaRPr lang="en-US" sz="2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c)</a:t>
            </a:r>
            <a:r>
              <a:rPr lang="bn-BD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Canine</a:t>
            </a:r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</a:t>
            </a:r>
            <a:r>
              <a:rPr lang="bn-BD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r>
              <a:rPr lang="en-US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Molar </a:t>
            </a:r>
            <a:endParaRPr 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2" descr="E:\Leaf\istock-red-check-mar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56" b="100000" l="0" r="997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254" y="4584910"/>
            <a:ext cx="300692" cy="29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2243057" y="4133687"/>
            <a:ext cx="3321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</a:t>
            </a:r>
            <a:endParaRPr lang="en-GB" sz="2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521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4" grpId="1"/>
      <p:bldP spid="16" grpId="0"/>
      <p:bldP spid="16" grpId="1"/>
      <p:bldP spid="19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>
            <a:off x="120747" y="6356350"/>
            <a:ext cx="1454834" cy="365125"/>
          </a:xfrm>
        </p:spPr>
        <p:txBody>
          <a:bodyPr/>
          <a:lstStyle/>
          <a:p>
            <a:r>
              <a:rPr lang="bn-BD" dirty="0" smtClean="0">
                <a:solidFill>
                  <a:schemeClr val="accent1">
                    <a:lumMod val="75000"/>
                  </a:schemeClr>
                </a:solidFill>
              </a:rPr>
              <a:t>25/08/2016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65874" y="6325333"/>
            <a:ext cx="2235592" cy="396142"/>
          </a:xfrm>
        </p:spPr>
        <p:txBody>
          <a:bodyPr/>
          <a:lstStyle/>
          <a:p>
            <a:r>
              <a:rPr lang="en-GB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Afroza,Rangpur</a:t>
            </a:r>
            <a:r>
              <a:rPr lang="en-GB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35507" y="6325333"/>
            <a:ext cx="324729" cy="365125"/>
          </a:xfrm>
        </p:spPr>
        <p:txBody>
          <a:bodyPr/>
          <a:lstStyle/>
          <a:p>
            <a:fld id="{3489F893-3F75-4DB5-B4F4-2119BD7452F8}" type="slidenum">
              <a:rPr lang="en-GB" smtClean="0">
                <a:solidFill>
                  <a:srgbClr val="0070C0"/>
                </a:solidFill>
              </a:rPr>
              <a:t>12</a:t>
            </a:fld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06934" y="556188"/>
            <a:ext cx="3429024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Home work  </a:t>
            </a:r>
          </a:p>
        </p:txBody>
      </p:sp>
      <p:sp>
        <p:nvSpPr>
          <p:cNvPr id="9" name="Rectangle 8"/>
          <p:cNvSpPr/>
          <p:nvPr/>
        </p:nvSpPr>
        <p:spPr>
          <a:xfrm>
            <a:off x="1425456" y="3964326"/>
            <a:ext cx="97930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If it does not work properly , what  problem arises – give reasons to support your answer?  </a:t>
            </a:r>
            <a:endParaRPr lang="en-US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9" r="19367"/>
          <a:stretch/>
        </p:blipFill>
        <p:spPr>
          <a:xfrm>
            <a:off x="5230618" y="1564005"/>
            <a:ext cx="1897039" cy="223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6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>
            <a:off x="120747" y="6356350"/>
            <a:ext cx="1454834" cy="365125"/>
          </a:xfrm>
        </p:spPr>
        <p:txBody>
          <a:bodyPr/>
          <a:lstStyle/>
          <a:p>
            <a:r>
              <a:rPr lang="bn-BD" dirty="0" smtClean="0">
                <a:solidFill>
                  <a:schemeClr val="accent1">
                    <a:lumMod val="75000"/>
                  </a:schemeClr>
                </a:solidFill>
              </a:rPr>
              <a:t>25/08/2016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65874" y="6325333"/>
            <a:ext cx="2235592" cy="396142"/>
          </a:xfrm>
        </p:spPr>
        <p:txBody>
          <a:bodyPr/>
          <a:lstStyle/>
          <a:p>
            <a:r>
              <a:rPr lang="en-GB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Afroza,Rangpur</a:t>
            </a:r>
            <a:r>
              <a:rPr lang="en-GB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35507" y="6325333"/>
            <a:ext cx="324729" cy="365125"/>
          </a:xfrm>
        </p:spPr>
        <p:txBody>
          <a:bodyPr/>
          <a:lstStyle/>
          <a:p>
            <a:fld id="{3489F893-3F75-4DB5-B4F4-2119BD7452F8}" type="slidenum">
              <a:rPr lang="en-GB" smtClean="0">
                <a:solidFill>
                  <a:srgbClr val="0070C0"/>
                </a:solidFill>
              </a:rPr>
              <a:t>13</a:t>
            </a:fld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71378" y="4285800"/>
            <a:ext cx="542572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 smtClean="0">
                <a:ln w="11430"/>
                <a:solidFill>
                  <a:srgbClr val="FF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Thank you all  </a:t>
            </a:r>
            <a:endParaRPr lang="en-US" sz="6000" b="1" dirty="0">
              <a:ln w="11430"/>
              <a:solidFill>
                <a:srgbClr val="FFCC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2" descr="https://i.ytimg.com/vi/gk8eKm4ajgM/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880" y="1515430"/>
            <a:ext cx="4415586" cy="248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14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1357290" y="2301415"/>
            <a:ext cx="3571900" cy="2603790"/>
          </a:xfrm>
          <a:prstGeom prst="round2Diag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Presented by</a:t>
            </a:r>
          </a:p>
          <a:p>
            <a:pPr algn="ctr"/>
            <a:r>
              <a:rPr lang="en-US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Afroza</a:t>
            </a:r>
            <a:r>
              <a:rPr lang="en-US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nasreen</a:t>
            </a:r>
            <a:r>
              <a:rPr lang="en-US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 sultana </a:t>
            </a:r>
          </a:p>
          <a:p>
            <a:pPr algn="ctr"/>
            <a:r>
              <a:rPr lang="en-US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Assistant Teacher</a:t>
            </a:r>
          </a:p>
          <a:p>
            <a:pPr algn="ctr"/>
            <a:r>
              <a:rPr lang="bn-BD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bn-BD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Govt</a:t>
            </a:r>
            <a:r>
              <a:rPr lang="en-US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 high school . </a:t>
            </a:r>
            <a:endParaRPr lang="en-US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7378908" y="2301415"/>
            <a:ext cx="3357586" cy="2571768"/>
          </a:xfrm>
          <a:prstGeom prst="round2Diag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Class : Nine</a:t>
            </a:r>
            <a:endParaRPr 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Biology </a:t>
            </a:r>
          </a:p>
          <a:p>
            <a:pPr algn="ctr"/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Chapter:</a:t>
            </a:r>
            <a:r>
              <a:rPr lang="bn-BD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5</a:t>
            </a:r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4860023" y="845814"/>
            <a:ext cx="3048000" cy="762000"/>
          </a:xfrm>
          <a:prstGeom prst="round2Diag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Identity</a:t>
            </a:r>
            <a:endParaRPr lang="en-US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36230" y="2515729"/>
            <a:ext cx="71740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Date Placeholder 5"/>
          <p:cNvSpPr>
            <a:spLocks noGrp="1"/>
          </p:cNvSpPr>
          <p:nvPr>
            <p:ph type="dt" sz="half" idx="10"/>
          </p:nvPr>
        </p:nvSpPr>
        <p:spPr>
          <a:xfrm>
            <a:off x="120747" y="6356350"/>
            <a:ext cx="1454834" cy="365125"/>
          </a:xfrm>
        </p:spPr>
        <p:txBody>
          <a:bodyPr/>
          <a:lstStyle/>
          <a:p>
            <a:r>
              <a:rPr lang="bn-BD" dirty="0" smtClean="0">
                <a:solidFill>
                  <a:schemeClr val="accent1">
                    <a:lumMod val="75000"/>
                  </a:schemeClr>
                </a:solidFill>
              </a:rPr>
              <a:t>25/08/2016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65874" y="6325333"/>
            <a:ext cx="2235592" cy="396142"/>
          </a:xfrm>
        </p:spPr>
        <p:txBody>
          <a:bodyPr/>
          <a:lstStyle/>
          <a:p>
            <a:r>
              <a:rPr lang="en-GB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Afroza,Rangpur</a:t>
            </a:r>
            <a:r>
              <a:rPr lang="en-GB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35507" y="6325333"/>
            <a:ext cx="324729" cy="365125"/>
          </a:xfrm>
        </p:spPr>
        <p:txBody>
          <a:bodyPr/>
          <a:lstStyle/>
          <a:p>
            <a:fld id="{3489F893-3F75-4DB5-B4F4-2119BD7452F8}" type="slidenum">
              <a:rPr lang="en-GB" smtClean="0">
                <a:solidFill>
                  <a:srgbClr val="0070C0"/>
                </a:solidFill>
              </a:rPr>
              <a:t>2</a:t>
            </a:fld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68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>
            <a:off x="120747" y="6356350"/>
            <a:ext cx="1454834" cy="365125"/>
          </a:xfrm>
        </p:spPr>
        <p:txBody>
          <a:bodyPr/>
          <a:lstStyle/>
          <a:p>
            <a:r>
              <a:rPr lang="bn-BD" dirty="0" smtClean="0">
                <a:solidFill>
                  <a:schemeClr val="accent1">
                    <a:lumMod val="75000"/>
                  </a:schemeClr>
                </a:solidFill>
              </a:rPr>
              <a:t>25/08/2016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65874" y="6325333"/>
            <a:ext cx="2235592" cy="396142"/>
          </a:xfrm>
        </p:spPr>
        <p:txBody>
          <a:bodyPr/>
          <a:lstStyle/>
          <a:p>
            <a:r>
              <a:rPr lang="en-GB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Afroza,Rangpur</a:t>
            </a:r>
            <a:r>
              <a:rPr lang="en-GB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35507" y="6325333"/>
            <a:ext cx="324729" cy="365125"/>
          </a:xfrm>
        </p:spPr>
        <p:txBody>
          <a:bodyPr/>
          <a:lstStyle/>
          <a:p>
            <a:fld id="{3489F893-3F75-4DB5-B4F4-2119BD7452F8}" type="slidenum">
              <a:rPr lang="en-GB" smtClean="0">
                <a:solidFill>
                  <a:srgbClr val="0070C0"/>
                </a:solidFill>
              </a:rPr>
              <a:t>3</a:t>
            </a:fld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8" name="Picture 2" descr="C:\Users\Aferoza\Desktop\3129489765_4c934a280f_z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3" t="16524" r="16090" b="-8891"/>
          <a:stretch/>
        </p:blipFill>
        <p:spPr bwMode="auto">
          <a:xfrm>
            <a:off x="3548418" y="996286"/>
            <a:ext cx="4653048" cy="492684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59078" y="349956"/>
            <a:ext cx="8153400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What can you see in this picture?</a:t>
            </a:r>
            <a:endParaRPr lang="en-US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55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>
            <a:off x="120747" y="6356350"/>
            <a:ext cx="1454834" cy="365125"/>
          </a:xfrm>
        </p:spPr>
        <p:txBody>
          <a:bodyPr/>
          <a:lstStyle/>
          <a:p>
            <a:r>
              <a:rPr lang="bn-BD" dirty="0" smtClean="0">
                <a:solidFill>
                  <a:srgbClr val="5B9BD5">
                    <a:lumMod val="75000"/>
                  </a:srgbClr>
                </a:solidFill>
              </a:rPr>
              <a:t>25/08/2016</a:t>
            </a:r>
            <a:endParaRPr lang="en-GB" dirty="0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65874" y="6325333"/>
            <a:ext cx="2235592" cy="396142"/>
          </a:xfrm>
        </p:spPr>
        <p:txBody>
          <a:bodyPr/>
          <a:lstStyle/>
          <a:p>
            <a:r>
              <a:rPr lang="en-GB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Afroza,Rangpur</a:t>
            </a:r>
            <a:r>
              <a:rPr lang="en-GB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35507" y="6325333"/>
            <a:ext cx="324729" cy="365125"/>
          </a:xfrm>
        </p:spPr>
        <p:txBody>
          <a:bodyPr/>
          <a:lstStyle/>
          <a:p>
            <a:fld id="{3489F893-3F75-4DB5-B4F4-2119BD7452F8}" type="slidenum">
              <a:rPr lang="en-GB" smtClean="0">
                <a:solidFill>
                  <a:srgbClr val="0070C0"/>
                </a:solidFill>
              </a:rPr>
              <a:pPr/>
              <a:t>4</a:t>
            </a:fld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2780707" y="568281"/>
            <a:ext cx="7031182" cy="1295400"/>
          </a:xfrm>
          <a:prstGeom prst="round2DiagRect">
            <a:avLst/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rgbClr val="002060"/>
              </a:solidFill>
            </a:endParaRPr>
          </a:p>
          <a:p>
            <a:pPr algn="ctr"/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Lesson Declaration</a:t>
            </a:r>
            <a:endParaRPr lang="en-US" sz="32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Today we `ll discuss about  </a:t>
            </a:r>
          </a:p>
          <a:p>
            <a:pPr algn="ctr"/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2137765" y="2068479"/>
            <a:ext cx="8077200" cy="1714512"/>
          </a:xfrm>
          <a:prstGeom prst="round2DiagRect">
            <a:avLst/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Human </a:t>
            </a:r>
            <a:r>
              <a:rPr lang="bn-BD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Teeth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050" name="Picture 2" descr="http://mnbtg.org/wp-content/uploads/2015/01/5-Natural-Ways-to-Help-Fight-Periodontal-Disea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356" y="3583103"/>
            <a:ext cx="3826110" cy="229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67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20747" y="6356350"/>
            <a:ext cx="1454834" cy="365125"/>
          </a:xfrm>
        </p:spPr>
        <p:txBody>
          <a:bodyPr/>
          <a:lstStyle/>
          <a:p>
            <a:r>
              <a:rPr lang="bn-BD" dirty="0" smtClean="0">
                <a:solidFill>
                  <a:srgbClr val="5B9BD5">
                    <a:lumMod val="75000"/>
                  </a:srgbClr>
                </a:solidFill>
              </a:rPr>
              <a:t>25/08/2016</a:t>
            </a:r>
            <a:endParaRPr lang="en-GB" dirty="0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65874" y="6325333"/>
            <a:ext cx="2235592" cy="396142"/>
          </a:xfrm>
        </p:spPr>
        <p:txBody>
          <a:bodyPr/>
          <a:lstStyle/>
          <a:p>
            <a:r>
              <a:rPr lang="en-GB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Afroza,Rangpur</a:t>
            </a:r>
            <a:r>
              <a:rPr lang="en-GB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35507" y="6325333"/>
            <a:ext cx="324729" cy="365125"/>
          </a:xfrm>
        </p:spPr>
        <p:txBody>
          <a:bodyPr/>
          <a:lstStyle/>
          <a:p>
            <a:fld id="{3489F893-3F75-4DB5-B4F4-2119BD7452F8}" type="slidenum">
              <a:rPr lang="en-GB" smtClean="0">
                <a:solidFill>
                  <a:srgbClr val="0070C0"/>
                </a:solidFill>
              </a:rPr>
              <a:pPr/>
              <a:t>5</a:t>
            </a:fld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2787" y="765747"/>
            <a:ext cx="4429156" cy="646331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gradFill>
                  <a:gsLst>
                    <a:gs pos="0">
                      <a:srgbClr val="70AD47">
                        <a:tint val="90000"/>
                        <a:satMod val="120000"/>
                      </a:srgbClr>
                    </a:gs>
                    <a:gs pos="25000">
                      <a:srgbClr val="70AD47">
                        <a:tint val="93000"/>
                        <a:satMod val="120000"/>
                      </a:srgbClr>
                    </a:gs>
                    <a:gs pos="50000">
                      <a:srgbClr val="70AD47">
                        <a:shade val="89000"/>
                        <a:satMod val="110000"/>
                      </a:srgbClr>
                    </a:gs>
                    <a:gs pos="75000">
                      <a:srgbClr val="70AD47">
                        <a:tint val="93000"/>
                        <a:satMod val="120000"/>
                      </a:srgbClr>
                    </a:gs>
                    <a:gs pos="100000">
                      <a:srgbClr val="70AD47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Lesson Objectives:  </a:t>
            </a:r>
            <a:endParaRPr lang="en-US" sz="3600" b="1" dirty="0">
              <a:ln w="11430"/>
              <a:gradFill>
                <a:gsLst>
                  <a:gs pos="0">
                    <a:srgbClr val="70AD47">
                      <a:tint val="90000"/>
                      <a:satMod val="120000"/>
                    </a:srgbClr>
                  </a:gs>
                  <a:gs pos="25000">
                    <a:srgbClr val="70AD47">
                      <a:tint val="93000"/>
                      <a:satMod val="120000"/>
                    </a:srgbClr>
                  </a:gs>
                  <a:gs pos="50000">
                    <a:srgbClr val="70AD47">
                      <a:shade val="89000"/>
                      <a:satMod val="110000"/>
                    </a:srgbClr>
                  </a:gs>
                  <a:gs pos="75000">
                    <a:srgbClr val="70AD47">
                      <a:tint val="93000"/>
                      <a:satMod val="120000"/>
                    </a:srgbClr>
                  </a:gs>
                  <a:gs pos="100000">
                    <a:srgbClr val="70AD47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2787" y="1800039"/>
            <a:ext cx="104527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900" cmpd="sng">
                  <a:solidFill>
                    <a:srgbClr val="5B9BD5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5B9BD5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5B9BD5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After viewing this presentation you </a:t>
            </a:r>
            <a:r>
              <a:rPr lang="en-US" sz="3200" b="1" dirty="0">
                <a:ln w="900" cmpd="sng">
                  <a:solidFill>
                    <a:srgbClr val="5B9BD5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5B9BD5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5B9BD5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will be able </a:t>
            </a:r>
            <a:r>
              <a:rPr lang="en-US" sz="3200" b="1" dirty="0" smtClean="0">
                <a:ln w="900" cmpd="sng">
                  <a:solidFill>
                    <a:srgbClr val="5B9BD5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5B9BD5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5B9BD5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to-</a:t>
            </a:r>
          </a:p>
          <a:p>
            <a:r>
              <a:rPr lang="en-US" sz="3200" b="1" dirty="0" smtClean="0">
                <a:ln w="900" cmpd="sng">
                  <a:solidFill>
                    <a:srgbClr val="5B9BD5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5B9BD5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5B9BD5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bn-BD" sz="3200" b="1" dirty="0" smtClean="0">
                <a:ln w="900" cmpd="sng">
                  <a:solidFill>
                    <a:srgbClr val="5B9BD5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5B9BD5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5B9BD5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Explain teeth</a:t>
            </a:r>
            <a:r>
              <a:rPr lang="en-US" sz="3200" b="1" dirty="0" smtClean="0">
                <a:ln w="900" cmpd="sng">
                  <a:solidFill>
                    <a:srgbClr val="5B9BD5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5B9BD5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5B9BD5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structure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3200" b="1" dirty="0" smtClean="0">
              <a:ln w="900" cmpd="sng">
                <a:solidFill>
                  <a:srgbClr val="5B9BD5">
                    <a:satMod val="190000"/>
                    <a:alpha val="55000"/>
                  </a:srgbClr>
                </a:solidFill>
                <a:prstDash val="solid"/>
              </a:ln>
              <a:solidFill>
                <a:srgbClr val="5B9BD5">
                  <a:satMod val="200000"/>
                  <a:tint val="3000"/>
                </a:srgbClr>
              </a:solidFill>
              <a:effectLst>
                <a:innerShdw blurRad="101600" dist="76200" dir="5400000">
                  <a:srgbClr val="5B9BD5">
                    <a:satMod val="190000"/>
                    <a:tint val="100000"/>
                    <a:alpha val="74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Identify different </a:t>
            </a:r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kinds </a:t>
            </a:r>
            <a:r>
              <a:rPr lang="en-US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of human </a:t>
            </a:r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teeth</a:t>
            </a:r>
            <a:endParaRPr lang="en-US" sz="3200" b="1" dirty="0" smtClean="0">
              <a:ln w="900" cmpd="sng">
                <a:solidFill>
                  <a:srgbClr val="5B9BD5">
                    <a:satMod val="190000"/>
                    <a:alpha val="55000"/>
                  </a:srgbClr>
                </a:solidFill>
                <a:prstDash val="solid"/>
              </a:ln>
              <a:solidFill>
                <a:srgbClr val="5B9BD5">
                  <a:satMod val="200000"/>
                  <a:tint val="3000"/>
                </a:srgbClr>
              </a:solidFill>
              <a:effectLst>
                <a:innerShdw blurRad="101600" dist="76200" dir="5400000">
                  <a:srgbClr val="5B9BD5">
                    <a:satMod val="190000"/>
                    <a:tint val="100000"/>
                    <a:alpha val="74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/>
            <a:endParaRPr lang="en-US" sz="3200" b="1" dirty="0" smtClean="0">
              <a:ln w="900" cmpd="sng">
                <a:solidFill>
                  <a:srgbClr val="5B9BD5">
                    <a:satMod val="190000"/>
                    <a:alpha val="55000"/>
                  </a:srgbClr>
                </a:solidFill>
                <a:prstDash val="solid"/>
              </a:ln>
              <a:solidFill>
                <a:srgbClr val="5B9BD5">
                  <a:satMod val="200000"/>
                  <a:tint val="3000"/>
                </a:srgbClr>
              </a:solidFill>
              <a:effectLst>
                <a:innerShdw blurRad="101600" dist="76200" dir="5400000">
                  <a:srgbClr val="5B9BD5">
                    <a:satMod val="190000"/>
                    <a:tint val="100000"/>
                    <a:alpha val="74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3200" b="1" dirty="0">
                <a:ln w="900" cmpd="sng">
                  <a:solidFill>
                    <a:srgbClr val="5B9BD5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5B9BD5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5B9BD5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Describe </a:t>
            </a:r>
            <a:r>
              <a:rPr lang="en-US" sz="3200" b="1" dirty="0" smtClean="0">
                <a:ln w="900" cmpd="sng">
                  <a:solidFill>
                    <a:srgbClr val="5B9BD5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5B9BD5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5B9BD5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human </a:t>
            </a:r>
            <a:r>
              <a:rPr lang="en-US" sz="3200" b="1" dirty="0">
                <a:ln w="900" cmpd="sng">
                  <a:solidFill>
                    <a:srgbClr val="5B9BD5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5B9BD5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5B9BD5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teeth </a:t>
            </a:r>
            <a:r>
              <a:rPr lang="en-US" sz="3200" b="1" dirty="0" err="1" smtClean="0">
                <a:ln w="900" cmpd="sng">
                  <a:solidFill>
                    <a:srgbClr val="5B9BD5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5B9BD5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5B9BD5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componenets</a:t>
            </a:r>
            <a:r>
              <a:rPr lang="en-US" sz="3200" b="1" dirty="0" smtClean="0">
                <a:ln w="900" cmpd="sng">
                  <a:solidFill>
                    <a:srgbClr val="5B9BD5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5B9BD5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5B9BD5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 w="900" cmpd="sng">
                <a:solidFill>
                  <a:srgbClr val="5B9BD5">
                    <a:satMod val="190000"/>
                    <a:alpha val="55000"/>
                  </a:srgbClr>
                </a:solidFill>
                <a:prstDash val="solid"/>
              </a:ln>
              <a:solidFill>
                <a:srgbClr val="5B9BD5">
                  <a:satMod val="200000"/>
                  <a:tint val="3000"/>
                </a:srgbClr>
              </a:solidFill>
              <a:effectLst>
                <a:innerShdw blurRad="101600" dist="76200" dir="5400000">
                  <a:srgbClr val="5B9BD5">
                    <a:satMod val="190000"/>
                    <a:tint val="100000"/>
                    <a:alpha val="74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ln w="900" cmpd="sng">
                  <a:solidFill>
                    <a:srgbClr val="5B9BD5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5B9BD5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5B9BD5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 w="900" cmpd="sng">
                <a:solidFill>
                  <a:srgbClr val="5B9BD5">
                    <a:satMod val="190000"/>
                    <a:alpha val="55000"/>
                  </a:srgbClr>
                </a:solidFill>
                <a:prstDash val="solid"/>
              </a:ln>
              <a:solidFill>
                <a:srgbClr val="5B9BD5">
                  <a:satMod val="200000"/>
                  <a:tint val="3000"/>
                </a:srgbClr>
              </a:solidFill>
              <a:effectLst>
                <a:innerShdw blurRad="101600" dist="76200" dir="5400000">
                  <a:srgbClr val="5B9BD5">
                    <a:satMod val="190000"/>
                    <a:tint val="100000"/>
                    <a:alpha val="74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76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>
            <a:off x="120747" y="6356350"/>
            <a:ext cx="1454834" cy="365125"/>
          </a:xfrm>
        </p:spPr>
        <p:txBody>
          <a:bodyPr/>
          <a:lstStyle/>
          <a:p>
            <a:r>
              <a:rPr lang="bn-BD" dirty="0" smtClean="0">
                <a:solidFill>
                  <a:schemeClr val="accent1">
                    <a:lumMod val="75000"/>
                  </a:schemeClr>
                </a:solidFill>
              </a:rPr>
              <a:t>25/08/2016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65874" y="6325333"/>
            <a:ext cx="2235592" cy="396142"/>
          </a:xfrm>
        </p:spPr>
        <p:txBody>
          <a:bodyPr/>
          <a:lstStyle/>
          <a:p>
            <a:r>
              <a:rPr lang="en-GB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Afroza,Rangpur</a:t>
            </a:r>
            <a:r>
              <a:rPr lang="en-GB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35507" y="6325333"/>
            <a:ext cx="324729" cy="365125"/>
          </a:xfrm>
        </p:spPr>
        <p:txBody>
          <a:bodyPr/>
          <a:lstStyle/>
          <a:p>
            <a:fld id="{3489F893-3F75-4DB5-B4F4-2119BD7452F8}" type="slidenum">
              <a:rPr lang="en-GB" smtClean="0">
                <a:solidFill>
                  <a:srgbClr val="0070C0"/>
                </a:solidFill>
              </a:rPr>
              <a:t>6</a:t>
            </a:fld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8" name="Picture 7" descr="C:\Users\Aferoza\Desktop\P-25207RT.gi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50" b="89750" l="3202" r="839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55039"/>
          <a:stretch/>
        </p:blipFill>
        <p:spPr bwMode="auto">
          <a:xfrm>
            <a:off x="2923465" y="1368188"/>
            <a:ext cx="6400800" cy="2043751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1" name="TextBox 20"/>
          <p:cNvSpPr txBox="1"/>
          <p:nvPr/>
        </p:nvSpPr>
        <p:spPr>
          <a:xfrm>
            <a:off x="2047165" y="423001"/>
            <a:ext cx="8153400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What can you see in this picture?</a:t>
            </a:r>
            <a:endParaRPr lang="en-US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 descr="C:\Users\Aferoza\Desktop\P-25207RT.gi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50" b="89750" l="3202" r="839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45" t="44011" r="16498" b="15143"/>
          <a:stretch/>
        </p:blipFill>
        <p:spPr bwMode="auto">
          <a:xfrm>
            <a:off x="3673049" y="2579114"/>
            <a:ext cx="4394580" cy="185671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3" name="TextBox 22"/>
          <p:cNvSpPr txBox="1"/>
          <p:nvPr/>
        </p:nvSpPr>
        <p:spPr>
          <a:xfrm>
            <a:off x="2047165" y="5012136"/>
            <a:ext cx="7952591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We can see human teeth .Teeth are the hardest part of a body . An </a:t>
            </a:r>
            <a:r>
              <a:rPr lang="en-US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adt</a:t>
            </a:r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 16 in each half of the jaws.</a:t>
            </a:r>
            <a:endParaRPr 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75581" y="423001"/>
            <a:ext cx="9741868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NikoshBAN" panose="02000000000000000000" pitchFamily="2" charset="0"/>
              </a:rPr>
              <a:t>How many times human teeth are appear ? </a:t>
            </a:r>
            <a:endParaRPr lang="en-US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47974" y="5022058"/>
            <a:ext cx="7952591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Milk teeth appear first in childhood and are replaced by the permanent teeth up to the age of 18 years .  </a:t>
            </a:r>
            <a:endParaRPr 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59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3" grpId="0"/>
      <p:bldP spid="23" grpId="1"/>
      <p:bldP spid="24" grpId="0"/>
      <p:bldP spid="24" grpId="1"/>
      <p:bldP spid="25" grpId="0"/>
      <p:bldP spid="2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>
            <a:off x="120747" y="6356350"/>
            <a:ext cx="1454834" cy="365125"/>
          </a:xfrm>
        </p:spPr>
        <p:txBody>
          <a:bodyPr/>
          <a:lstStyle/>
          <a:p>
            <a:r>
              <a:rPr lang="bn-BD" dirty="0" smtClean="0">
                <a:solidFill>
                  <a:schemeClr val="accent1">
                    <a:lumMod val="75000"/>
                  </a:schemeClr>
                </a:solidFill>
              </a:rPr>
              <a:t>25/08/2016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65874" y="6325333"/>
            <a:ext cx="2235592" cy="396142"/>
          </a:xfrm>
        </p:spPr>
        <p:txBody>
          <a:bodyPr/>
          <a:lstStyle/>
          <a:p>
            <a:r>
              <a:rPr lang="en-GB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Afroza,Rangpur</a:t>
            </a:r>
            <a:r>
              <a:rPr lang="en-GB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35507" y="6325333"/>
            <a:ext cx="324729" cy="365125"/>
          </a:xfrm>
        </p:spPr>
        <p:txBody>
          <a:bodyPr/>
          <a:lstStyle/>
          <a:p>
            <a:fld id="{3489F893-3F75-4DB5-B4F4-2119BD7452F8}" type="slidenum">
              <a:rPr lang="en-GB" smtClean="0">
                <a:solidFill>
                  <a:srgbClr val="0070C0"/>
                </a:solidFill>
              </a:rPr>
              <a:t>7</a:t>
            </a:fld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://projects.nfstc.org/pdi/Subject02/images/pdi_s02_m02_0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878" y="1790398"/>
            <a:ext cx="3159992" cy="310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2955" y="504429"/>
            <a:ext cx="11587281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NikoshBAN" panose="02000000000000000000" pitchFamily="2" charset="0"/>
              </a:rPr>
              <a:t>Can you </a:t>
            </a:r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NikoshBAN" panose="02000000000000000000" pitchFamily="2" charset="0"/>
              </a:rPr>
              <a:t>tell</a:t>
            </a:r>
            <a:r>
              <a:rPr lang="bn-BD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NikoshBAN" panose="02000000000000000000" pitchFamily="2" charset="0"/>
              </a:rPr>
              <a:t> how many types of  permanent teeth ? </a:t>
            </a:r>
            <a:endParaRPr lang="en-US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6" r="13177"/>
          <a:stretch/>
        </p:blipFill>
        <p:spPr>
          <a:xfrm>
            <a:off x="3130554" y="1495812"/>
            <a:ext cx="4230806" cy="3771900"/>
          </a:xfrm>
          <a:prstGeom prst="rect">
            <a:avLst/>
          </a:prstGeom>
        </p:spPr>
      </p:pic>
      <p:sp>
        <p:nvSpPr>
          <p:cNvPr id="10" name="Right Brace 9"/>
          <p:cNvSpPr/>
          <p:nvPr/>
        </p:nvSpPr>
        <p:spPr>
          <a:xfrm rot="5400000">
            <a:off x="5465408" y="4668911"/>
            <a:ext cx="530557" cy="652348"/>
          </a:xfrm>
          <a:prstGeom prst="rightBrac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Brace 10"/>
          <p:cNvSpPr/>
          <p:nvPr/>
        </p:nvSpPr>
        <p:spPr>
          <a:xfrm rot="1167076">
            <a:off x="6961210" y="3442803"/>
            <a:ext cx="530557" cy="698893"/>
          </a:xfrm>
          <a:prstGeom prst="rightBrac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Brace 11"/>
          <p:cNvSpPr/>
          <p:nvPr/>
        </p:nvSpPr>
        <p:spPr>
          <a:xfrm rot="20851332">
            <a:off x="7002173" y="1857632"/>
            <a:ext cx="530557" cy="1048905"/>
          </a:xfrm>
          <a:prstGeom prst="rightBrac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6530451" y="4392616"/>
            <a:ext cx="518615" cy="382137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30729" y="652527"/>
            <a:ext cx="10704778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How many types do you see in  this picture ? </a:t>
            </a:r>
            <a:endParaRPr lang="en-US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33687" y="2023920"/>
            <a:ext cx="1369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Molar</a:t>
            </a:r>
            <a:endParaRPr lang="en-US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51041" y="5246382"/>
            <a:ext cx="1716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Incissor</a:t>
            </a:r>
            <a:endParaRPr lang="en-US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83670" y="4563608"/>
            <a:ext cx="1559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Canine</a:t>
            </a:r>
            <a:endParaRPr lang="en-US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91762" y="3682746"/>
            <a:ext cx="1993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Premolar</a:t>
            </a:r>
            <a:endParaRPr lang="en-US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24961" y="5686293"/>
            <a:ext cx="7246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There are f</a:t>
            </a:r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our types</a:t>
            </a:r>
            <a:r>
              <a:rPr lang="bn-BD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of teeth in this picture</a:t>
            </a:r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42705" y="513800"/>
            <a:ext cx="913354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 you know the name of this teeth?</a:t>
            </a:r>
            <a:endParaRPr lang="en-US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64521" y="5706654"/>
            <a:ext cx="1023719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  <a:r>
              <a:rPr lang="bn-BD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ach half of jaw</a:t>
            </a:r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bears </a:t>
            </a:r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Incissors</a:t>
            </a:r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canine, </a:t>
            </a:r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Premolar, </a:t>
            </a:r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molar</a:t>
            </a:r>
            <a:r>
              <a:rPr lang="bn-BD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17682" y="544577"/>
            <a:ext cx="6750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Do you know h</a:t>
            </a:r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ow </a:t>
            </a:r>
            <a:r>
              <a:rPr lang="en-US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does it work ?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09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 animBg="1"/>
      <p:bldP spid="11" grpId="0" animBg="1"/>
      <p:bldP spid="12" grpId="0" animBg="1"/>
      <p:bldP spid="17" grpId="0"/>
      <p:bldP spid="17" grpId="1"/>
      <p:bldP spid="18" grpId="0"/>
      <p:bldP spid="19" grpId="0"/>
      <p:bldP spid="21" grpId="0"/>
      <p:bldP spid="22" grpId="0"/>
      <p:bldP spid="23" grpId="0"/>
      <p:bldP spid="23" grpId="1"/>
      <p:bldP spid="24" grpId="0"/>
      <p:bldP spid="24" grpId="1"/>
      <p:bldP spid="25" grpId="0"/>
      <p:bldP spid="25" grpId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>
            <a:off x="120747" y="6356350"/>
            <a:ext cx="1454834" cy="365125"/>
          </a:xfrm>
        </p:spPr>
        <p:txBody>
          <a:bodyPr/>
          <a:lstStyle/>
          <a:p>
            <a:r>
              <a:rPr lang="bn-BD" dirty="0" smtClean="0">
                <a:solidFill>
                  <a:schemeClr val="accent1">
                    <a:lumMod val="75000"/>
                  </a:schemeClr>
                </a:solidFill>
              </a:rPr>
              <a:t>25/08/2016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65874" y="6325333"/>
            <a:ext cx="2235592" cy="396142"/>
          </a:xfrm>
        </p:spPr>
        <p:txBody>
          <a:bodyPr/>
          <a:lstStyle/>
          <a:p>
            <a:r>
              <a:rPr lang="en-GB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Afroza,Rangpur</a:t>
            </a:r>
            <a:r>
              <a:rPr lang="en-GB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35507" y="6325333"/>
            <a:ext cx="324729" cy="365125"/>
          </a:xfrm>
        </p:spPr>
        <p:txBody>
          <a:bodyPr/>
          <a:lstStyle/>
          <a:p>
            <a:fld id="{3489F893-3F75-4DB5-B4F4-2119BD7452F8}" type="slidenum">
              <a:rPr lang="en-GB" smtClean="0">
                <a:solidFill>
                  <a:srgbClr val="0070C0"/>
                </a:solidFill>
              </a:rPr>
              <a:t>8</a:t>
            </a:fld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9" name="Picture 3" descr="C:\Users\Aferoza\Pictures\vlcsnap-2013-11-15-13h47m39s1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836" y="1389063"/>
            <a:ext cx="6324576" cy="3730901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" name="Rectangle 1"/>
          <p:cNvSpPr/>
          <p:nvPr/>
        </p:nvSpPr>
        <p:spPr>
          <a:xfrm>
            <a:off x="2435570" y="572795"/>
            <a:ext cx="7060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What </a:t>
            </a:r>
            <a:r>
              <a:rPr lang="en-US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can you see in this picture?</a:t>
            </a:r>
          </a:p>
        </p:txBody>
      </p:sp>
      <p:sp>
        <p:nvSpPr>
          <p:cNvPr id="3" name="Rectangle 2"/>
          <p:cNvSpPr/>
          <p:nvPr/>
        </p:nvSpPr>
        <p:spPr>
          <a:xfrm>
            <a:off x="3485064" y="5347347"/>
            <a:ext cx="4961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The part of above the gum </a:t>
            </a:r>
            <a:endParaRPr lang="en-US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64926" y="572795"/>
            <a:ext cx="40175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What </a:t>
            </a:r>
            <a:r>
              <a:rPr lang="bn-BD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is it called</a:t>
            </a:r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64926" y="5347347"/>
            <a:ext cx="3401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It is called Crown</a:t>
            </a:r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3" descr="C:\Users\Aferoza\Pictures\vlcsnap-2013-11-15-13h48m00s5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836" y="1367797"/>
            <a:ext cx="6477000" cy="3941182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837" y="1368707"/>
            <a:ext cx="6477000" cy="394027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614032" y="567233"/>
            <a:ext cx="7060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What </a:t>
            </a:r>
            <a:r>
              <a:rPr lang="en-US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can you see in this picture?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002507" y="5524768"/>
            <a:ext cx="6021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The</a:t>
            </a:r>
            <a:r>
              <a:rPr lang="bn-BD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inner</a:t>
            </a:r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part of </a:t>
            </a:r>
            <a:r>
              <a:rPr lang="bn-BD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below</a:t>
            </a:r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the gum </a:t>
            </a:r>
            <a:endParaRPr lang="en-US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64926" y="572795"/>
            <a:ext cx="40175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What </a:t>
            </a:r>
            <a:r>
              <a:rPr lang="bn-BD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is it called</a:t>
            </a:r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94101" y="5519206"/>
            <a:ext cx="30380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It is called Root</a:t>
            </a:r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40138" y="525595"/>
            <a:ext cx="7060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What </a:t>
            </a:r>
            <a:r>
              <a:rPr lang="en-US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can you see in this picture?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078879" y="5525940"/>
            <a:ext cx="64187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The</a:t>
            </a:r>
            <a:r>
              <a:rPr lang="bn-BD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tooth between crown and root</a:t>
            </a:r>
            <a:endParaRPr lang="en-US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35264" y="541891"/>
            <a:ext cx="40175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What </a:t>
            </a:r>
            <a:r>
              <a:rPr lang="bn-BD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is it called</a:t>
            </a:r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31605" y="5519206"/>
            <a:ext cx="30508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It is called Neck</a:t>
            </a:r>
            <a:endParaRPr lang="en-US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605" y="1313029"/>
            <a:ext cx="5232698" cy="4026548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8133496" y="3174653"/>
            <a:ext cx="25146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0648096" y="2574954"/>
            <a:ext cx="731988" cy="119939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" descr="C:\Users\Aferoza\Desktop\tooth0.gif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0" r="19619"/>
          <a:stretch/>
        </p:blipFill>
        <p:spPr bwMode="auto">
          <a:xfrm>
            <a:off x="1999883" y="1348493"/>
            <a:ext cx="2396881" cy="390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Arrow Connector 26"/>
          <p:cNvCxnSpPr/>
          <p:nvPr/>
        </p:nvCxnSpPr>
        <p:spPr>
          <a:xfrm flipV="1">
            <a:off x="3859130" y="2888088"/>
            <a:ext cx="537634" cy="286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745665" y="525393"/>
            <a:ext cx="70576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What is the name of this  parts ? </a:t>
            </a:r>
            <a:endParaRPr lang="en-US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5" t="11129" r="25134"/>
          <a:stretch/>
        </p:blipFill>
        <p:spPr>
          <a:xfrm>
            <a:off x="4346075" y="1244301"/>
            <a:ext cx="3643533" cy="438489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279267" y="525394"/>
            <a:ext cx="59904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How many parts are there ?</a:t>
            </a:r>
            <a:endParaRPr lang="en-US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61550" y="508490"/>
            <a:ext cx="46258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Structure  of  teeth</a:t>
            </a:r>
            <a:endParaRPr lang="en-US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ight Brace 31"/>
          <p:cNvSpPr/>
          <p:nvPr/>
        </p:nvSpPr>
        <p:spPr>
          <a:xfrm rot="20851839">
            <a:off x="6845686" y="1521312"/>
            <a:ext cx="530557" cy="615526"/>
          </a:xfrm>
          <a:prstGeom prst="rightBrac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6845686" y="2271243"/>
            <a:ext cx="530557" cy="11183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ight Brace 33"/>
          <p:cNvSpPr/>
          <p:nvPr/>
        </p:nvSpPr>
        <p:spPr>
          <a:xfrm>
            <a:off x="6952615" y="2397852"/>
            <a:ext cx="530557" cy="2110154"/>
          </a:xfrm>
          <a:prstGeom prst="rightBrac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4231701" y="5627020"/>
            <a:ext cx="41280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There are three parts </a:t>
            </a:r>
            <a:endParaRPr lang="en-US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565970" y="3199083"/>
            <a:ext cx="1021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R</a:t>
            </a:r>
            <a:r>
              <a:rPr lang="bn-BD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oot</a:t>
            </a:r>
            <a:endParaRPr lang="en-US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483172" y="1436297"/>
            <a:ext cx="14734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bn-BD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rown </a:t>
            </a:r>
            <a:endParaRPr lang="en-US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437778" y="2005735"/>
            <a:ext cx="12105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Neck</a:t>
            </a:r>
            <a:r>
              <a:rPr lang="bn-BD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8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11" grpId="0"/>
      <p:bldP spid="11" grpId="1"/>
      <p:bldP spid="12" grpId="0"/>
      <p:bldP spid="12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5" grpId="0"/>
      <p:bldP spid="25" grpId="1"/>
      <p:bldP spid="25" grpId="2"/>
      <p:bldP spid="28" grpId="0"/>
      <p:bldP spid="28" grpId="1"/>
      <p:bldP spid="30" grpId="0"/>
      <p:bldP spid="30" grpId="1"/>
      <p:bldP spid="31" grpId="0"/>
      <p:bldP spid="32" grpId="0" animBg="1"/>
      <p:bldP spid="34" grpId="0" animBg="1"/>
      <p:bldP spid="35" grpId="0"/>
      <p:bldP spid="35" grpId="1"/>
      <p:bldP spid="36" grpId="0"/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>
            <a:off x="120747" y="6356350"/>
            <a:ext cx="1454834" cy="365125"/>
          </a:xfrm>
        </p:spPr>
        <p:txBody>
          <a:bodyPr/>
          <a:lstStyle/>
          <a:p>
            <a:r>
              <a:rPr lang="bn-BD" dirty="0" smtClean="0">
                <a:solidFill>
                  <a:schemeClr val="accent1">
                    <a:lumMod val="75000"/>
                  </a:schemeClr>
                </a:solidFill>
              </a:rPr>
              <a:t>25/08/2016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65874" y="6325333"/>
            <a:ext cx="2235592" cy="396142"/>
          </a:xfrm>
        </p:spPr>
        <p:txBody>
          <a:bodyPr/>
          <a:lstStyle/>
          <a:p>
            <a:r>
              <a:rPr lang="en-GB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Afroza,Rangpur</a:t>
            </a:r>
            <a:r>
              <a:rPr lang="en-GB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35507" y="6325333"/>
            <a:ext cx="324729" cy="365125"/>
          </a:xfrm>
        </p:spPr>
        <p:txBody>
          <a:bodyPr/>
          <a:lstStyle/>
          <a:p>
            <a:fld id="{3489F893-3F75-4DB5-B4F4-2119BD7452F8}" type="slidenum">
              <a:rPr lang="en-GB" smtClean="0">
                <a:solidFill>
                  <a:srgbClr val="0070C0"/>
                </a:solidFill>
              </a:rPr>
              <a:t>9</a:t>
            </a:fld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59" b="79724" l="24689" r="74534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32" t="19563" r="25950" b="20326"/>
          <a:stretch/>
        </p:blipFill>
        <p:spPr bwMode="auto">
          <a:xfrm>
            <a:off x="3794077" y="1501253"/>
            <a:ext cx="3562066" cy="3971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23582" y="362480"/>
            <a:ext cx="10252617" cy="113877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 you </a:t>
            </a:r>
            <a:r>
              <a:rPr lang="en-US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kno</a:t>
            </a:r>
            <a:r>
              <a:rPr lang="bn-BD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 which components are composed each</a:t>
            </a:r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t</a:t>
            </a:r>
            <a:r>
              <a:rPr lang="bn-BD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oo</a:t>
            </a:r>
            <a:r>
              <a:rPr lang="en-US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th</a:t>
            </a:r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197875" y="2098466"/>
            <a:ext cx="1611086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965874" y="2482188"/>
            <a:ext cx="1843087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626375" y="2872864"/>
            <a:ext cx="2196494" cy="2697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120158" y="4097485"/>
            <a:ext cx="1752600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716666" y="1871288"/>
            <a:ext cx="15023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Enamel </a:t>
            </a:r>
            <a:r>
              <a:rPr lang="bn-BD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822869" y="2271997"/>
            <a:ext cx="1406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Dentine</a:t>
            </a:r>
            <a:endParaRPr 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836777" y="2642031"/>
            <a:ext cx="878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Pulp</a:t>
            </a:r>
            <a:endParaRPr 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930855" y="3866653"/>
            <a:ext cx="1385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Cement</a:t>
            </a:r>
            <a:endParaRPr 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471626" y="5621986"/>
            <a:ext cx="4729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Longitudinal section of teeth </a:t>
            </a:r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18551" y="3519697"/>
            <a:ext cx="80080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5"/>
              </a:rPr>
              <a:t>https://www.youtube.com/watch?v=X2ua1sMqmDI</a:t>
            </a:r>
            <a:endParaRPr lang="en-GB" sz="2400" b="1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21313" y="2040674"/>
            <a:ext cx="5397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Now we watch a video  clip  </a:t>
            </a:r>
            <a:endParaRPr lang="en-IN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09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5" grpId="0"/>
      <p:bldP spid="25" grpId="1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488</Words>
  <Application>Microsoft Office PowerPoint</Application>
  <PresentationFormat>Widescreen</PresentationFormat>
  <Paragraphs>135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Elephant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HP;Afroza nasreen sultana</dc:creator>
  <cp:lastModifiedBy>HP</cp:lastModifiedBy>
  <cp:revision>11</cp:revision>
  <dcterms:created xsi:type="dcterms:W3CDTF">2016-08-25T14:18:08Z</dcterms:created>
  <dcterms:modified xsi:type="dcterms:W3CDTF">2019-11-21T11:20:42Z</dcterms:modified>
</cp:coreProperties>
</file>