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59" r:id="rId3"/>
    <p:sldId id="261" r:id="rId4"/>
    <p:sldId id="275" r:id="rId5"/>
    <p:sldId id="274" r:id="rId6"/>
    <p:sldId id="262" r:id="rId7"/>
    <p:sldId id="264" r:id="rId8"/>
    <p:sldId id="263" r:id="rId9"/>
    <p:sldId id="271" r:id="rId10"/>
    <p:sldId id="270" r:id="rId11"/>
    <p:sldId id="269" r:id="rId12"/>
    <p:sldId id="273" r:id="rId13"/>
    <p:sldId id="26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07" autoAdjust="0"/>
    <p:restoredTop sz="9466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198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F496E1-E1C5-43AA-BE2D-0824712A4EC6}" type="datetimeFigureOut">
              <a:rPr lang="en-GB" smtClean="0"/>
              <a:t>21/11/2019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7E5B16-F52B-4F2E-9309-7944CCBC70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58864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9AE75D-DB99-448A-912E-3220DEB20050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7941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9AE75D-DB99-448A-912E-3220DEB20050}" type="slidenum">
              <a:rPr lang="en-US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86537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9AE75D-DB99-448A-912E-3220DEB20050}" type="slidenum">
              <a:rPr lang="en-US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6780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9AE75D-DB99-448A-912E-3220DEB20050}" type="slidenum">
              <a:rPr lang="en-US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94308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9AE75D-DB99-448A-912E-3220DEB20050}" type="slidenum">
              <a:rPr lang="en-US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9826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9AE75D-DB99-448A-912E-3220DEB20050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66730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Teacher may ask about the picture first to take out the lesson name.</a:t>
            </a:r>
          </a:p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9AE75D-DB99-448A-912E-3220DEB20050}" type="slidenum">
              <a:rPr lang="en-US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4808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9AE75D-DB99-448A-912E-3220DEB20050}" type="slidenum">
              <a:rPr lang="en-US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87956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9AE75D-DB99-448A-912E-3220DEB20050}" type="slidenum">
              <a:rPr lang="en-US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5328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9AE75D-DB99-448A-912E-3220DEB20050}" type="slidenum">
              <a:rPr lang="en-US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5346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9AE75D-DB99-448A-912E-3220DEB20050}" type="slidenum">
              <a:rPr lang="en-US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1631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9AE75D-DB99-448A-912E-3220DEB20050}" type="slidenum">
              <a:rPr lang="en-US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17930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9AE75D-DB99-448A-912E-3220DEB20050}" type="slidenum">
              <a:rPr lang="en-US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3651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599" y="6356350"/>
            <a:ext cx="4134729" cy="396142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Afroza,Rangpur 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489F893-3F75-4DB5-B4F4-2119BD7452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5271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599" y="6356350"/>
            <a:ext cx="4134729" cy="396142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Afroza,Rangpur 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489F893-3F75-4DB5-B4F4-2119BD7452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3185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599" y="6356350"/>
            <a:ext cx="4134729" cy="396142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Afroza,Rangpur 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489F893-3F75-4DB5-B4F4-2119BD7452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8676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599" y="6356350"/>
            <a:ext cx="4134729" cy="396142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Afroza,Rangpur 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489F893-3F75-4DB5-B4F4-2119BD7452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6738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599" y="6356350"/>
            <a:ext cx="4134729" cy="396142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Afroza,Rangpur 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489F893-3F75-4DB5-B4F4-2119BD7452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5583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599" y="6356350"/>
            <a:ext cx="4134729" cy="396142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Afroza,Rangpur 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489F893-3F75-4DB5-B4F4-2119BD7452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149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599" y="6356350"/>
            <a:ext cx="4134729" cy="396142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Afroza,Rangpur 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489F893-3F75-4DB5-B4F4-2119BD7452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9858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599" y="6356350"/>
            <a:ext cx="4134729" cy="396142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Afroza,Rangpur 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489F893-3F75-4DB5-B4F4-2119BD7452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175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599" y="6356350"/>
            <a:ext cx="4134729" cy="396142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Afroza,Rangpur 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489F893-3F75-4DB5-B4F4-2119BD7452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4657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599" y="6356350"/>
            <a:ext cx="4134729" cy="396142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Afroza,Rangpur 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489F893-3F75-4DB5-B4F4-2119BD7452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9824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599" y="6356350"/>
            <a:ext cx="4134729" cy="396142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Afroza,Rangpur 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489F893-3F75-4DB5-B4F4-2119BD7452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6473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032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0716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youtube.com/watch?v=X2ua1sMqmDI" TargetMode="External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Diagonal Corner Rectangle 1"/>
          <p:cNvSpPr/>
          <p:nvPr/>
        </p:nvSpPr>
        <p:spPr>
          <a:xfrm>
            <a:off x="4080681" y="2505169"/>
            <a:ext cx="4363919" cy="1316203"/>
          </a:xfrm>
          <a:prstGeom prst="round2Diag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Welcome  </a:t>
            </a:r>
            <a:endParaRPr lang="en-US" sz="6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120747" y="6356350"/>
            <a:ext cx="1454834" cy="365125"/>
          </a:xfrm>
        </p:spPr>
        <p:txBody>
          <a:bodyPr/>
          <a:lstStyle/>
          <a:p>
            <a:r>
              <a:rPr lang="bn-BD" dirty="0" smtClean="0">
                <a:solidFill>
                  <a:schemeClr val="accent1">
                    <a:lumMod val="75000"/>
                  </a:schemeClr>
                </a:solidFill>
              </a:rPr>
              <a:t>25/08/2016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965874" y="6325333"/>
            <a:ext cx="2235592" cy="396142"/>
          </a:xfrm>
        </p:spPr>
        <p:txBody>
          <a:bodyPr/>
          <a:lstStyle/>
          <a:p>
            <a:r>
              <a:rPr lang="en-GB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Afroza,Rangpur</a:t>
            </a:r>
            <a:r>
              <a:rPr lang="en-GB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535507" y="6325333"/>
            <a:ext cx="324729" cy="365125"/>
          </a:xfrm>
        </p:spPr>
        <p:txBody>
          <a:bodyPr/>
          <a:lstStyle/>
          <a:p>
            <a:fld id="{3489F893-3F75-4DB5-B4F4-2119BD7452F8}" type="slidenum">
              <a:rPr lang="en-GB" smtClean="0">
                <a:solidFill>
                  <a:srgbClr val="0070C0"/>
                </a:solidFill>
              </a:rPr>
              <a:t>1</a:t>
            </a:fld>
            <a:endParaRPr lang="en-GB" dirty="0">
              <a:solidFill>
                <a:srgbClr val="0070C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27274">
            <a:off x="-317569" y="3897211"/>
            <a:ext cx="3076144" cy="307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70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5"/>
          <p:cNvSpPr>
            <a:spLocks noGrp="1"/>
          </p:cNvSpPr>
          <p:nvPr>
            <p:ph type="dt" sz="half" idx="10"/>
          </p:nvPr>
        </p:nvSpPr>
        <p:spPr>
          <a:xfrm>
            <a:off x="120747" y="6356350"/>
            <a:ext cx="1454834" cy="365125"/>
          </a:xfrm>
        </p:spPr>
        <p:txBody>
          <a:bodyPr/>
          <a:lstStyle/>
          <a:p>
            <a:r>
              <a:rPr lang="bn-BD" dirty="0" smtClean="0">
                <a:solidFill>
                  <a:schemeClr val="accent1">
                    <a:lumMod val="75000"/>
                  </a:schemeClr>
                </a:solidFill>
              </a:rPr>
              <a:t>25/08/2016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965874" y="6325333"/>
            <a:ext cx="2235592" cy="396142"/>
          </a:xfrm>
        </p:spPr>
        <p:txBody>
          <a:bodyPr/>
          <a:lstStyle/>
          <a:p>
            <a:r>
              <a:rPr lang="en-GB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Afroza,Rangpur</a:t>
            </a:r>
            <a:r>
              <a:rPr lang="en-GB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535507" y="6325333"/>
            <a:ext cx="324729" cy="365125"/>
          </a:xfrm>
        </p:spPr>
        <p:txBody>
          <a:bodyPr/>
          <a:lstStyle/>
          <a:p>
            <a:fld id="{3489F893-3F75-4DB5-B4F4-2119BD7452F8}" type="slidenum">
              <a:rPr lang="en-GB" smtClean="0">
                <a:solidFill>
                  <a:srgbClr val="0070C0"/>
                </a:solidFill>
              </a:rPr>
              <a:t>10</a:t>
            </a:fld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51103" y="2715907"/>
            <a:ext cx="83011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Make a chart of various types of teeth</a:t>
            </a:r>
            <a:r>
              <a:rPr lang="bn-BD" sz="3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and  write how it works .</a:t>
            </a:r>
            <a:r>
              <a:rPr lang="en-US" sz="3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514477" y="1206616"/>
            <a:ext cx="35181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Group work:  </a:t>
            </a:r>
            <a:endParaRPr lang="en-US" sz="32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9437901" y="1206616"/>
            <a:ext cx="17001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Time : 10 minute </a:t>
            </a:r>
            <a:endParaRPr lang="en-US" sz="1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1993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5"/>
          <p:cNvSpPr>
            <a:spLocks noGrp="1"/>
          </p:cNvSpPr>
          <p:nvPr>
            <p:ph type="dt" sz="half" idx="10"/>
          </p:nvPr>
        </p:nvSpPr>
        <p:spPr>
          <a:xfrm>
            <a:off x="120747" y="6356350"/>
            <a:ext cx="1454834" cy="365125"/>
          </a:xfrm>
        </p:spPr>
        <p:txBody>
          <a:bodyPr/>
          <a:lstStyle/>
          <a:p>
            <a:r>
              <a:rPr lang="bn-BD" dirty="0" smtClean="0">
                <a:solidFill>
                  <a:schemeClr val="accent1">
                    <a:lumMod val="75000"/>
                  </a:schemeClr>
                </a:solidFill>
              </a:rPr>
              <a:t>25/08/2016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965874" y="6325333"/>
            <a:ext cx="2235592" cy="396142"/>
          </a:xfrm>
        </p:spPr>
        <p:txBody>
          <a:bodyPr/>
          <a:lstStyle/>
          <a:p>
            <a:r>
              <a:rPr lang="en-GB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Afroza,Rangpur</a:t>
            </a:r>
            <a:r>
              <a:rPr lang="en-GB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535507" y="6325333"/>
            <a:ext cx="324729" cy="365125"/>
          </a:xfrm>
        </p:spPr>
        <p:txBody>
          <a:bodyPr/>
          <a:lstStyle/>
          <a:p>
            <a:fld id="{3489F893-3F75-4DB5-B4F4-2119BD7452F8}" type="slidenum">
              <a:rPr lang="en-GB" smtClean="0">
                <a:solidFill>
                  <a:srgbClr val="0070C0"/>
                </a:solidFill>
              </a:rPr>
              <a:t>11</a:t>
            </a:fld>
            <a:endParaRPr lang="en-GB" dirty="0">
              <a:solidFill>
                <a:srgbClr val="0070C0"/>
              </a:solidFill>
            </a:endParaRPr>
          </a:p>
        </p:txBody>
      </p:sp>
      <p:pic>
        <p:nvPicPr>
          <p:cNvPr id="9" name="Picture 2" descr="C:\Users\Aferoza\Desktop\mr_fastsss_teeth.pngcb3fa9c7-fb57-467d-87ad-1de4c0bf62c3Larg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650" y="957396"/>
            <a:ext cx="3451274" cy="268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81892" y="485334"/>
            <a:ext cx="34242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Evaluation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:</a:t>
            </a:r>
            <a:endParaRPr lang="en-US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194010" y="4111454"/>
            <a:ext cx="72448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 What </a:t>
            </a:r>
            <a:r>
              <a:rPr lang="en-US" sz="24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is the name of </a:t>
            </a:r>
            <a:r>
              <a:rPr lang="bn-BD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arrow </a:t>
            </a:r>
            <a:r>
              <a:rPr lang="en-GB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mark </a:t>
            </a:r>
            <a:r>
              <a:rPr lang="en-GB" sz="24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pathway </a:t>
            </a:r>
            <a:r>
              <a:rPr lang="en-US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en-US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a) </a:t>
            </a:r>
            <a:r>
              <a:rPr lang="bn-BD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Premolar</a:t>
            </a:r>
            <a:r>
              <a:rPr lang="en-US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                                    b) </a:t>
            </a:r>
            <a:r>
              <a:rPr lang="bn-BD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Incissor</a:t>
            </a:r>
            <a:endParaRPr lang="en-US" sz="2400" b="1" dirty="0" smtClean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c)</a:t>
            </a:r>
            <a:r>
              <a:rPr lang="bn-BD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Canine</a:t>
            </a:r>
            <a:r>
              <a:rPr lang="en-US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                                    </a:t>
            </a:r>
            <a:r>
              <a:rPr lang="bn-BD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en-US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d</a:t>
            </a:r>
            <a:r>
              <a:rPr lang="en-US" sz="24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bn-BD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Molar </a:t>
            </a:r>
            <a:endParaRPr lang="en-US" sz="2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24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6521574" y="2996418"/>
            <a:ext cx="1567350" cy="21866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8134039" y="2633563"/>
            <a:ext cx="686406" cy="769441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?</a:t>
            </a:r>
            <a:r>
              <a:rPr lang="en-US" sz="4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en-IN" sz="4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pic>
        <p:nvPicPr>
          <p:cNvPr id="17" name="Picture 2" descr="E:\Leaf\istock-red-check-mar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56" b="100000" l="0" r="997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5783" y="4896284"/>
            <a:ext cx="300692" cy="299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2409128" y="4111454"/>
            <a:ext cx="72448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 W</a:t>
            </a:r>
            <a:r>
              <a:rPr lang="bn-BD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hich tooth cut  and bite the food </a:t>
            </a:r>
            <a:r>
              <a:rPr lang="en-US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en-US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a) </a:t>
            </a:r>
            <a:r>
              <a:rPr lang="bn-BD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Premolar</a:t>
            </a:r>
            <a:r>
              <a:rPr lang="en-US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                                    b) </a:t>
            </a:r>
            <a:r>
              <a:rPr lang="bn-BD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Incissor</a:t>
            </a:r>
            <a:endParaRPr lang="en-US" sz="2400" b="1" dirty="0" smtClean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c)</a:t>
            </a:r>
            <a:r>
              <a:rPr lang="bn-BD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Canine</a:t>
            </a:r>
            <a:r>
              <a:rPr lang="en-US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                                    </a:t>
            </a:r>
            <a:r>
              <a:rPr lang="bn-BD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en-US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d</a:t>
            </a:r>
            <a:r>
              <a:rPr lang="en-US" sz="24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bn-BD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Molar </a:t>
            </a:r>
            <a:endParaRPr lang="en-US" sz="2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24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0" name="Picture 2" descr="E:\Leaf\istock-red-check-mar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56" b="100000" l="0" r="997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6254" y="4584910"/>
            <a:ext cx="300692" cy="299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1"/>
          <p:cNvSpPr/>
          <p:nvPr/>
        </p:nvSpPr>
        <p:spPr>
          <a:xfrm>
            <a:off x="2243057" y="4133687"/>
            <a:ext cx="33214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2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2</a:t>
            </a:r>
            <a:endParaRPr lang="en-GB" sz="20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75215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4" grpId="1"/>
      <p:bldP spid="16" grpId="0"/>
      <p:bldP spid="16" grpId="1"/>
      <p:bldP spid="19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5"/>
          <p:cNvSpPr>
            <a:spLocks noGrp="1"/>
          </p:cNvSpPr>
          <p:nvPr>
            <p:ph type="dt" sz="half" idx="10"/>
          </p:nvPr>
        </p:nvSpPr>
        <p:spPr>
          <a:xfrm>
            <a:off x="120747" y="6356350"/>
            <a:ext cx="1454834" cy="365125"/>
          </a:xfrm>
        </p:spPr>
        <p:txBody>
          <a:bodyPr/>
          <a:lstStyle/>
          <a:p>
            <a:r>
              <a:rPr lang="bn-BD" dirty="0" smtClean="0">
                <a:solidFill>
                  <a:schemeClr val="accent1">
                    <a:lumMod val="75000"/>
                  </a:schemeClr>
                </a:solidFill>
              </a:rPr>
              <a:t>25/08/2016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965874" y="6325333"/>
            <a:ext cx="2235592" cy="396142"/>
          </a:xfrm>
        </p:spPr>
        <p:txBody>
          <a:bodyPr/>
          <a:lstStyle/>
          <a:p>
            <a:r>
              <a:rPr lang="en-GB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Afroza,Rangpur</a:t>
            </a:r>
            <a:r>
              <a:rPr lang="en-GB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535507" y="6325333"/>
            <a:ext cx="324729" cy="365125"/>
          </a:xfrm>
        </p:spPr>
        <p:txBody>
          <a:bodyPr/>
          <a:lstStyle/>
          <a:p>
            <a:fld id="{3489F893-3F75-4DB5-B4F4-2119BD7452F8}" type="slidenum">
              <a:rPr lang="en-GB" smtClean="0">
                <a:solidFill>
                  <a:srgbClr val="0070C0"/>
                </a:solidFill>
              </a:rPr>
              <a:t>12</a:t>
            </a:fld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06934" y="556188"/>
            <a:ext cx="3429024" cy="58477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002060"/>
                </a:solidFill>
                <a:latin typeface="Elephant" pitchFamily="18" charset="0"/>
                <a:cs typeface="Times New Roman" pitchFamily="18" charset="0"/>
              </a:rPr>
              <a:t>Home work  </a:t>
            </a:r>
          </a:p>
        </p:txBody>
      </p:sp>
      <p:sp>
        <p:nvSpPr>
          <p:cNvPr id="9" name="Rectangle 8"/>
          <p:cNvSpPr/>
          <p:nvPr/>
        </p:nvSpPr>
        <p:spPr>
          <a:xfrm>
            <a:off x="1425456" y="3964326"/>
            <a:ext cx="979300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2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If it does not work properly , what  problem arises – give reasons to support your answer?  </a:t>
            </a:r>
            <a:endParaRPr lang="en-US" sz="28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19" r="19367"/>
          <a:stretch/>
        </p:blipFill>
        <p:spPr>
          <a:xfrm>
            <a:off x="5230618" y="1564005"/>
            <a:ext cx="1897039" cy="2233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564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5"/>
          <p:cNvSpPr>
            <a:spLocks noGrp="1"/>
          </p:cNvSpPr>
          <p:nvPr>
            <p:ph type="dt" sz="half" idx="10"/>
          </p:nvPr>
        </p:nvSpPr>
        <p:spPr>
          <a:xfrm>
            <a:off x="120747" y="6356350"/>
            <a:ext cx="1454834" cy="365125"/>
          </a:xfrm>
        </p:spPr>
        <p:txBody>
          <a:bodyPr/>
          <a:lstStyle/>
          <a:p>
            <a:r>
              <a:rPr lang="bn-BD" dirty="0" smtClean="0">
                <a:solidFill>
                  <a:schemeClr val="accent1">
                    <a:lumMod val="75000"/>
                  </a:schemeClr>
                </a:solidFill>
              </a:rPr>
              <a:t>25/08/2016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965874" y="6325333"/>
            <a:ext cx="2235592" cy="396142"/>
          </a:xfrm>
        </p:spPr>
        <p:txBody>
          <a:bodyPr/>
          <a:lstStyle/>
          <a:p>
            <a:r>
              <a:rPr lang="en-GB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Afroza,Rangpur</a:t>
            </a:r>
            <a:r>
              <a:rPr lang="en-GB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535507" y="6325333"/>
            <a:ext cx="324729" cy="365125"/>
          </a:xfrm>
        </p:spPr>
        <p:txBody>
          <a:bodyPr/>
          <a:lstStyle/>
          <a:p>
            <a:fld id="{3489F893-3F75-4DB5-B4F4-2119BD7452F8}" type="slidenum">
              <a:rPr lang="en-GB" smtClean="0">
                <a:solidFill>
                  <a:srgbClr val="0070C0"/>
                </a:solidFill>
              </a:rPr>
              <a:t>13</a:t>
            </a:fld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71378" y="4285800"/>
            <a:ext cx="542572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6000" b="1" dirty="0" smtClean="0">
                <a:ln w="11430"/>
                <a:solidFill>
                  <a:srgbClr val="FFCC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Thank you all  </a:t>
            </a:r>
            <a:endParaRPr lang="en-US" sz="6000" b="1" dirty="0">
              <a:ln w="11430"/>
              <a:solidFill>
                <a:srgbClr val="FFCC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2" descr="https://i.ytimg.com/vi/gk8eKm4ajgM/maxresdefaul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5880" y="1515430"/>
            <a:ext cx="4415586" cy="2483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1147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/>
        </p:nvSpPr>
        <p:spPr>
          <a:xfrm>
            <a:off x="1357290" y="2301415"/>
            <a:ext cx="3571900" cy="2603790"/>
          </a:xfrm>
          <a:prstGeom prst="round2Diag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Presented by</a:t>
            </a:r>
          </a:p>
          <a:p>
            <a:pPr algn="ctr"/>
            <a:r>
              <a:rPr lang="en-US" sz="20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Afroza</a:t>
            </a:r>
            <a:r>
              <a:rPr lang="en-US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  </a:t>
            </a:r>
            <a:r>
              <a:rPr lang="en-US" sz="20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nasreen</a:t>
            </a:r>
            <a:r>
              <a:rPr lang="en-US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 sultana </a:t>
            </a:r>
          </a:p>
          <a:p>
            <a:pPr algn="ctr"/>
            <a:r>
              <a:rPr lang="en-US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Assistant Teacher</a:t>
            </a:r>
          </a:p>
          <a:p>
            <a:pPr algn="ctr"/>
            <a:r>
              <a:rPr lang="bn-BD" sz="2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bn-BD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Govt</a:t>
            </a:r>
            <a:r>
              <a:rPr lang="en-US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 high school . </a:t>
            </a:r>
            <a:endParaRPr lang="en-US" sz="2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7378908" y="2301415"/>
            <a:ext cx="3357586" cy="2571768"/>
          </a:xfrm>
          <a:prstGeom prst="round2Diag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Class : Nine</a:t>
            </a:r>
            <a:endParaRPr lang="en-US" sz="2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Biology </a:t>
            </a:r>
          </a:p>
          <a:p>
            <a:pPr algn="ctr"/>
            <a:r>
              <a:rPr lang="en-US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Chapter:</a:t>
            </a:r>
            <a:r>
              <a:rPr lang="bn-BD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5</a:t>
            </a:r>
            <a:r>
              <a:rPr lang="en-US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en-US" sz="2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4860023" y="845814"/>
            <a:ext cx="3048000" cy="762000"/>
          </a:xfrm>
          <a:prstGeom prst="round2DiagRect">
            <a:avLst/>
          </a:prstGeom>
          <a:noFill/>
          <a:ln w="31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n-US" sz="4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Identity</a:t>
            </a:r>
            <a:endParaRPr lang="en-US" sz="4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36230" y="2515729"/>
            <a:ext cx="717406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Date Placeholder 5"/>
          <p:cNvSpPr>
            <a:spLocks noGrp="1"/>
          </p:cNvSpPr>
          <p:nvPr>
            <p:ph type="dt" sz="half" idx="10"/>
          </p:nvPr>
        </p:nvSpPr>
        <p:spPr>
          <a:xfrm>
            <a:off x="120747" y="6356350"/>
            <a:ext cx="1454834" cy="365125"/>
          </a:xfrm>
        </p:spPr>
        <p:txBody>
          <a:bodyPr/>
          <a:lstStyle/>
          <a:p>
            <a:r>
              <a:rPr lang="bn-BD" dirty="0" smtClean="0">
                <a:solidFill>
                  <a:schemeClr val="accent1">
                    <a:lumMod val="75000"/>
                  </a:schemeClr>
                </a:solidFill>
              </a:rPr>
              <a:t>25/08/2016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965874" y="6325333"/>
            <a:ext cx="2235592" cy="396142"/>
          </a:xfrm>
        </p:spPr>
        <p:txBody>
          <a:bodyPr/>
          <a:lstStyle/>
          <a:p>
            <a:r>
              <a:rPr lang="en-GB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Afroza,Rangpur</a:t>
            </a:r>
            <a:r>
              <a:rPr lang="en-GB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535507" y="6325333"/>
            <a:ext cx="324729" cy="365125"/>
          </a:xfrm>
        </p:spPr>
        <p:txBody>
          <a:bodyPr/>
          <a:lstStyle/>
          <a:p>
            <a:fld id="{3489F893-3F75-4DB5-B4F4-2119BD7452F8}" type="slidenum">
              <a:rPr lang="en-GB" smtClean="0">
                <a:solidFill>
                  <a:srgbClr val="0070C0"/>
                </a:solidFill>
              </a:rPr>
              <a:t>2</a:t>
            </a:fld>
            <a:endParaRPr lang="en-GB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688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5"/>
          <p:cNvSpPr>
            <a:spLocks noGrp="1"/>
          </p:cNvSpPr>
          <p:nvPr>
            <p:ph type="dt" sz="half" idx="10"/>
          </p:nvPr>
        </p:nvSpPr>
        <p:spPr>
          <a:xfrm>
            <a:off x="120747" y="6356350"/>
            <a:ext cx="1454834" cy="365125"/>
          </a:xfrm>
        </p:spPr>
        <p:txBody>
          <a:bodyPr/>
          <a:lstStyle/>
          <a:p>
            <a:r>
              <a:rPr lang="bn-BD" dirty="0" smtClean="0">
                <a:solidFill>
                  <a:schemeClr val="accent1">
                    <a:lumMod val="75000"/>
                  </a:schemeClr>
                </a:solidFill>
              </a:rPr>
              <a:t>25/08/2016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965874" y="6325333"/>
            <a:ext cx="2235592" cy="396142"/>
          </a:xfrm>
        </p:spPr>
        <p:txBody>
          <a:bodyPr/>
          <a:lstStyle/>
          <a:p>
            <a:r>
              <a:rPr lang="en-GB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Afroza,Rangpur</a:t>
            </a:r>
            <a:r>
              <a:rPr lang="en-GB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535507" y="6325333"/>
            <a:ext cx="324729" cy="365125"/>
          </a:xfrm>
        </p:spPr>
        <p:txBody>
          <a:bodyPr/>
          <a:lstStyle/>
          <a:p>
            <a:fld id="{3489F893-3F75-4DB5-B4F4-2119BD7452F8}" type="slidenum">
              <a:rPr lang="en-GB" smtClean="0">
                <a:solidFill>
                  <a:srgbClr val="0070C0"/>
                </a:solidFill>
              </a:rPr>
              <a:t>3</a:t>
            </a:fld>
            <a:endParaRPr lang="en-GB" dirty="0">
              <a:solidFill>
                <a:srgbClr val="0070C0"/>
              </a:solidFill>
            </a:endParaRPr>
          </a:p>
        </p:txBody>
      </p:sp>
      <p:pic>
        <p:nvPicPr>
          <p:cNvPr id="8" name="Picture 2" descr="C:\Users\Aferoza\Desktop\3129489765_4c934a280f_z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33" t="16524" r="16090" b="-8891"/>
          <a:stretch/>
        </p:blipFill>
        <p:spPr bwMode="auto">
          <a:xfrm>
            <a:off x="3548418" y="996286"/>
            <a:ext cx="4653048" cy="4926841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059078" y="349956"/>
            <a:ext cx="8153400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What can you see in this picture?</a:t>
            </a:r>
            <a:endParaRPr lang="en-US" sz="36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6553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5"/>
          <p:cNvSpPr>
            <a:spLocks noGrp="1"/>
          </p:cNvSpPr>
          <p:nvPr>
            <p:ph type="dt" sz="half" idx="10"/>
          </p:nvPr>
        </p:nvSpPr>
        <p:spPr>
          <a:xfrm>
            <a:off x="120747" y="6356350"/>
            <a:ext cx="1454834" cy="365125"/>
          </a:xfrm>
        </p:spPr>
        <p:txBody>
          <a:bodyPr/>
          <a:lstStyle/>
          <a:p>
            <a:r>
              <a:rPr lang="bn-BD" dirty="0" smtClean="0">
                <a:solidFill>
                  <a:srgbClr val="5B9BD5">
                    <a:lumMod val="75000"/>
                  </a:srgbClr>
                </a:solidFill>
              </a:rPr>
              <a:t>25/08/2016</a:t>
            </a:r>
            <a:endParaRPr lang="en-GB" dirty="0">
              <a:solidFill>
                <a:srgbClr val="5B9BD5">
                  <a:lumMod val="75000"/>
                </a:srgbClr>
              </a:solidFill>
            </a:endParaRPr>
          </a:p>
        </p:txBody>
      </p:sp>
      <p:sp>
        <p:nvSpPr>
          <p:cNvPr id="6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965874" y="6325333"/>
            <a:ext cx="2235592" cy="396142"/>
          </a:xfrm>
        </p:spPr>
        <p:txBody>
          <a:bodyPr/>
          <a:lstStyle/>
          <a:p>
            <a:r>
              <a:rPr lang="en-GB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Afroza,Rangpur</a:t>
            </a:r>
            <a:r>
              <a:rPr lang="en-GB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535507" y="6325333"/>
            <a:ext cx="324729" cy="365125"/>
          </a:xfrm>
        </p:spPr>
        <p:txBody>
          <a:bodyPr/>
          <a:lstStyle/>
          <a:p>
            <a:fld id="{3489F893-3F75-4DB5-B4F4-2119BD7452F8}" type="slidenum">
              <a:rPr lang="en-GB" smtClean="0">
                <a:solidFill>
                  <a:srgbClr val="0070C0"/>
                </a:solidFill>
              </a:rPr>
              <a:pPr/>
              <a:t>4</a:t>
            </a:fld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2780707" y="568281"/>
            <a:ext cx="7031182" cy="1295400"/>
          </a:xfrm>
          <a:prstGeom prst="round2DiagRect">
            <a:avLst/>
          </a:prstGeom>
          <a:noFill/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 smtClean="0">
              <a:solidFill>
                <a:srgbClr val="002060"/>
              </a:solidFill>
            </a:endParaRPr>
          </a:p>
          <a:p>
            <a:pPr algn="ctr"/>
            <a:r>
              <a:rPr lang="en-US" sz="4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Lesson Declaration</a:t>
            </a:r>
            <a:endParaRPr lang="en-US" sz="3200" b="1" dirty="0" smtClean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Today we `ll discuss about  </a:t>
            </a:r>
          </a:p>
          <a:p>
            <a:pPr algn="ctr"/>
            <a:endParaRPr lang="en-US" sz="24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ound Diagonal Corner Rectangle 8"/>
          <p:cNvSpPr/>
          <p:nvPr/>
        </p:nvSpPr>
        <p:spPr>
          <a:xfrm>
            <a:off x="2137765" y="2068479"/>
            <a:ext cx="8077200" cy="1714512"/>
          </a:xfrm>
          <a:prstGeom prst="round2DiagRect">
            <a:avLst/>
          </a:prstGeom>
          <a:noFill/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66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Human </a:t>
            </a:r>
            <a:r>
              <a:rPr lang="bn-BD" sz="66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Teeth</a:t>
            </a:r>
            <a:r>
              <a:rPr lang="en-US" sz="66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pic>
        <p:nvPicPr>
          <p:cNvPr id="2050" name="Picture 2" descr="http://mnbtg.org/wp-content/uploads/2015/01/5-Natural-Ways-to-Help-Fight-Periodontal-Diseas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5356" y="3583103"/>
            <a:ext cx="3826110" cy="2295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4672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120747" y="6356350"/>
            <a:ext cx="1454834" cy="365125"/>
          </a:xfrm>
        </p:spPr>
        <p:txBody>
          <a:bodyPr/>
          <a:lstStyle/>
          <a:p>
            <a:r>
              <a:rPr lang="bn-BD" dirty="0" smtClean="0">
                <a:solidFill>
                  <a:srgbClr val="5B9BD5">
                    <a:lumMod val="75000"/>
                  </a:srgbClr>
                </a:solidFill>
              </a:rPr>
              <a:t>25/08/2016</a:t>
            </a:r>
            <a:endParaRPr lang="en-GB" dirty="0">
              <a:solidFill>
                <a:srgbClr val="5B9BD5">
                  <a:lumMod val="75000"/>
                </a:srgbClr>
              </a:solidFill>
            </a:endParaRPr>
          </a:p>
        </p:txBody>
      </p:sp>
      <p:sp>
        <p:nvSpPr>
          <p:cNvPr id="7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965874" y="6325333"/>
            <a:ext cx="2235592" cy="396142"/>
          </a:xfrm>
        </p:spPr>
        <p:txBody>
          <a:bodyPr/>
          <a:lstStyle/>
          <a:p>
            <a:r>
              <a:rPr lang="en-GB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Afroza,Rangpur</a:t>
            </a:r>
            <a:r>
              <a:rPr lang="en-GB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535507" y="6325333"/>
            <a:ext cx="324729" cy="365125"/>
          </a:xfrm>
        </p:spPr>
        <p:txBody>
          <a:bodyPr/>
          <a:lstStyle/>
          <a:p>
            <a:fld id="{3489F893-3F75-4DB5-B4F4-2119BD7452F8}" type="slidenum">
              <a:rPr lang="en-GB" smtClean="0">
                <a:solidFill>
                  <a:srgbClr val="0070C0"/>
                </a:solidFill>
              </a:rPr>
              <a:pPr/>
              <a:t>5</a:t>
            </a:fld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82787" y="765747"/>
            <a:ext cx="4429156" cy="646331"/>
          </a:xfrm>
          <a:prstGeom prst="rect">
            <a:avLst/>
          </a:prstGeom>
          <a:noFill/>
          <a:ln w="3175">
            <a:noFill/>
          </a:ln>
          <a:effectLst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sz="3600" b="1" dirty="0" smtClean="0">
                <a:ln w="11430"/>
                <a:gradFill>
                  <a:gsLst>
                    <a:gs pos="0">
                      <a:srgbClr val="70AD47">
                        <a:tint val="90000"/>
                        <a:satMod val="120000"/>
                      </a:srgbClr>
                    </a:gs>
                    <a:gs pos="25000">
                      <a:srgbClr val="70AD47">
                        <a:tint val="93000"/>
                        <a:satMod val="120000"/>
                      </a:srgbClr>
                    </a:gs>
                    <a:gs pos="50000">
                      <a:srgbClr val="70AD47">
                        <a:shade val="89000"/>
                        <a:satMod val="110000"/>
                      </a:srgbClr>
                    </a:gs>
                    <a:gs pos="75000">
                      <a:srgbClr val="70AD47">
                        <a:tint val="93000"/>
                        <a:satMod val="120000"/>
                      </a:srgbClr>
                    </a:gs>
                    <a:gs pos="100000">
                      <a:srgbClr val="70AD47">
                        <a:tint val="90000"/>
                        <a:satMod val="120000"/>
                      </a:srgb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Lesson Objectives:  </a:t>
            </a:r>
            <a:endParaRPr lang="en-US" sz="3600" b="1" dirty="0">
              <a:ln w="11430"/>
              <a:gradFill>
                <a:gsLst>
                  <a:gs pos="0">
                    <a:srgbClr val="70AD47">
                      <a:tint val="90000"/>
                      <a:satMod val="120000"/>
                    </a:srgbClr>
                  </a:gs>
                  <a:gs pos="25000">
                    <a:srgbClr val="70AD47">
                      <a:tint val="93000"/>
                      <a:satMod val="120000"/>
                    </a:srgbClr>
                  </a:gs>
                  <a:gs pos="50000">
                    <a:srgbClr val="70AD47">
                      <a:shade val="89000"/>
                      <a:satMod val="110000"/>
                    </a:srgbClr>
                  </a:gs>
                  <a:gs pos="75000">
                    <a:srgbClr val="70AD47">
                      <a:tint val="93000"/>
                      <a:satMod val="120000"/>
                    </a:srgbClr>
                  </a:gs>
                  <a:gs pos="100000">
                    <a:srgbClr val="70AD47">
                      <a:tint val="90000"/>
                      <a:satMod val="120000"/>
                    </a:srgb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82787" y="1800039"/>
            <a:ext cx="1045272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n w="900" cmpd="sng">
                  <a:solidFill>
                    <a:srgbClr val="5B9BD5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5B9BD5">
                    <a:satMod val="200000"/>
                    <a:tint val="3000"/>
                  </a:srgbClr>
                </a:solidFill>
                <a:effectLst>
                  <a:innerShdw blurRad="101600" dist="76200" dir="5400000">
                    <a:srgbClr val="5B9BD5">
                      <a:satMod val="190000"/>
                      <a:tint val="100000"/>
                      <a:alpha val="74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After viewing this presentation you </a:t>
            </a:r>
            <a:r>
              <a:rPr lang="en-US" sz="3200" b="1" dirty="0">
                <a:ln w="900" cmpd="sng">
                  <a:solidFill>
                    <a:srgbClr val="5B9BD5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5B9BD5">
                    <a:satMod val="200000"/>
                    <a:tint val="3000"/>
                  </a:srgbClr>
                </a:solidFill>
                <a:effectLst>
                  <a:innerShdw blurRad="101600" dist="76200" dir="5400000">
                    <a:srgbClr val="5B9BD5">
                      <a:satMod val="190000"/>
                      <a:tint val="100000"/>
                      <a:alpha val="74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will be able </a:t>
            </a:r>
            <a:r>
              <a:rPr lang="en-US" sz="3200" b="1" dirty="0" smtClean="0">
                <a:ln w="900" cmpd="sng">
                  <a:solidFill>
                    <a:srgbClr val="5B9BD5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5B9BD5">
                    <a:satMod val="200000"/>
                    <a:tint val="3000"/>
                  </a:srgbClr>
                </a:solidFill>
                <a:effectLst>
                  <a:innerShdw blurRad="101600" dist="76200" dir="5400000">
                    <a:srgbClr val="5B9BD5">
                      <a:satMod val="190000"/>
                      <a:tint val="100000"/>
                      <a:alpha val="74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to-</a:t>
            </a:r>
          </a:p>
          <a:p>
            <a:r>
              <a:rPr lang="en-US" sz="3200" b="1" dirty="0" smtClean="0">
                <a:ln w="900" cmpd="sng">
                  <a:solidFill>
                    <a:srgbClr val="5B9BD5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5B9BD5">
                    <a:satMod val="200000"/>
                    <a:tint val="3000"/>
                  </a:srgbClr>
                </a:solidFill>
                <a:effectLst>
                  <a:innerShdw blurRad="101600" dist="76200" dir="5400000">
                    <a:srgbClr val="5B9BD5">
                      <a:satMod val="190000"/>
                      <a:tint val="100000"/>
                      <a:alpha val="74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bn-BD" sz="3200" b="1" dirty="0" smtClean="0">
                <a:ln w="900" cmpd="sng">
                  <a:solidFill>
                    <a:srgbClr val="5B9BD5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5B9BD5">
                    <a:satMod val="200000"/>
                    <a:tint val="3000"/>
                  </a:srgbClr>
                </a:solidFill>
                <a:effectLst>
                  <a:innerShdw blurRad="101600" dist="76200" dir="5400000">
                    <a:srgbClr val="5B9BD5">
                      <a:satMod val="190000"/>
                      <a:tint val="100000"/>
                      <a:alpha val="74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Explain teeth</a:t>
            </a:r>
            <a:r>
              <a:rPr lang="en-US" sz="3200" b="1" dirty="0" smtClean="0">
                <a:ln w="900" cmpd="sng">
                  <a:solidFill>
                    <a:srgbClr val="5B9BD5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5B9BD5">
                    <a:satMod val="200000"/>
                    <a:tint val="3000"/>
                  </a:srgbClr>
                </a:solidFill>
                <a:effectLst>
                  <a:innerShdw blurRad="101600" dist="76200" dir="5400000">
                    <a:srgbClr val="5B9BD5">
                      <a:satMod val="190000"/>
                      <a:tint val="100000"/>
                      <a:alpha val="74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structure</a:t>
            </a:r>
          </a:p>
          <a:p>
            <a:pPr marL="342900" indent="-342900">
              <a:buFont typeface="Wingdings" pitchFamily="2" charset="2"/>
              <a:buChar char="§"/>
            </a:pPr>
            <a:endParaRPr lang="en-US" sz="3200" b="1" dirty="0" smtClean="0">
              <a:ln w="900" cmpd="sng">
                <a:solidFill>
                  <a:srgbClr val="5B9BD5">
                    <a:satMod val="190000"/>
                    <a:alpha val="55000"/>
                  </a:srgbClr>
                </a:solidFill>
                <a:prstDash val="solid"/>
              </a:ln>
              <a:solidFill>
                <a:srgbClr val="5B9BD5">
                  <a:satMod val="200000"/>
                  <a:tint val="3000"/>
                </a:srgbClr>
              </a:solidFill>
              <a:effectLst>
                <a:innerShdw blurRad="101600" dist="76200" dir="5400000">
                  <a:srgbClr val="5B9BD5">
                    <a:satMod val="190000"/>
                    <a:tint val="100000"/>
                    <a:alpha val="74000"/>
                  </a:srgb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en-US" sz="32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Identify different </a:t>
            </a:r>
            <a:r>
              <a:rPr lang="en-US" sz="3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kinds </a:t>
            </a:r>
            <a:r>
              <a:rPr lang="en-US" sz="32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of human </a:t>
            </a:r>
            <a:r>
              <a:rPr lang="en-US" sz="3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teeth</a:t>
            </a:r>
            <a:endParaRPr lang="en-US" sz="3200" b="1" dirty="0" smtClean="0">
              <a:ln w="900" cmpd="sng">
                <a:solidFill>
                  <a:srgbClr val="5B9BD5">
                    <a:satMod val="190000"/>
                    <a:alpha val="55000"/>
                  </a:srgbClr>
                </a:solidFill>
                <a:prstDash val="solid"/>
              </a:ln>
              <a:solidFill>
                <a:srgbClr val="5B9BD5">
                  <a:satMod val="200000"/>
                  <a:tint val="3000"/>
                </a:srgbClr>
              </a:solidFill>
              <a:effectLst>
                <a:innerShdw blurRad="101600" dist="76200" dir="5400000">
                  <a:srgbClr val="5B9BD5">
                    <a:satMod val="190000"/>
                    <a:tint val="100000"/>
                    <a:alpha val="74000"/>
                  </a:srgb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342900" indent="-342900"/>
            <a:endParaRPr lang="en-US" sz="3200" b="1" dirty="0" smtClean="0">
              <a:ln w="900" cmpd="sng">
                <a:solidFill>
                  <a:srgbClr val="5B9BD5">
                    <a:satMod val="190000"/>
                    <a:alpha val="55000"/>
                  </a:srgbClr>
                </a:solidFill>
                <a:prstDash val="solid"/>
              </a:ln>
              <a:solidFill>
                <a:srgbClr val="5B9BD5">
                  <a:satMod val="200000"/>
                  <a:tint val="3000"/>
                </a:srgbClr>
              </a:solidFill>
              <a:effectLst>
                <a:innerShdw blurRad="101600" dist="76200" dir="5400000">
                  <a:srgbClr val="5B9BD5">
                    <a:satMod val="190000"/>
                    <a:tint val="100000"/>
                    <a:alpha val="74000"/>
                  </a:srgb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en-US" sz="3200" b="1" dirty="0">
                <a:ln w="900" cmpd="sng">
                  <a:solidFill>
                    <a:srgbClr val="5B9BD5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5B9BD5">
                    <a:satMod val="200000"/>
                    <a:tint val="3000"/>
                  </a:srgbClr>
                </a:solidFill>
                <a:effectLst>
                  <a:innerShdw blurRad="101600" dist="76200" dir="5400000">
                    <a:srgbClr val="5B9BD5">
                      <a:satMod val="190000"/>
                      <a:tint val="100000"/>
                      <a:alpha val="74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Describe </a:t>
            </a:r>
            <a:r>
              <a:rPr lang="en-US" sz="3200" b="1" dirty="0" smtClean="0">
                <a:ln w="900" cmpd="sng">
                  <a:solidFill>
                    <a:srgbClr val="5B9BD5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5B9BD5">
                    <a:satMod val="200000"/>
                    <a:tint val="3000"/>
                  </a:srgbClr>
                </a:solidFill>
                <a:effectLst>
                  <a:innerShdw blurRad="101600" dist="76200" dir="5400000">
                    <a:srgbClr val="5B9BD5">
                      <a:satMod val="190000"/>
                      <a:tint val="100000"/>
                      <a:alpha val="74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human </a:t>
            </a:r>
            <a:r>
              <a:rPr lang="en-US" sz="3200" b="1" dirty="0">
                <a:ln w="900" cmpd="sng">
                  <a:solidFill>
                    <a:srgbClr val="5B9BD5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5B9BD5">
                    <a:satMod val="200000"/>
                    <a:tint val="3000"/>
                  </a:srgbClr>
                </a:solidFill>
                <a:effectLst>
                  <a:innerShdw blurRad="101600" dist="76200" dir="5400000">
                    <a:srgbClr val="5B9BD5">
                      <a:satMod val="190000"/>
                      <a:tint val="100000"/>
                      <a:alpha val="74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teeth </a:t>
            </a:r>
            <a:r>
              <a:rPr lang="en-US" sz="3200" b="1" dirty="0" err="1" smtClean="0">
                <a:ln w="900" cmpd="sng">
                  <a:solidFill>
                    <a:srgbClr val="5B9BD5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5B9BD5">
                    <a:satMod val="200000"/>
                    <a:tint val="3000"/>
                  </a:srgbClr>
                </a:solidFill>
                <a:effectLst>
                  <a:innerShdw blurRad="101600" dist="76200" dir="5400000">
                    <a:srgbClr val="5B9BD5">
                      <a:satMod val="190000"/>
                      <a:tint val="100000"/>
                      <a:alpha val="74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componenets</a:t>
            </a:r>
            <a:r>
              <a:rPr lang="en-US" sz="3200" b="1" dirty="0" smtClean="0">
                <a:ln w="900" cmpd="sng">
                  <a:solidFill>
                    <a:srgbClr val="5B9BD5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5B9BD5">
                    <a:satMod val="200000"/>
                    <a:tint val="3000"/>
                  </a:srgbClr>
                </a:solidFill>
                <a:effectLst>
                  <a:innerShdw blurRad="101600" dist="76200" dir="5400000">
                    <a:srgbClr val="5B9BD5">
                      <a:satMod val="190000"/>
                      <a:tint val="100000"/>
                      <a:alpha val="74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b="1" dirty="0">
              <a:ln w="900" cmpd="sng">
                <a:solidFill>
                  <a:srgbClr val="5B9BD5">
                    <a:satMod val="190000"/>
                    <a:alpha val="55000"/>
                  </a:srgbClr>
                </a:solidFill>
                <a:prstDash val="solid"/>
              </a:ln>
              <a:solidFill>
                <a:srgbClr val="5B9BD5">
                  <a:satMod val="200000"/>
                  <a:tint val="3000"/>
                </a:srgbClr>
              </a:solidFill>
              <a:effectLst>
                <a:innerShdw blurRad="101600" dist="76200" dir="5400000">
                  <a:srgbClr val="5B9BD5">
                    <a:satMod val="190000"/>
                    <a:tint val="100000"/>
                    <a:alpha val="74000"/>
                  </a:srgb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b="1" dirty="0" smtClean="0">
                <a:ln w="900" cmpd="sng">
                  <a:solidFill>
                    <a:srgbClr val="5B9BD5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5B9BD5">
                    <a:satMod val="200000"/>
                    <a:tint val="3000"/>
                  </a:srgbClr>
                </a:solidFill>
                <a:effectLst>
                  <a:innerShdw blurRad="101600" dist="76200" dir="5400000">
                    <a:srgbClr val="5B9BD5">
                      <a:satMod val="190000"/>
                      <a:tint val="100000"/>
                      <a:alpha val="74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b="1" dirty="0">
              <a:ln w="900" cmpd="sng">
                <a:solidFill>
                  <a:srgbClr val="5B9BD5">
                    <a:satMod val="190000"/>
                    <a:alpha val="55000"/>
                  </a:srgbClr>
                </a:solidFill>
                <a:prstDash val="solid"/>
              </a:ln>
              <a:solidFill>
                <a:srgbClr val="5B9BD5">
                  <a:satMod val="200000"/>
                  <a:tint val="3000"/>
                </a:srgbClr>
              </a:solidFill>
              <a:effectLst>
                <a:innerShdw blurRad="101600" dist="76200" dir="5400000">
                  <a:srgbClr val="5B9BD5">
                    <a:satMod val="190000"/>
                    <a:tint val="100000"/>
                    <a:alpha val="74000"/>
                  </a:srgb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768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5"/>
          <p:cNvSpPr>
            <a:spLocks noGrp="1"/>
          </p:cNvSpPr>
          <p:nvPr>
            <p:ph type="dt" sz="half" idx="10"/>
          </p:nvPr>
        </p:nvSpPr>
        <p:spPr>
          <a:xfrm>
            <a:off x="120747" y="6356350"/>
            <a:ext cx="1454834" cy="365125"/>
          </a:xfrm>
        </p:spPr>
        <p:txBody>
          <a:bodyPr/>
          <a:lstStyle/>
          <a:p>
            <a:r>
              <a:rPr lang="bn-BD" dirty="0" smtClean="0">
                <a:solidFill>
                  <a:schemeClr val="accent1">
                    <a:lumMod val="75000"/>
                  </a:schemeClr>
                </a:solidFill>
              </a:rPr>
              <a:t>25/08/2016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965874" y="6325333"/>
            <a:ext cx="2235592" cy="396142"/>
          </a:xfrm>
        </p:spPr>
        <p:txBody>
          <a:bodyPr/>
          <a:lstStyle/>
          <a:p>
            <a:r>
              <a:rPr lang="en-GB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Afroza,Rangpur</a:t>
            </a:r>
            <a:r>
              <a:rPr lang="en-GB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535507" y="6325333"/>
            <a:ext cx="324729" cy="365125"/>
          </a:xfrm>
        </p:spPr>
        <p:txBody>
          <a:bodyPr/>
          <a:lstStyle/>
          <a:p>
            <a:fld id="{3489F893-3F75-4DB5-B4F4-2119BD7452F8}" type="slidenum">
              <a:rPr lang="en-GB" smtClean="0">
                <a:solidFill>
                  <a:srgbClr val="0070C0"/>
                </a:solidFill>
              </a:rPr>
              <a:t>6</a:t>
            </a:fld>
            <a:endParaRPr lang="en-GB" dirty="0">
              <a:solidFill>
                <a:srgbClr val="0070C0"/>
              </a:solidFill>
            </a:endParaRPr>
          </a:p>
        </p:txBody>
      </p:sp>
      <p:pic>
        <p:nvPicPr>
          <p:cNvPr id="8" name="Picture 7" descr="C:\Users\Aferoza\Desktop\P-25207RT.gif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50" b="89750" l="3202" r="839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1" b="55039"/>
          <a:stretch/>
        </p:blipFill>
        <p:spPr bwMode="auto">
          <a:xfrm>
            <a:off x="2923465" y="1368188"/>
            <a:ext cx="6400800" cy="2043751"/>
          </a:xfrm>
          <a:prstGeom prst="rect">
            <a:avLst/>
          </a:prstGeom>
          <a:noFill/>
          <a:ln>
            <a:noFill/>
          </a:ln>
          <a:extLst/>
        </p:spPr>
      </p:pic>
      <p:sp>
        <p:nvSpPr>
          <p:cNvPr id="21" name="TextBox 20"/>
          <p:cNvSpPr txBox="1"/>
          <p:nvPr/>
        </p:nvSpPr>
        <p:spPr>
          <a:xfrm>
            <a:off x="2047165" y="423001"/>
            <a:ext cx="8153400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What can you see in this picture?</a:t>
            </a:r>
            <a:endParaRPr lang="en-US" sz="36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2" name="Picture 21" descr="C:\Users\Aferoza\Desktop\P-25207RT.gif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50" b="89750" l="3202" r="839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845" t="44011" r="16498" b="15143"/>
          <a:stretch/>
        </p:blipFill>
        <p:spPr bwMode="auto">
          <a:xfrm>
            <a:off x="3673049" y="2579114"/>
            <a:ext cx="4394580" cy="1856717"/>
          </a:xfrm>
          <a:prstGeom prst="rect">
            <a:avLst/>
          </a:prstGeom>
          <a:noFill/>
          <a:ln>
            <a:noFill/>
          </a:ln>
          <a:extLst/>
        </p:spPr>
      </p:pic>
      <p:sp>
        <p:nvSpPr>
          <p:cNvPr id="23" name="TextBox 22"/>
          <p:cNvSpPr txBox="1"/>
          <p:nvPr/>
        </p:nvSpPr>
        <p:spPr>
          <a:xfrm>
            <a:off x="2047165" y="5012136"/>
            <a:ext cx="7952591" cy="83099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We can see human teeth .Teeth are the hardest part of a body . An </a:t>
            </a:r>
            <a:r>
              <a:rPr lang="en-US" sz="24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adt</a:t>
            </a:r>
            <a:r>
              <a:rPr lang="en-US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 16 in each half of the jaws.</a:t>
            </a:r>
            <a:endParaRPr lang="en-US" sz="2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575581" y="423001"/>
            <a:ext cx="9741868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NikoshBAN" panose="02000000000000000000" pitchFamily="2" charset="0"/>
              </a:rPr>
              <a:t>How many times human teeth are appear ? </a:t>
            </a:r>
            <a:endParaRPr lang="en-US" sz="36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247974" y="5022058"/>
            <a:ext cx="7952591" cy="83099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Milk teeth appear first in childhood and are replaced by the permanent teeth up to the age of 18 years .  </a:t>
            </a:r>
            <a:endParaRPr lang="en-US" sz="2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9591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1" grpId="1"/>
      <p:bldP spid="23" grpId="0"/>
      <p:bldP spid="23" grpId="1"/>
      <p:bldP spid="24" grpId="0"/>
      <p:bldP spid="24" grpId="1"/>
      <p:bldP spid="25" grpId="0"/>
      <p:bldP spid="25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5"/>
          <p:cNvSpPr>
            <a:spLocks noGrp="1"/>
          </p:cNvSpPr>
          <p:nvPr>
            <p:ph type="dt" sz="half" idx="10"/>
          </p:nvPr>
        </p:nvSpPr>
        <p:spPr>
          <a:xfrm>
            <a:off x="120747" y="6356350"/>
            <a:ext cx="1454834" cy="365125"/>
          </a:xfrm>
        </p:spPr>
        <p:txBody>
          <a:bodyPr/>
          <a:lstStyle/>
          <a:p>
            <a:r>
              <a:rPr lang="bn-BD" dirty="0" smtClean="0">
                <a:solidFill>
                  <a:schemeClr val="accent1">
                    <a:lumMod val="75000"/>
                  </a:schemeClr>
                </a:solidFill>
              </a:rPr>
              <a:t>25/08/2016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965874" y="6325333"/>
            <a:ext cx="2235592" cy="396142"/>
          </a:xfrm>
        </p:spPr>
        <p:txBody>
          <a:bodyPr/>
          <a:lstStyle/>
          <a:p>
            <a:r>
              <a:rPr lang="en-GB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Afroza,Rangpur</a:t>
            </a:r>
            <a:r>
              <a:rPr lang="en-GB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535507" y="6325333"/>
            <a:ext cx="324729" cy="365125"/>
          </a:xfrm>
        </p:spPr>
        <p:txBody>
          <a:bodyPr/>
          <a:lstStyle/>
          <a:p>
            <a:fld id="{3489F893-3F75-4DB5-B4F4-2119BD7452F8}" type="slidenum">
              <a:rPr lang="en-GB" smtClean="0">
                <a:solidFill>
                  <a:srgbClr val="0070C0"/>
                </a:solidFill>
              </a:rPr>
              <a:t>7</a:t>
            </a:fld>
            <a:endParaRPr lang="en-GB" dirty="0">
              <a:solidFill>
                <a:srgbClr val="0070C0"/>
              </a:solidFill>
            </a:endParaRPr>
          </a:p>
        </p:txBody>
      </p:sp>
      <p:pic>
        <p:nvPicPr>
          <p:cNvPr id="1026" name="Picture 2" descr="http://projects.nfstc.org/pdi/Subject02/images/pdi_s02_m02_09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5878" y="1790398"/>
            <a:ext cx="3159992" cy="3103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72955" y="504429"/>
            <a:ext cx="11587281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NikoshBAN" panose="02000000000000000000" pitchFamily="2" charset="0"/>
              </a:rPr>
              <a:t>Can you </a:t>
            </a:r>
            <a:r>
              <a:rPr lang="en-US" sz="36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NikoshBAN" panose="02000000000000000000" pitchFamily="2" charset="0"/>
              </a:rPr>
              <a:t>tell</a:t>
            </a:r>
            <a:r>
              <a:rPr lang="bn-BD" sz="36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NikoshBAN" panose="02000000000000000000" pitchFamily="2" charset="0"/>
              </a:rPr>
              <a:t> how many types of  permanent teeth ? </a:t>
            </a:r>
            <a:endParaRPr lang="en-US" sz="36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6" r="13177"/>
          <a:stretch/>
        </p:blipFill>
        <p:spPr>
          <a:xfrm>
            <a:off x="3130554" y="1495812"/>
            <a:ext cx="4230806" cy="3771900"/>
          </a:xfrm>
          <a:prstGeom prst="rect">
            <a:avLst/>
          </a:prstGeom>
        </p:spPr>
      </p:pic>
      <p:sp>
        <p:nvSpPr>
          <p:cNvPr id="10" name="Right Brace 9"/>
          <p:cNvSpPr/>
          <p:nvPr/>
        </p:nvSpPr>
        <p:spPr>
          <a:xfrm rot="5400000">
            <a:off x="5465408" y="4668911"/>
            <a:ext cx="530557" cy="652348"/>
          </a:xfrm>
          <a:prstGeom prst="rightBrac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ight Brace 10"/>
          <p:cNvSpPr/>
          <p:nvPr/>
        </p:nvSpPr>
        <p:spPr>
          <a:xfrm rot="1167076">
            <a:off x="6961210" y="3442803"/>
            <a:ext cx="530557" cy="698893"/>
          </a:xfrm>
          <a:prstGeom prst="rightBrac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ight Brace 11"/>
          <p:cNvSpPr/>
          <p:nvPr/>
        </p:nvSpPr>
        <p:spPr>
          <a:xfrm rot="20851332">
            <a:off x="7002173" y="1857632"/>
            <a:ext cx="530557" cy="1048905"/>
          </a:xfrm>
          <a:prstGeom prst="rightBrac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3" name="Straight Connector 12"/>
          <p:cNvCxnSpPr/>
          <p:nvPr/>
        </p:nvCxnSpPr>
        <p:spPr>
          <a:xfrm>
            <a:off x="6530451" y="4392616"/>
            <a:ext cx="518615" cy="38213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830729" y="652527"/>
            <a:ext cx="10704778" cy="5847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How many types do you see in  this picture ? </a:t>
            </a:r>
            <a:endParaRPr lang="en-US" sz="32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733687" y="2023920"/>
            <a:ext cx="13693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Molar</a:t>
            </a:r>
            <a:endParaRPr lang="en-US" sz="28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51041" y="5246382"/>
            <a:ext cx="17168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Incissor</a:t>
            </a:r>
            <a:endParaRPr lang="en-US" sz="28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083670" y="4563608"/>
            <a:ext cx="15595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Canine</a:t>
            </a:r>
            <a:endParaRPr lang="en-US" sz="28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591762" y="3682746"/>
            <a:ext cx="19939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Premolar</a:t>
            </a:r>
            <a:endParaRPr lang="en-US" sz="28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224961" y="5686293"/>
            <a:ext cx="72465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There are f</a:t>
            </a:r>
            <a:r>
              <a:rPr lang="en-US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our types</a:t>
            </a:r>
            <a:r>
              <a:rPr lang="bn-BD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of teeth in this picture</a:t>
            </a:r>
            <a:r>
              <a:rPr lang="en-US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342705" y="513800"/>
            <a:ext cx="9133546" cy="5847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D</a:t>
            </a:r>
            <a:r>
              <a:rPr lang="en-US" sz="3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o you know the name of this teeth?</a:t>
            </a:r>
            <a:endParaRPr lang="en-US" sz="32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064521" y="5706654"/>
            <a:ext cx="10237194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E</a:t>
            </a:r>
            <a:r>
              <a:rPr lang="bn-BD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ach half of jaw</a:t>
            </a:r>
            <a:r>
              <a:rPr lang="en-US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bears </a:t>
            </a:r>
            <a:r>
              <a:rPr lang="en-US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24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Incissors</a:t>
            </a:r>
            <a:r>
              <a:rPr lang="en-US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,</a:t>
            </a:r>
            <a:r>
              <a:rPr lang="en-US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canine, </a:t>
            </a:r>
            <a:r>
              <a:rPr lang="en-US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Premolar, </a:t>
            </a:r>
            <a:r>
              <a:rPr lang="en-US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molar</a:t>
            </a:r>
            <a:r>
              <a:rPr lang="bn-BD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2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417682" y="544577"/>
            <a:ext cx="67505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Do you know h</a:t>
            </a:r>
            <a:r>
              <a:rPr lang="en-US" sz="3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ow </a:t>
            </a:r>
            <a:r>
              <a:rPr lang="en-US" sz="32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does it work ? </a:t>
            </a:r>
            <a:endParaRPr lang="en-GB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7095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10" grpId="0" animBg="1"/>
      <p:bldP spid="11" grpId="0" animBg="1"/>
      <p:bldP spid="12" grpId="0" animBg="1"/>
      <p:bldP spid="17" grpId="0"/>
      <p:bldP spid="17" grpId="1"/>
      <p:bldP spid="18" grpId="0"/>
      <p:bldP spid="19" grpId="0"/>
      <p:bldP spid="21" grpId="0"/>
      <p:bldP spid="22" grpId="0"/>
      <p:bldP spid="23" grpId="0"/>
      <p:bldP spid="23" grpId="1"/>
      <p:bldP spid="24" grpId="0"/>
      <p:bldP spid="24" grpId="1"/>
      <p:bldP spid="25" grpId="0"/>
      <p:bldP spid="25" grpId="1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5"/>
          <p:cNvSpPr>
            <a:spLocks noGrp="1"/>
          </p:cNvSpPr>
          <p:nvPr>
            <p:ph type="dt" sz="half" idx="10"/>
          </p:nvPr>
        </p:nvSpPr>
        <p:spPr>
          <a:xfrm>
            <a:off x="120747" y="6356350"/>
            <a:ext cx="1454834" cy="365125"/>
          </a:xfrm>
        </p:spPr>
        <p:txBody>
          <a:bodyPr/>
          <a:lstStyle/>
          <a:p>
            <a:r>
              <a:rPr lang="bn-BD" dirty="0" smtClean="0">
                <a:solidFill>
                  <a:schemeClr val="accent1">
                    <a:lumMod val="75000"/>
                  </a:schemeClr>
                </a:solidFill>
              </a:rPr>
              <a:t>25/08/2016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965874" y="6325333"/>
            <a:ext cx="2235592" cy="396142"/>
          </a:xfrm>
        </p:spPr>
        <p:txBody>
          <a:bodyPr/>
          <a:lstStyle/>
          <a:p>
            <a:r>
              <a:rPr lang="en-GB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Afroza,Rangpur</a:t>
            </a:r>
            <a:r>
              <a:rPr lang="en-GB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535507" y="6325333"/>
            <a:ext cx="324729" cy="365125"/>
          </a:xfrm>
        </p:spPr>
        <p:txBody>
          <a:bodyPr/>
          <a:lstStyle/>
          <a:p>
            <a:fld id="{3489F893-3F75-4DB5-B4F4-2119BD7452F8}" type="slidenum">
              <a:rPr lang="en-GB" smtClean="0">
                <a:solidFill>
                  <a:srgbClr val="0070C0"/>
                </a:solidFill>
              </a:rPr>
              <a:t>8</a:t>
            </a:fld>
            <a:endParaRPr lang="en-GB" dirty="0">
              <a:solidFill>
                <a:srgbClr val="0070C0"/>
              </a:solidFill>
            </a:endParaRPr>
          </a:p>
        </p:txBody>
      </p:sp>
      <p:pic>
        <p:nvPicPr>
          <p:cNvPr id="9" name="Picture 3" descr="C:\Users\Aferoza\Pictures\vlcsnap-2013-11-15-13h47m39s10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836" y="1389063"/>
            <a:ext cx="6324576" cy="3730901"/>
          </a:xfrm>
          <a:prstGeom prst="rect">
            <a:avLst/>
          </a:prstGeom>
          <a:noFill/>
          <a:ln>
            <a:noFill/>
          </a:ln>
          <a:extLst/>
        </p:spPr>
      </p:pic>
      <p:sp>
        <p:nvSpPr>
          <p:cNvPr id="2" name="Rectangle 1"/>
          <p:cNvSpPr/>
          <p:nvPr/>
        </p:nvSpPr>
        <p:spPr>
          <a:xfrm>
            <a:off x="2435570" y="572795"/>
            <a:ext cx="70606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What </a:t>
            </a:r>
            <a:r>
              <a:rPr lang="en-US" sz="32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can you see in this picture?</a:t>
            </a:r>
          </a:p>
        </p:txBody>
      </p:sp>
      <p:sp>
        <p:nvSpPr>
          <p:cNvPr id="3" name="Rectangle 2"/>
          <p:cNvSpPr/>
          <p:nvPr/>
        </p:nvSpPr>
        <p:spPr>
          <a:xfrm>
            <a:off x="3485064" y="5347347"/>
            <a:ext cx="49616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The part of above the gum </a:t>
            </a:r>
            <a:endParaRPr lang="en-US" sz="28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264926" y="572795"/>
            <a:ext cx="40175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What </a:t>
            </a:r>
            <a:r>
              <a:rPr lang="bn-BD" sz="3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is it called</a:t>
            </a:r>
            <a:r>
              <a:rPr lang="en-US" sz="3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2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264926" y="5347347"/>
            <a:ext cx="34018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2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It is called Crown</a:t>
            </a:r>
            <a:r>
              <a:rPr lang="en-US" sz="2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3" name="Picture 3" descr="C:\Users\Aferoza\Pictures\vlcsnap-2013-11-15-13h48m00s57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836" y="1367797"/>
            <a:ext cx="6477000" cy="3941182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837" y="1368707"/>
            <a:ext cx="6477000" cy="3940272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614032" y="567233"/>
            <a:ext cx="70606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What </a:t>
            </a:r>
            <a:r>
              <a:rPr lang="en-US" sz="32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can you see in this picture?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002507" y="5524768"/>
            <a:ext cx="60212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The</a:t>
            </a:r>
            <a:r>
              <a:rPr lang="bn-BD" sz="2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inner</a:t>
            </a:r>
            <a:r>
              <a:rPr lang="en-US" sz="2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part of </a:t>
            </a:r>
            <a:r>
              <a:rPr lang="bn-BD" sz="2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below</a:t>
            </a:r>
            <a:r>
              <a:rPr lang="en-US" sz="2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the gum </a:t>
            </a:r>
            <a:endParaRPr lang="en-US" sz="28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264926" y="572795"/>
            <a:ext cx="40175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What </a:t>
            </a:r>
            <a:r>
              <a:rPr lang="bn-BD" sz="3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is it called</a:t>
            </a:r>
            <a:r>
              <a:rPr lang="en-US" sz="3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2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494101" y="5519206"/>
            <a:ext cx="30380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2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It is called Root</a:t>
            </a:r>
            <a:r>
              <a:rPr lang="en-US" sz="2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740138" y="525595"/>
            <a:ext cx="70606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What </a:t>
            </a:r>
            <a:r>
              <a:rPr lang="en-US" sz="32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can you see in this picture?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078879" y="5525940"/>
            <a:ext cx="64187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The</a:t>
            </a:r>
            <a:r>
              <a:rPr lang="bn-BD" sz="2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tooth between crown and root</a:t>
            </a:r>
            <a:endParaRPr lang="en-US" sz="28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335264" y="541891"/>
            <a:ext cx="40175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What </a:t>
            </a:r>
            <a:r>
              <a:rPr lang="bn-BD" sz="3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is it called</a:t>
            </a:r>
            <a:r>
              <a:rPr lang="en-US" sz="3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2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631605" y="5519206"/>
            <a:ext cx="30508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2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It is called Neck</a:t>
            </a:r>
            <a:endParaRPr lang="en-US" sz="28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605" y="1313029"/>
            <a:ext cx="5232698" cy="4026548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>
            <a:off x="8133496" y="3174653"/>
            <a:ext cx="251460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0648096" y="2574954"/>
            <a:ext cx="731988" cy="119939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 </a:t>
            </a:r>
            <a:endParaRPr lang="en-US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6" name="Picture 2" descr="C:\Users\Aferoza\Desktop\tooth0.gif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00" r="19619"/>
          <a:stretch/>
        </p:blipFill>
        <p:spPr bwMode="auto">
          <a:xfrm>
            <a:off x="1999883" y="1348493"/>
            <a:ext cx="2396881" cy="3908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7" name="Straight Arrow Connector 26"/>
          <p:cNvCxnSpPr/>
          <p:nvPr/>
        </p:nvCxnSpPr>
        <p:spPr>
          <a:xfrm flipV="1">
            <a:off x="3859130" y="2888088"/>
            <a:ext cx="537634" cy="286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2745665" y="525393"/>
            <a:ext cx="70576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What is the name of this  parts ? </a:t>
            </a:r>
            <a:endParaRPr lang="en-US" sz="32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35" t="11129" r="25134"/>
          <a:stretch/>
        </p:blipFill>
        <p:spPr>
          <a:xfrm>
            <a:off x="4346075" y="1244301"/>
            <a:ext cx="3643533" cy="4384890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3279267" y="525394"/>
            <a:ext cx="59904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How many parts are there ?</a:t>
            </a:r>
            <a:endParaRPr lang="en-US" sz="32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961550" y="508490"/>
            <a:ext cx="46258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Structure  of  teeth</a:t>
            </a:r>
            <a:endParaRPr lang="en-US" sz="32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2" name="Right Brace 31"/>
          <p:cNvSpPr/>
          <p:nvPr/>
        </p:nvSpPr>
        <p:spPr>
          <a:xfrm rot="20851839">
            <a:off x="6845686" y="1521312"/>
            <a:ext cx="530557" cy="615526"/>
          </a:xfrm>
          <a:prstGeom prst="rightBrac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3" name="Straight Connector 32"/>
          <p:cNvCxnSpPr/>
          <p:nvPr/>
        </p:nvCxnSpPr>
        <p:spPr>
          <a:xfrm flipV="1">
            <a:off x="6845686" y="2271243"/>
            <a:ext cx="530557" cy="11183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ight Brace 33"/>
          <p:cNvSpPr/>
          <p:nvPr/>
        </p:nvSpPr>
        <p:spPr>
          <a:xfrm>
            <a:off x="6952615" y="2397852"/>
            <a:ext cx="530557" cy="2110154"/>
          </a:xfrm>
          <a:prstGeom prst="rightBrac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 34"/>
          <p:cNvSpPr/>
          <p:nvPr/>
        </p:nvSpPr>
        <p:spPr>
          <a:xfrm>
            <a:off x="4231701" y="5627020"/>
            <a:ext cx="41280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There are three parts </a:t>
            </a:r>
            <a:endParaRPr lang="en-US" sz="28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7565970" y="3199083"/>
            <a:ext cx="10214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R</a:t>
            </a:r>
            <a:r>
              <a:rPr lang="bn-BD" sz="2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oot</a:t>
            </a:r>
            <a:endParaRPr lang="en-US" sz="28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7483172" y="1436297"/>
            <a:ext cx="14734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C</a:t>
            </a:r>
            <a:r>
              <a:rPr lang="bn-BD" sz="2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rown </a:t>
            </a:r>
            <a:endParaRPr lang="en-US" sz="28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7437778" y="2005735"/>
            <a:ext cx="12105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Neck</a:t>
            </a:r>
            <a:r>
              <a:rPr lang="bn-BD" sz="2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87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3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0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9" presetClass="entr" presetSubtype="1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21" presetClass="exit" presetSubtype="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8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  <p:bldP spid="11" grpId="0"/>
      <p:bldP spid="11" grpId="1"/>
      <p:bldP spid="12" grpId="0"/>
      <p:bldP spid="12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  <p:bldP spid="25" grpId="0"/>
      <p:bldP spid="25" grpId="1"/>
      <p:bldP spid="25" grpId="2"/>
      <p:bldP spid="28" grpId="0"/>
      <p:bldP spid="28" grpId="1"/>
      <p:bldP spid="30" grpId="0"/>
      <p:bldP spid="30" grpId="1"/>
      <p:bldP spid="31" grpId="0"/>
      <p:bldP spid="32" grpId="0" animBg="1"/>
      <p:bldP spid="34" grpId="0" animBg="1"/>
      <p:bldP spid="35" grpId="0"/>
      <p:bldP spid="35" grpId="1"/>
      <p:bldP spid="36" grpId="0"/>
      <p:bldP spid="37" grpId="0"/>
      <p:bldP spid="3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5"/>
          <p:cNvSpPr>
            <a:spLocks noGrp="1"/>
          </p:cNvSpPr>
          <p:nvPr>
            <p:ph type="dt" sz="half" idx="10"/>
          </p:nvPr>
        </p:nvSpPr>
        <p:spPr>
          <a:xfrm>
            <a:off x="120747" y="6356350"/>
            <a:ext cx="1454834" cy="365125"/>
          </a:xfrm>
        </p:spPr>
        <p:txBody>
          <a:bodyPr/>
          <a:lstStyle/>
          <a:p>
            <a:r>
              <a:rPr lang="bn-BD" dirty="0" smtClean="0">
                <a:solidFill>
                  <a:schemeClr val="accent1">
                    <a:lumMod val="75000"/>
                  </a:schemeClr>
                </a:solidFill>
              </a:rPr>
              <a:t>25/08/2016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965874" y="6325333"/>
            <a:ext cx="2235592" cy="396142"/>
          </a:xfrm>
        </p:spPr>
        <p:txBody>
          <a:bodyPr/>
          <a:lstStyle/>
          <a:p>
            <a:r>
              <a:rPr lang="en-GB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Afroza,Rangpur</a:t>
            </a:r>
            <a:r>
              <a:rPr lang="en-GB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535507" y="6325333"/>
            <a:ext cx="324729" cy="365125"/>
          </a:xfrm>
        </p:spPr>
        <p:txBody>
          <a:bodyPr/>
          <a:lstStyle/>
          <a:p>
            <a:fld id="{3489F893-3F75-4DB5-B4F4-2119BD7452F8}" type="slidenum">
              <a:rPr lang="en-GB" smtClean="0">
                <a:solidFill>
                  <a:srgbClr val="0070C0"/>
                </a:solidFill>
              </a:rPr>
              <a:t>9</a:t>
            </a:fld>
            <a:endParaRPr lang="en-GB" dirty="0">
              <a:solidFill>
                <a:srgbClr val="0070C0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759" b="79724" l="24689" r="74534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932" t="19563" r="25950" b="20326"/>
          <a:stretch/>
        </p:blipFill>
        <p:spPr bwMode="auto">
          <a:xfrm>
            <a:off x="3794077" y="1501253"/>
            <a:ext cx="3562066" cy="39714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023582" y="362480"/>
            <a:ext cx="10252617" cy="113877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D</a:t>
            </a:r>
            <a:r>
              <a:rPr lang="en-US" sz="3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o you </a:t>
            </a:r>
            <a:r>
              <a:rPr lang="en-US" sz="32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kno</a:t>
            </a:r>
            <a:r>
              <a:rPr lang="bn-BD" sz="3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w which components are composed each</a:t>
            </a:r>
            <a:r>
              <a:rPr lang="en-US" sz="3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t</a:t>
            </a:r>
            <a:r>
              <a:rPr lang="bn-BD" sz="3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oo</a:t>
            </a:r>
            <a:r>
              <a:rPr lang="en-US" sz="32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th</a:t>
            </a:r>
            <a:r>
              <a:rPr lang="en-US" sz="3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2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6197875" y="2098466"/>
            <a:ext cx="1611086" cy="0"/>
          </a:xfrm>
          <a:prstGeom prst="straightConnector1">
            <a:avLst/>
          </a:prstGeom>
          <a:ln w="28575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5965874" y="2482188"/>
            <a:ext cx="1843087" cy="0"/>
          </a:xfrm>
          <a:prstGeom prst="straightConnector1">
            <a:avLst/>
          </a:prstGeom>
          <a:ln w="28575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5626375" y="2872864"/>
            <a:ext cx="2196494" cy="26970"/>
          </a:xfrm>
          <a:prstGeom prst="straightConnector1">
            <a:avLst/>
          </a:prstGeom>
          <a:ln w="28575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6120158" y="4097485"/>
            <a:ext cx="1752600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7716666" y="1871288"/>
            <a:ext cx="15023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Enamel </a:t>
            </a:r>
            <a:r>
              <a:rPr lang="bn-BD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822869" y="2271997"/>
            <a:ext cx="14061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Dentine</a:t>
            </a:r>
            <a:endParaRPr lang="en-US" sz="2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836777" y="2642031"/>
            <a:ext cx="8787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Pulp</a:t>
            </a:r>
            <a:endParaRPr lang="en-US" sz="2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930855" y="3866653"/>
            <a:ext cx="13853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Cement</a:t>
            </a:r>
            <a:endParaRPr lang="en-US" sz="2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471626" y="5621986"/>
            <a:ext cx="47298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Longitudinal section of teeth </a:t>
            </a:r>
            <a:r>
              <a:rPr lang="en-US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118551" y="3519697"/>
            <a:ext cx="80080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dirty="0">
                <a:ln w="1016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  <a:hlinkClick r:id="rId5"/>
              </a:rPr>
              <a:t>https://www.youtube.com/watch?v=X2ua1sMqmDI</a:t>
            </a:r>
            <a:endParaRPr lang="en-GB" sz="2400" b="1" dirty="0">
              <a:ln w="1016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421313" y="2040674"/>
            <a:ext cx="53976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Now we watch a video  clip  </a:t>
            </a:r>
            <a:endParaRPr lang="en-IN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1098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8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11" grpId="2"/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  <p:bldP spid="25" grpId="0"/>
      <p:bldP spid="25" grpId="1"/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438</TotalTime>
  <Words>488</Words>
  <Application>Microsoft Office PowerPoint</Application>
  <PresentationFormat>Widescreen</PresentationFormat>
  <Paragraphs>135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Arial</vt:lpstr>
      <vt:lpstr>Calibri</vt:lpstr>
      <vt:lpstr>Calibri Light</vt:lpstr>
      <vt:lpstr>Elephant</vt:lpstr>
      <vt:lpstr>NikoshBAN</vt:lpstr>
      <vt:lpstr>Times New Roman</vt:lpstr>
      <vt:lpstr>Vrinda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HP;Afroza nasreen sultana</dc:creator>
  <cp:lastModifiedBy>HP</cp:lastModifiedBy>
  <cp:revision>11</cp:revision>
  <dcterms:created xsi:type="dcterms:W3CDTF">2016-08-25T14:18:08Z</dcterms:created>
  <dcterms:modified xsi:type="dcterms:W3CDTF">2019-11-21T11:20:42Z</dcterms:modified>
</cp:coreProperties>
</file>