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94" r:id="rId4"/>
    <p:sldId id="300" r:id="rId5"/>
    <p:sldId id="301" r:id="rId6"/>
    <p:sldId id="260" r:id="rId7"/>
    <p:sldId id="271" r:id="rId8"/>
    <p:sldId id="305" r:id="rId9"/>
    <p:sldId id="272" r:id="rId10"/>
    <p:sldId id="302" r:id="rId11"/>
    <p:sldId id="273" r:id="rId12"/>
    <p:sldId id="304" r:id="rId13"/>
    <p:sldId id="303" r:id="rId14"/>
    <p:sldId id="298" r:id="rId15"/>
    <p:sldId id="288" r:id="rId16"/>
    <p:sldId id="283" r:id="rId17"/>
    <p:sldId id="279" r:id="rId18"/>
    <p:sldId id="297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  <a:srgbClr val="00CC00"/>
    <a:srgbClr val="D3E622"/>
    <a:srgbClr val="FF9900"/>
    <a:srgbClr val="F3C3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2" autoAdjust="0"/>
    <p:restoredTop sz="94291" autoAdjust="0"/>
  </p:normalViewPr>
  <p:slideViewPr>
    <p:cSldViewPr snapToGrid="0">
      <p:cViewPr>
        <p:scale>
          <a:sx n="75" d="100"/>
          <a:sy n="75" d="100"/>
        </p:scale>
        <p:origin x="-133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0B80-80E3-4E08-B7B1-8E299A35AFE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1D180-FB79-45F9-9753-16B828A32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4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D180-FB79-45F9-9753-16B828A32A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478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D180-FB79-45F9-9753-16B828A32A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005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7E495-2DA8-40CE-945A-D8708D97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A676F2-DD39-4867-8937-38051B140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29973-9401-4E36-ADD9-C1C09A9F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8A9A32-A832-4ACB-8E9B-A80558D0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8FC004-262D-4131-90D2-8C5A3B43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4061606"/>
      </p:ext>
    </p:extLst>
  </p:cSld>
  <p:clrMapOvr>
    <a:masterClrMapping/>
  </p:clrMapOvr>
  <p:transition spd="slow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A649A-B704-4942-A9F6-FA0308A0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BDDC40-AA52-4466-94B7-BBF94412D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725FC9-C456-43E2-9A79-18CDD502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20DC2-AD03-453B-8FB2-CC6CC74E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50C54-339C-47BC-9D70-C9768D93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3470891"/>
      </p:ext>
    </p:extLst>
  </p:cSld>
  <p:clrMapOvr>
    <a:masterClrMapping/>
  </p:clrMapOvr>
  <p:transition spd="slow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B2C8E00-8C99-47A9-8C13-99135A60A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6F19BF-0DD0-4590-B998-1782BD4C3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EB1C84-594C-4193-A46B-43F89076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AA577C-9D3A-44B2-BD52-CB99BCEA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A5BC31-C6FF-411C-BD76-CE02E9F0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5490591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6CDE9-5412-4FAE-B8EE-50F1340C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1EE9FE-FE4C-4553-B60C-4693B514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D1621-AE13-405C-9136-C73DF075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8F1E05-9487-4927-82E9-73E5F509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F877B3-1049-4173-A86D-02DB5041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528704"/>
      </p:ext>
    </p:extLst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6B5E0-5DDB-412E-9839-A58DFC4E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72F6D0-6775-42EA-A72A-3B015EAA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6C0D8-11C5-4812-8CE6-9C86B6C7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F21DEA-34B4-4570-8C26-1A8CE1B3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46DE8-ED17-41D9-9E93-9702666F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276529"/>
      </p:ext>
    </p:extLst>
  </p:cSld>
  <p:clrMapOvr>
    <a:masterClrMapping/>
  </p:clrMapOvr>
  <p:transition spd="slow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F54E3-6B20-4A27-8E9A-890911D7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5F36C0-B275-4FC6-92A8-61699C0F4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651811-4584-46C4-B398-F5FDE4A47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B1B64F-24FA-4C4E-81DD-35878E4F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1BD88-A4FB-49C7-BC00-830E5890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D7330-74AA-4088-9723-0BA6D890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682981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86DA6-69E2-404B-AD53-E7F3A664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D899A7-4A84-4B14-9FA8-F571B2C3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0843F3-1FB7-4702-ADED-A2E2B5B97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FEA5C4-2F5B-4F4E-8934-F421D3641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4DF17D-6CD6-4850-820A-F4491AF3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F5DEB0-FA87-48AA-86F1-19704859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C2ECA3-F728-4E7F-B93E-3A1A1B2B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286430-3817-435C-A52F-0E8958A6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6077218"/>
      </p:ext>
    </p:extLst>
  </p:cSld>
  <p:clrMapOvr>
    <a:masterClrMapping/>
  </p:clrMapOvr>
  <p:transition spd="slow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10811-E1B5-4AA3-9EE6-7767D904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47CCFF-2D67-4821-8E25-2B9BE71F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C1001F-D0A8-4FE0-8F76-D098DD87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F9CBA1-D3DA-4941-AA7C-F3BA1ADE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3303809"/>
      </p:ext>
    </p:extLst>
  </p:cSld>
  <p:clrMapOvr>
    <a:masterClrMapping/>
  </p:clrMapOvr>
  <p:transition spd="slow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416B07-A717-443A-A5E8-320ED2A5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F85D73-DD07-405C-84D8-36A091A7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73A11A-3445-4CF2-B3D8-841A0788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892086"/>
      </p:ext>
    </p:extLst>
  </p:cSld>
  <p:clrMapOvr>
    <a:masterClrMapping/>
  </p:clrMapOvr>
  <p:transition spd="slow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E0F5D-E941-4A0D-BD0E-485A1F4A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E4C192-6052-4E3E-9D2F-7E25DB4C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708A1B-0A77-402B-98D3-658710D2B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5E34FD-CC97-44F4-8EA9-06FEE85C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9AEC20-E922-45E9-ABD9-135C8C94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23BEC5-5D66-4EE6-A7DA-B1B42B79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4244242"/>
      </p:ext>
    </p:extLst>
  </p:cSld>
  <p:clrMapOvr>
    <a:masterClrMapping/>
  </p:clrMapOvr>
  <p:transition spd="slow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2BFC6-8D90-4AEA-9F20-E804551D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A06A2F-767C-44F8-A880-B319D47E5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497654-B603-482C-9F3C-B7B526406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6A2175-BBA6-4714-B304-F4A3F713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F1EDB-6E35-4E35-ACF8-6CC189F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E6CE43-9E2F-4FD2-BE38-BB202599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8397994"/>
      </p:ext>
    </p:extLst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513717-0C52-4686-868B-53DAD0C0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59BC6F-7D7F-4B92-91ED-63BC581FA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51BB7B-99D0-4F89-9FD2-904D945A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E0F7-C8DD-497B-B4FB-C38AD7B91602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12C964-F9B3-4CFD-89B8-C3C4F25E4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EC949C-D830-4505-BCE8-8F14B7ABB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87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5%E0%A6%AE%E0%A7%8D%E0%A6%AA%E0%A6%BF%E0%A6%89%E0%A6%9F%E0%A6%BE%E0%A6%B0_%E0%A6%AD%E0%A6%BE%E0%A6%87%E0%A6%B0%E0%A6%BE%E0%A6%B8" TargetMode="External"/><Relationship Id="rId2" Type="http://schemas.openxmlformats.org/officeDocument/2006/relationships/hyperlink" Target="https://bn.wikipedia.org/wiki/%E0%A6%87%E0%A6%82%E0%A6%B0%E0%A7%87%E0%A6%9C%E0%A6%BF_%E0%A6%AD%E0%A6%BE%E0%A6%B7%E0%A6%B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ossain.bteb@gmail.co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12E3DA-2018-4BEA-8C73-06DDE08C403B}"/>
              </a:ext>
            </a:extLst>
          </p:cNvPr>
          <p:cNvSpPr/>
          <p:nvPr/>
        </p:nvSpPr>
        <p:spPr>
          <a:xfrm>
            <a:off x="140527" y="944407"/>
            <a:ext cx="8738755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28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্টিমিডিয়া</a:t>
            </a:r>
            <a:r>
              <a:rPr lang="en-US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2800" b="1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b="1" cap="none" spc="0" dirty="0">
              <a:ln w="12700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539" y="1419761"/>
            <a:ext cx="83397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359" y="1436760"/>
            <a:ext cx="83397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783" y="1426932"/>
            <a:ext cx="83397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55635535"/>
      </p:ext>
    </p:extLst>
  </p:cSld>
  <p:clrMapOvr>
    <a:masterClrMapping/>
  </p:clrMapOvr>
  <p:transition spd="slow" advTm="463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193" y="624185"/>
            <a:ext cx="48830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কত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প্রকার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5668" y="767060"/>
            <a:ext cx="672491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কজের</a:t>
            </a:r>
            <a:r>
              <a:rPr lang="en-US" sz="24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ধরন</a:t>
            </a:r>
            <a:r>
              <a:rPr lang="en-US" sz="24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অনুসারে</a:t>
            </a:r>
            <a:r>
              <a:rPr lang="en-US" sz="24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ভাইরাস</a:t>
            </a:r>
            <a:r>
              <a:rPr lang="en-US" sz="24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দুই</a:t>
            </a:r>
            <a:r>
              <a:rPr lang="en-US" sz="24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প্রকার</a:t>
            </a:r>
            <a:endParaRPr lang="en-US" sz="24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656810" y="1647827"/>
            <a:ext cx="896142" cy="789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52625" y="2152651"/>
            <a:ext cx="4781550" cy="9524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257925" y="2514600"/>
            <a:ext cx="838200" cy="1588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571625" y="2552700"/>
            <a:ext cx="838200" cy="1588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3294" y="2957810"/>
            <a:ext cx="3012363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অনিবাসী</a:t>
            </a:r>
            <a:r>
              <a:rPr lang="en-US" sz="24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ভাইরাস</a:t>
            </a:r>
            <a:endParaRPr lang="en-US" sz="24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5319" y="2957810"/>
            <a:ext cx="263565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নিবাসী</a:t>
            </a:r>
            <a:r>
              <a:rPr lang="en-US" sz="24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ভাইরাস</a:t>
            </a:r>
            <a:endParaRPr lang="en-US" sz="24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518838" y="637160"/>
            <a:ext cx="4301177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সাধারনভাবে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সাত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প্রকার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rot="16200000" flipH="1">
            <a:off x="3558953" y="1747316"/>
            <a:ext cx="1372393" cy="18259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95450" y="2505075"/>
            <a:ext cx="5217095" cy="2250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1574576" y="2856189"/>
            <a:ext cx="637383" cy="794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 rot="5400000">
            <a:off x="880772" y="3901157"/>
            <a:ext cx="193539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বুট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সেক্টর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rot="5400000">
            <a:off x="2374676" y="2837139"/>
            <a:ext cx="637383" cy="794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 rot="5400000">
            <a:off x="1766597" y="3747863"/>
            <a:ext cx="1935396" cy="64633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ফাইল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সংক্রামক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5400000">
            <a:off x="3174776" y="2818089"/>
            <a:ext cx="637383" cy="794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 rot="5400000">
            <a:off x="2566697" y="3863057"/>
            <a:ext cx="193539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ট্রজান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হর্স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rot="5400000">
            <a:off x="3974876" y="2799039"/>
            <a:ext cx="637383" cy="794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 rot="5400000">
            <a:off x="3338222" y="3724560"/>
            <a:ext cx="1935396" cy="64633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জেনারেল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পারপাস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rot="5400000">
            <a:off x="4774976" y="2799039"/>
            <a:ext cx="637383" cy="794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 rot="5400000">
            <a:off x="4195472" y="3715035"/>
            <a:ext cx="1935396" cy="64633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কমান্ড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প্রসেসর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5575076" y="2799039"/>
            <a:ext cx="637383" cy="794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 rot="5400000">
            <a:off x="5014622" y="3705510"/>
            <a:ext cx="1935396" cy="64633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মাল্টিপারপাস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rot="5400000">
            <a:off x="6375176" y="2741889"/>
            <a:ext cx="637383" cy="794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 rot="5400000">
            <a:off x="5805197" y="3705510"/>
            <a:ext cx="1935396" cy="64633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মেমরি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রেসিডেন্ট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" dur="307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" dur="3075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5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" dur="3075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114" grpId="0" animBg="1"/>
      <p:bldP spid="118" grpId="0" animBg="1"/>
      <p:bldP spid="120" grpId="0" animBg="1"/>
      <p:bldP spid="122" grpId="0" animBg="1"/>
      <p:bldP spid="124" grpId="0" animBg="1"/>
      <p:bldP spid="126" grpId="0" animBg="1"/>
      <p:bldP spid="128" grpId="0" animBg="1"/>
      <p:bldP spid="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51A279-1EC6-42F9-9B84-97C0CF4FB53E}"/>
              </a:ext>
            </a:extLst>
          </p:cNvPr>
          <p:cNvSpPr/>
          <p:nvPr/>
        </p:nvSpPr>
        <p:spPr>
          <a:xfrm>
            <a:off x="2126316" y="922834"/>
            <a:ext cx="4850947" cy="5847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দেখি</a:t>
            </a:r>
            <a:r>
              <a:rPr lang="en-US" sz="3200" b="1" cap="none" spc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b="1" cap="none" spc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পারি</a:t>
            </a:r>
            <a:r>
              <a:rPr lang="en-US" sz="3200" b="1" cap="none" spc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b="1" cap="none" spc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কি</a:t>
            </a:r>
            <a:r>
              <a:rPr lang="en-US" sz="3200" b="1" cap="none" spc="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b="1" cap="none" spc="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না</a:t>
            </a:r>
            <a:endParaRPr lang="en-US" sz="3200" b="1" cap="none" spc="0" dirty="0">
              <a:ln w="0"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563418" y="1491962"/>
            <a:ext cx="59586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সংক্রামিত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5556212" y="1534616"/>
            <a:ext cx="26162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1150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518381" y="1982272"/>
            <a:ext cx="65999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স্প্যাইওয়্যার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এডওয়্যারের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পূণরুৎপাদন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6042417" y="1962301"/>
            <a:ext cx="20617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1990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489805" y="2491055"/>
            <a:ext cx="73619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নিস্ক্রিয়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5886748" y="2504985"/>
            <a:ext cx="228218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অনিবাসী</a:t>
            </a:r>
            <a:r>
              <a:rPr lang="en-US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534844" y="2995910"/>
            <a:ext cx="51388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বিধ্বংসী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4927600" y="2952720"/>
            <a:ext cx="3175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ব্রেইন</a:t>
            </a:r>
            <a:endParaRPr lang="en-US" sz="240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6150" y="3831937"/>
            <a:ext cx="56172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কম্পিউটারে</a:t>
            </a:r>
            <a:r>
              <a:rPr lang="en-US" sz="20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ভাইরাস</a:t>
            </a:r>
            <a:r>
              <a:rPr lang="en-US" sz="20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আক্রমনের</a:t>
            </a:r>
            <a:r>
              <a:rPr lang="en-US" sz="20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কারণ</a:t>
            </a:r>
            <a:r>
              <a:rPr lang="en-US" sz="20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গুলো</a:t>
            </a:r>
            <a:r>
              <a:rPr lang="en-US" sz="20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হলো</a:t>
            </a:r>
            <a:r>
              <a:rPr lang="en-US" sz="20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-</a:t>
            </a:r>
            <a:endParaRPr lang="en-US" sz="66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4404" y="4502758"/>
            <a:ext cx="82016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ভাইরাস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সাধারনত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বাহিরের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উৎস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থেকে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কম্পিউটারে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প্রবেশ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করে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।</a:t>
            </a:r>
            <a:endParaRPr lang="en-US" sz="5400" b="0" cap="none" spc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8258" y="4559908"/>
            <a:ext cx="38282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এন্ট্রিভাইরাস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ব্যবহার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না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করলে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8804" y="4563336"/>
            <a:ext cx="64973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এছাড়া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এন্টি-ভাইরাস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প্রোগ্রাম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অনেক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পুরাতন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হয়ে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গেলে</a:t>
            </a:r>
            <a:endParaRPr lang="en-US" sz="4800" b="0" cap="none" spc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60704" y="4522289"/>
            <a:ext cx="64021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ইন্টারনেট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থেকে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সফটওয়্যার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ডাউনলোড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করলে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।</a:t>
            </a:r>
            <a:endParaRPr lang="en-US" sz="4800" b="0" cap="none" spc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7763" y="4553811"/>
            <a:ext cx="74907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ই-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মেইল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গ্রহণ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করলে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।</a:t>
            </a:r>
            <a:endParaRPr lang="en-US" sz="4800" b="0" cap="none" spc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96739" y="4563779"/>
            <a:ext cx="63496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সফটওয়্যার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পাইরেটেড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ভার্সন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ব্যবহার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করলে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2982" y="4506186"/>
            <a:ext cx="69561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আছে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এমন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ডিস্ক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থেকে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ফাইল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কপি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করলে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863330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7" grpId="0"/>
      <p:bldP spid="15" grpId="0"/>
      <p:bldP spid="15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4759" y="595610"/>
            <a:ext cx="47468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r>
              <a:rPr lang="en-US" sz="28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আক্রান্ত</a:t>
            </a:r>
            <a:r>
              <a:rPr lang="en-US" sz="28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8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হওয়ার</a:t>
            </a:r>
            <a:r>
              <a:rPr lang="en-US" sz="28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লক্ষণ</a:t>
            </a:r>
            <a:endParaRPr lang="en-US" sz="28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775" y="1724025"/>
            <a:ext cx="66960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প্রোগ্রাম</a:t>
            </a:r>
            <a:r>
              <a:rPr lang="en-US" b="1" dirty="0" smtClean="0">
                <a:solidFill>
                  <a:schemeClr val="bg1"/>
                </a:solidFill>
              </a:rPr>
              <a:t> ও </a:t>
            </a:r>
            <a:r>
              <a:rPr lang="en-US" b="1" dirty="0" err="1" smtClean="0">
                <a:solidFill>
                  <a:schemeClr val="bg1"/>
                </a:solidFill>
              </a:rPr>
              <a:t>ফাইল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Open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স্বাভাবিক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সময়ের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চেয়ে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</a:t>
            </a:r>
            <a:r>
              <a:rPr lang="en-US" b="1" dirty="0" err="1" smtClean="0">
                <a:solidFill>
                  <a:schemeClr val="bg1"/>
                </a:solidFill>
              </a:rPr>
              <a:t>বেশী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সময়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লাগবে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875" y="2419350"/>
            <a:ext cx="66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কম্পিউটারের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মেমোরি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কম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দেখাবে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ও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গতি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কমে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যাবে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875" y="2914650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কম্পিউটার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চালু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অবস্থায়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চলমান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কাজের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সাথে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সংশ্লিষ্ট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নয়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</a:t>
            </a:r>
            <a:r>
              <a:rPr lang="en-US" b="1" dirty="0" err="1" smtClean="0">
                <a:solidFill>
                  <a:schemeClr val="bg1"/>
                </a:solidFill>
              </a:rPr>
              <a:t>এমন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কিছু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অপ্রত্যাশিত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বার্তা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প্রদর্শিত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হবে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925" y="4133850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নতুন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প্রোগ্রাম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ইন্সটল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এবং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কোন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ফাইল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কপি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বেশী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</a:t>
            </a:r>
            <a:r>
              <a:rPr lang="en-US" b="1" dirty="0" err="1" smtClean="0">
                <a:solidFill>
                  <a:schemeClr val="bg1"/>
                </a:solidFill>
              </a:rPr>
              <a:t>সময়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লাগবে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3925" y="3609975"/>
            <a:ext cx="66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চলমান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কাজের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ফাইলগুলি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বেশী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জায়গা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দখল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করিবে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2975" y="4752975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কম্পিউটার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চালু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হওয়ার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সময়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কিংবা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অন্য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সময়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কম্পিউটার</a:t>
            </a:r>
            <a:endParaRPr lang="en-US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     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রিস্টার্ট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হয়ে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যাবে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4875" y="5400675"/>
            <a:ext cx="66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ফোল্ডার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বিদ্যমান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ফাইলগুলোর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নাম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পরিবর্তন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হয়ে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যাবে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5" grpId="0"/>
      <p:bldP spid="5" grpId="1"/>
      <p:bldP spid="5" grpId="2"/>
      <p:bldP spid="7" grpId="0"/>
      <p:bldP spid="7" grpId="1"/>
      <p:bldP spid="7" grpId="2"/>
      <p:bldP spid="8" grpId="0" build="allAtOnce"/>
      <p:bldP spid="9" grpId="0"/>
      <p:bldP spid="9" grpId="1"/>
      <p:bldP spid="9" grpId="2"/>
      <p:bldP spid="10" grpId="0"/>
      <p:bldP spid="10" grpId="1"/>
      <p:bldP spid="10" grpId="2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90860"/>
            <a:ext cx="56007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এন্টিভাইরাস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388" y="1908513"/>
            <a:ext cx="7034212" cy="163121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অ্যান্টিভাইরাস (</a:t>
            </a:r>
            <a:r>
              <a:rPr lang="as-IN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ইংরেজি ভাষা"/>
              </a:rPr>
              <a:t>ইংরেজি</a:t>
            </a:r>
            <a:r>
              <a:rPr lang="as-IN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 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Antivirus) </a:t>
            </a:r>
            <a:r>
              <a:rPr lang="as-IN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বলতে সাধারণভাবে কম্পিউটারের </a:t>
            </a:r>
            <a:r>
              <a:rPr lang="as-IN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কম্পিউটার ভাইরাস"/>
              </a:rPr>
              <a:t>ভাইরাস</a:t>
            </a:r>
            <a:r>
              <a:rPr lang="as-IN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রোধ করার জন্য ব্যবহৃত একধরনের প্রোগ্রাম যা কম্পিউটারের সংরক্ষণ এলাকা বা হার্ডডিস্ক বা যে কোন রিমুভেবল ডিস্ক হতে ভাইরাস সনাক্তকরন, প্রতিরোধ ও প্রতিকার করতে পারে।</a:t>
            </a:r>
            <a:endParaRPr lang="en-US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725" y="3717489"/>
            <a:ext cx="6972300" cy="175432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বিস্তারিতভাবে বলতে গেলে- অ্যান্টিভাইরাস হলো সেই সফটওয়্যার যা ম্যালওয়্যারের সাথে সম্পৃক্ত সফটওয়্যারকে আপনার কম্পিউটারে অণুপ্রবেশে বাধা প্রদান করে। ম্যালওয়্যারকে আপনার কম্পিউটারে ঢুকতে না দেয়া বা ঠেকানোর অন্যতম ও প্রধান উপায় হলো অ্যান্টিভাইরাস সফটওয়্যার ব্যবহার করা। আপনাকে আগে থেকে জানিয়ে দেয়া আপনার কম্পিউটারে ম্যালওয়্যার ঢুকতে চাইছে।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93227" y="1222363"/>
            <a:ext cx="1426373" cy="798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089" y="1352372"/>
            <a:ext cx="1446611" cy="589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004" y="1148948"/>
            <a:ext cx="1609053" cy="901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49" y="1244677"/>
            <a:ext cx="1609726" cy="709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4257" y="2555794"/>
            <a:ext cx="24194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এগুলো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কিসের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ছবি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তোমরা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কি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জান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02" y="2553829"/>
            <a:ext cx="1970334" cy="1571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8463" y="2540524"/>
            <a:ext cx="24194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300" dirty="0" err="1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এগুলো</a:t>
            </a:r>
            <a:r>
              <a:rPr lang="en-US" sz="2400" b="1" spc="300" dirty="0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কিসের</a:t>
            </a:r>
            <a:r>
              <a:rPr lang="en-US" sz="2400" b="1" spc="300" dirty="0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ছবি</a:t>
            </a:r>
            <a:r>
              <a:rPr lang="en-US" sz="2400" b="1" spc="300" dirty="0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en-US" sz="2400" b="1" spc="300" dirty="0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তোমরা</a:t>
            </a:r>
            <a:r>
              <a:rPr lang="en-US" sz="2400" b="1" spc="300" dirty="0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কি</a:t>
            </a:r>
            <a:r>
              <a:rPr lang="en-US" sz="2400" b="1" spc="300" dirty="0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জান</a:t>
            </a:r>
            <a:r>
              <a:rPr lang="en-US" sz="2400" b="1" spc="300" dirty="0" smtClean="0">
                <a:ln w="11430" cmpd="sng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6000" b="1" cap="none" spc="300" dirty="0">
              <a:ln w="11430" cmpd="sng">
                <a:solidFill>
                  <a:srgbClr val="00CC00"/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02" y="2555794"/>
            <a:ext cx="1970334" cy="1571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6063" y="4196060"/>
            <a:ext cx="58496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এগুলো</a:t>
            </a:r>
            <a:r>
              <a:rPr lang="en-US" sz="24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হলো</a:t>
            </a:r>
            <a:r>
              <a:rPr lang="en-US" sz="2400" b="1" spc="300" dirty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এন্ট্রিভাইরাস</a:t>
            </a:r>
            <a:r>
              <a:rPr lang="en-US" sz="24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প্রোগ্রাম</a:t>
            </a:r>
            <a:r>
              <a:rPr lang="en-US" sz="24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।</a:t>
            </a:r>
            <a:endParaRPr lang="en-US" sz="48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4037" y="2094546"/>
            <a:ext cx="0" cy="3001329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09346" y="5057715"/>
            <a:ext cx="12554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Kaspersky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90937" y="2104071"/>
            <a:ext cx="0" cy="3001329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75492" y="5010090"/>
            <a:ext cx="8449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Panda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29262" y="2056446"/>
            <a:ext cx="0" cy="3001329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93453" y="5048190"/>
            <a:ext cx="7305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Avira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186612" y="2037396"/>
            <a:ext cx="0" cy="3001329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97247" y="4971990"/>
            <a:ext cx="6515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AGV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80472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0" grpId="0"/>
      <p:bldP spid="10" grpId="1"/>
      <p:bldP spid="14" grpId="0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4618" y="1191464"/>
            <a:ext cx="36274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জোড়ায়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কাজ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2278864"/>
            <a:ext cx="4433455" cy="1957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723" y="4635260"/>
            <a:ext cx="68986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বাচাঁর</a:t>
            </a:r>
            <a:r>
              <a:rPr lang="en-US" sz="28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none" spc="300" dirty="0" smtClean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সমূহচিহ্নিত</a:t>
            </a:r>
            <a:r>
              <a:rPr lang="en-US" sz="28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158730-ECA5-44AB-AC83-9E799FADAB76}"/>
              </a:ext>
            </a:extLst>
          </p:cNvPr>
          <p:cNvSpPr/>
          <p:nvPr/>
        </p:nvSpPr>
        <p:spPr>
          <a:xfrm rot="16200000">
            <a:off x="5405545" y="2489050"/>
            <a:ext cx="4644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0" cap="none" spc="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463" y="1177433"/>
            <a:ext cx="4270663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দলগত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কাজ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075" y="4936099"/>
            <a:ext cx="7323797" cy="40011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কম্পিউটার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ভাইরাসের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ক্ষতিকারক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দিক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সূমহ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চিহ্নিত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দেখাও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6" y="2143125"/>
            <a:ext cx="5444837" cy="2571750"/>
          </a:xfrm>
          <a:prstGeom prst="rect">
            <a:avLst/>
          </a:prstGeom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5775" y="715449"/>
            <a:ext cx="21075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মূল্যায়ন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2710" y="1240120"/>
            <a:ext cx="2630848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cap="none" spc="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</a:t>
            </a:r>
            <a:r>
              <a:rPr lang="en-US" sz="2000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cap="none" spc="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খাতা</a:t>
            </a:r>
            <a:r>
              <a:rPr lang="en-US" sz="2000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</a:t>
            </a:r>
            <a:r>
              <a:rPr lang="en-US" sz="2000" cap="none" spc="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কলম</a:t>
            </a:r>
            <a:r>
              <a:rPr lang="en-US" sz="2000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cap="none" spc="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নাও</a:t>
            </a:r>
            <a:r>
              <a:rPr lang="en-US" sz="2000" cap="none" spc="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|</a:t>
            </a:r>
            <a:endParaRPr lang="en-US" sz="3600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332" y="1673681"/>
            <a:ext cx="775518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----------।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9150" y="1640230"/>
            <a:ext cx="193357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মরিসওয়ার্মও</a:t>
            </a:r>
            <a:endParaRPr lang="en-US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313" y="2199263"/>
            <a:ext cx="637406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সংখক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8531" y="2158403"/>
            <a:ext cx="15512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ট্রেজান</a:t>
            </a:r>
            <a:r>
              <a:rPr lang="en-US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হর্স</a:t>
            </a:r>
            <a:endParaRPr lang="en-US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314" y="2747485"/>
            <a:ext cx="562158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2486" y="2747485"/>
            <a:ext cx="130731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cap="none" spc="0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ম্যাল</a:t>
            </a:r>
            <a:r>
              <a:rPr lang="en-US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cap="none" spc="0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ওয়্যার</a:t>
            </a:r>
            <a:endParaRPr lang="en-US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8629" y="3273849"/>
            <a:ext cx="7296345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99225" y="3235053"/>
            <a:ext cx="143155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ম্যালিসিয়াস</a:t>
            </a:r>
            <a:endParaRPr lang="en-US" sz="2800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8630" y="3735514"/>
            <a:ext cx="3775295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…..।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0782" y="3696718"/>
            <a:ext cx="378179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cap="none" spc="0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cap="none" spc="0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1704" y="4611156"/>
            <a:ext cx="674059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দেখতো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লিখছ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4490" y="710510"/>
            <a:ext cx="242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মূল্যায়ন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5102" y="1490884"/>
            <a:ext cx="5842177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দেখি</a:t>
            </a:r>
            <a:r>
              <a:rPr lang="en-US" sz="24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তো</a:t>
            </a:r>
            <a:r>
              <a:rPr lang="en-US" sz="24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MCQ </a:t>
            </a:r>
            <a:r>
              <a:rPr lang="en-US" sz="240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প্রশ্নগুলোর</a:t>
            </a:r>
            <a:r>
              <a:rPr lang="en-US" sz="24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উত্তর</a:t>
            </a:r>
            <a:r>
              <a:rPr lang="en-US" sz="24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পারি</a:t>
            </a:r>
            <a:r>
              <a:rPr lang="en-US" sz="24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কিনা</a:t>
            </a:r>
            <a:r>
              <a:rPr lang="en-US" sz="24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 </a:t>
            </a:r>
            <a:endParaRPr lang="en-US" sz="240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4385" y="3048000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ক)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মাইক্রোসফট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ওয়ার্ড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2935" y="3038475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খ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ট্রেজান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হর্স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9833" y="4240768"/>
            <a:ext cx="562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সঠিক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উত্তর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খ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ট্রেজান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হর্স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2755" y="3667125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গ)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গুগলক্রোম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1305" y="3648075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ঘ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মজিলা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ফায়ারফক্স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5065" y="2407090"/>
            <a:ext cx="72938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কোনটি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ক্ষতিকারক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সফটও্রয়্যার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3910" y="3048000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ক)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হার্ডওয়্যার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2460" y="3038475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খ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)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জীবানু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9358" y="4240768"/>
            <a:ext cx="562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সঠিক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উত্তর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:  গ)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ম্যালওয়্যার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2280" y="3667125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গ)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ম্যালওয়্যার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0830" y="3648075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ঘ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)  </a:t>
            </a:r>
            <a:r>
              <a:rPr lang="en-US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ব্রাউজার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590" y="2407090"/>
            <a:ext cx="72938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2. </a:t>
            </a:r>
            <a:r>
              <a:rPr lang="en-US" sz="20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ভাইরাস</a:t>
            </a:r>
            <a:r>
              <a:rPr lang="en-US" sz="20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কি</a:t>
            </a:r>
            <a:r>
              <a:rPr lang="en-US" sz="20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?</a:t>
            </a:r>
            <a:endParaRPr lang="en-US" sz="20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3435" y="3063875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ক)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সফটওয়্যার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1985" y="3054350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খ)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হার্ডডিক্স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8883" y="4256643"/>
            <a:ext cx="562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সঠিক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উত্তর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 খ)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হার্ডডিক্স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1805" y="3683000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গ)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অপারেটিং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সিস্টেম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0355" y="3663950"/>
            <a:ext cx="35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ঘ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 RAM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94115" y="2422965"/>
            <a:ext cx="72938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3.CIH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কম্পিউটারের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কী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ক্ষতি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327806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7" grpId="1"/>
      <p:bldP spid="19" grpId="0"/>
      <p:bldP spid="19" grpId="1"/>
      <p:bldP spid="22" grpId="0"/>
      <p:bldP spid="22" grpId="1"/>
      <p:bldP spid="23" grpId="0"/>
      <p:bldP spid="23" grpId="1"/>
      <p:bldP spid="24" grpId="0"/>
      <p:bldP spid="24" grpId="1"/>
      <p:bldP spid="31" grpId="0"/>
      <p:bldP spid="31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25" grpId="0"/>
      <p:bldP spid="25" grpId="1"/>
      <p:bldP spid="26" grpId="0"/>
      <p:bldP spid="2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457" y="4156225"/>
            <a:ext cx="7876311" cy="16927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আক্রান্ত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কম্পিউটারের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লক্ষণ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সমূহ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কিকি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অধ্যায়ে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আমরা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কিকি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নতুন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শব্দ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শিখলাম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একটি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তালিকা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তৈরী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করবে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952500"/>
            <a:ext cx="7324725" cy="3082471"/>
          </a:xfrm>
          <a:prstGeom prst="rect">
            <a:avLst/>
          </a:prstGeom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368014-FF7A-4D11-BDAE-80BC8B8AD35D}"/>
              </a:ext>
            </a:extLst>
          </p:cNvPr>
          <p:cNvSpPr/>
          <p:nvPr/>
        </p:nvSpPr>
        <p:spPr>
          <a:xfrm>
            <a:off x="1010538" y="1107198"/>
            <a:ext cx="538288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শিক্ষক</a:t>
            </a:r>
            <a:r>
              <a:rPr lang="en-US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পরিচিতি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68D595A-7BDB-43E2-98B1-AF74644F8076}"/>
              </a:ext>
            </a:extLst>
          </p:cNvPr>
          <p:cNvSpPr/>
          <p:nvPr/>
        </p:nvSpPr>
        <p:spPr>
          <a:xfrm>
            <a:off x="825500" y="3556003"/>
            <a:ext cx="6695210" cy="2793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প্রভাষক,কম্পিউটার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endParaRPr lang="en-US" sz="2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ফজলুর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মেমোরিয়্যাল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টেকনোলজি</a:t>
            </a:r>
            <a:endParaRPr lang="en-US" sz="2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বুড়িচং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01919587644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3"/>
              </a:rPr>
              <a:t>hossain.bteb@gmail.com</a:t>
            </a:r>
            <a:endParaRPr lang="en-US" sz="1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xmlns="" id="{86F72BEB-5EB9-498B-A3D3-26E0A939B682}"/>
              </a:ext>
            </a:extLst>
          </p:cNvPr>
          <p:cNvSpPr/>
          <p:nvPr/>
        </p:nvSpPr>
        <p:spPr>
          <a:xfrm>
            <a:off x="6268317" y="1597420"/>
            <a:ext cx="1608244" cy="1788404"/>
          </a:xfrm>
          <a:prstGeom prst="bevel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3655910"/>
      </p:ext>
    </p:extLst>
  </p:cSld>
  <p:clrMapOvr>
    <a:masterClrMapping/>
  </p:clrMapOvr>
  <p:transition spd="slow" advTm="382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127" y="1266594"/>
            <a:ext cx="59762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আজকের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মাল্টিমিডিয়া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ক্লাসে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সকলে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মনোযোগী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হয়ে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পাঠ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গ্রহণ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করায়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সকল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3886" y="2967335"/>
            <a:ext cx="682534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9454" y="2963745"/>
            <a:ext cx="682534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6571" y="2967335"/>
            <a:ext cx="682534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15615B-B1DF-469D-BB4B-23A7C9527AEF}"/>
              </a:ext>
            </a:extLst>
          </p:cNvPr>
          <p:cNvSpPr/>
          <p:nvPr/>
        </p:nvSpPr>
        <p:spPr>
          <a:xfrm>
            <a:off x="1687265" y="877460"/>
            <a:ext cx="52759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spc="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6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spc="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8456641-F802-44F5-8447-315238DC886E}"/>
              </a:ext>
            </a:extLst>
          </p:cNvPr>
          <p:cNvCxnSpPr>
            <a:cxnSpLocks/>
          </p:cNvCxnSpPr>
          <p:nvPr/>
        </p:nvCxnSpPr>
        <p:spPr>
          <a:xfrm>
            <a:off x="5254171" y="1914072"/>
            <a:ext cx="0" cy="333790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2000E2-F1AA-4C7E-B301-6409CF6DAAD0}"/>
              </a:ext>
            </a:extLst>
          </p:cNvPr>
          <p:cNvSpPr/>
          <p:nvPr/>
        </p:nvSpPr>
        <p:spPr>
          <a:xfrm>
            <a:off x="890446" y="1866654"/>
            <a:ext cx="4276639" cy="3655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as-IN" sz="3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spc="3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spc="3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spc="3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spc="3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ইসিটি</a:t>
            </a:r>
            <a:endParaRPr lang="en-US" sz="3600" spc="3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endParaRPr lang="en-US" sz="3600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36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BE1170D9-A07C-4B16-B965-3479F7BC7497}" type="datetime1">
              <a:rPr lang="en-US" sz="360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11/21/2019</a:t>
            </a:fld>
            <a:endParaRPr lang="en-US" sz="36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64" y="2044455"/>
            <a:ext cx="2310534" cy="2948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871224161"/>
      </p:ext>
    </p:extLst>
  </p:cSld>
  <p:clrMapOvr>
    <a:masterClrMapping/>
  </p:clrMapOvr>
  <p:transition spd="slow" advTm="489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7743" y="554335"/>
            <a:ext cx="42098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আমরা</a:t>
            </a:r>
            <a:r>
              <a:rPr lang="en-US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কিছু</a:t>
            </a:r>
            <a:r>
              <a:rPr lang="en-US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ছবি</a:t>
            </a:r>
            <a:r>
              <a:rPr lang="en-US" sz="28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দেখি</a:t>
            </a:r>
            <a:endParaRPr lang="en-US" sz="48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 descr="virus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601787"/>
            <a:ext cx="2514600" cy="1647825"/>
          </a:xfrm>
          <a:prstGeom prst="rect">
            <a:avLst/>
          </a:prstGeom>
        </p:spPr>
      </p:pic>
      <p:pic>
        <p:nvPicPr>
          <p:cNvPr id="4" name="Picture 3" descr="animated-pc-and-computer-virus-image-00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82" y="1454149"/>
            <a:ext cx="2454718" cy="1746251"/>
          </a:xfrm>
          <a:prstGeom prst="rect">
            <a:avLst/>
          </a:prstGeom>
        </p:spPr>
      </p:pic>
      <p:pic>
        <p:nvPicPr>
          <p:cNvPr id="5" name="Picture 4" descr="OwD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169" y="3328351"/>
            <a:ext cx="2526031" cy="2297749"/>
          </a:xfrm>
          <a:prstGeom prst="rect">
            <a:avLst/>
          </a:prstGeom>
        </p:spPr>
      </p:pic>
      <p:pic>
        <p:nvPicPr>
          <p:cNvPr id="6" name="Picture 5" descr="TEO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7000" y="3536950"/>
            <a:ext cx="2730500" cy="2127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4534" y="5659735"/>
            <a:ext cx="56557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এগুলো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হলো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কিছু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অ্যানিমেটেড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ছবি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4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971" y="612392"/>
            <a:ext cx="5415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আমরা</a:t>
            </a:r>
            <a:r>
              <a:rPr lang="en-US" sz="28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আরো</a:t>
            </a:r>
            <a:r>
              <a:rPr lang="en-US" sz="28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কিছু</a:t>
            </a:r>
            <a:r>
              <a:rPr lang="en-US" sz="28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ছবি</a:t>
            </a:r>
            <a:r>
              <a:rPr lang="en-US" sz="28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দেখি</a:t>
            </a:r>
            <a:endParaRPr lang="en-US" sz="48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 descr="virus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601787"/>
            <a:ext cx="2495550" cy="1647825"/>
          </a:xfrm>
          <a:prstGeom prst="rect">
            <a:avLst/>
          </a:prstGeom>
        </p:spPr>
      </p:pic>
      <p:pic>
        <p:nvPicPr>
          <p:cNvPr id="4" name="Picture 3" descr="animated-pc-and-computer-virus-image-00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1454149"/>
            <a:ext cx="2679700" cy="1746251"/>
          </a:xfrm>
          <a:prstGeom prst="rect">
            <a:avLst/>
          </a:prstGeom>
        </p:spPr>
      </p:pic>
      <p:pic>
        <p:nvPicPr>
          <p:cNvPr id="6" name="Picture 5" descr="OwD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3328351"/>
            <a:ext cx="2452687" cy="2297749"/>
          </a:xfrm>
          <a:prstGeom prst="rect">
            <a:avLst/>
          </a:prstGeom>
        </p:spPr>
      </p:pic>
      <p:pic>
        <p:nvPicPr>
          <p:cNvPr id="7" name="Picture 6" descr="TEO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3562350"/>
            <a:ext cx="2533650" cy="2127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1486" y="5761335"/>
            <a:ext cx="7048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এগুলো</a:t>
            </a:r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হলো</a:t>
            </a:r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কিছু</a:t>
            </a:r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চলমান</a:t>
            </a:r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ছবি</a:t>
            </a:r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44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3AB785D-76EE-4B21-A468-E005BE44EB46}"/>
              </a:ext>
            </a:extLst>
          </p:cNvPr>
          <p:cNvSpPr/>
          <p:nvPr/>
        </p:nvSpPr>
        <p:spPr>
          <a:xfrm>
            <a:off x="773958" y="640427"/>
            <a:ext cx="7581804" cy="766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719B58-E9B2-4ED0-BDEA-66C55D3E549E}"/>
              </a:ext>
            </a:extLst>
          </p:cNvPr>
          <p:cNvSpPr/>
          <p:nvPr/>
        </p:nvSpPr>
        <p:spPr>
          <a:xfrm>
            <a:off x="1558474" y="4659086"/>
            <a:ext cx="6139543" cy="1611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400" b="1" spc="60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60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endParaRPr lang="en-US" sz="44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HalfGlossyAmericanwirehair-max-1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229" y="1503133"/>
            <a:ext cx="5638800" cy="3155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87963485"/>
      </p:ext>
    </p:extLst>
  </p:cSld>
  <p:clrMapOvr>
    <a:masterClrMapping/>
  </p:clrMapOvr>
  <p:transition spd="slow" advTm="396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314966-BFCD-4C82-91C6-D5AAFDBDEC08}"/>
              </a:ext>
            </a:extLst>
          </p:cNvPr>
          <p:cNvSpPr/>
          <p:nvPr/>
        </p:nvSpPr>
        <p:spPr>
          <a:xfrm>
            <a:off x="438151" y="1668189"/>
            <a:ext cx="80676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ীরা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FA9429-6558-456E-A02F-4C58A9223DAA}"/>
              </a:ext>
            </a:extLst>
          </p:cNvPr>
          <p:cNvSpPr/>
          <p:nvPr/>
        </p:nvSpPr>
        <p:spPr>
          <a:xfrm>
            <a:off x="1980150" y="903867"/>
            <a:ext cx="46035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শিখনফল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E2269A-D119-4D19-ACF6-8FA927A968D2}"/>
              </a:ext>
            </a:extLst>
          </p:cNvPr>
          <p:cNvSpPr/>
          <p:nvPr/>
        </p:nvSpPr>
        <p:spPr>
          <a:xfrm>
            <a:off x="1017335" y="2326706"/>
            <a:ext cx="70503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9D32A5-4B28-4578-8B76-C8BC55DBFF6D}"/>
              </a:ext>
            </a:extLst>
          </p:cNvPr>
          <p:cNvSpPr/>
          <p:nvPr/>
        </p:nvSpPr>
        <p:spPr>
          <a:xfrm>
            <a:off x="1014160" y="2898562"/>
            <a:ext cx="77655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AE6F41-524C-4311-B920-8A4DC0BA9C3D}"/>
              </a:ext>
            </a:extLst>
          </p:cNvPr>
          <p:cNvSpPr/>
          <p:nvPr/>
        </p:nvSpPr>
        <p:spPr>
          <a:xfrm>
            <a:off x="1008334" y="3405491"/>
            <a:ext cx="69643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E2269A-D119-4D19-ACF6-8FA927A968D2}"/>
              </a:ext>
            </a:extLst>
          </p:cNvPr>
          <p:cNvSpPr/>
          <p:nvPr/>
        </p:nvSpPr>
        <p:spPr>
          <a:xfrm>
            <a:off x="1141950" y="3940753"/>
            <a:ext cx="72420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5E2269A-D119-4D19-ACF6-8FA927A968D2}"/>
              </a:ext>
            </a:extLst>
          </p:cNvPr>
          <p:cNvSpPr/>
          <p:nvPr/>
        </p:nvSpPr>
        <p:spPr>
          <a:xfrm>
            <a:off x="1122900" y="4474153"/>
            <a:ext cx="72420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51303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6584" y="471785"/>
            <a:ext cx="5453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নামের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বাহার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কাজেরও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বাহার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!!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5995" y="1186160"/>
            <a:ext cx="2745687" cy="861774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0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Blaster</a:t>
            </a:r>
            <a:endParaRPr lang="en-US" sz="50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1063" y="1205210"/>
            <a:ext cx="2430601" cy="861774"/>
          </a:xfrm>
          <a:prstGeom prst="rect">
            <a:avLst/>
          </a:prstGeom>
          <a:noFill/>
          <a:ln w="38100">
            <a:solidFill>
              <a:srgbClr val="D60093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0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Stone</a:t>
            </a:r>
            <a:endParaRPr lang="en-US" sz="50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5995" y="2300585"/>
            <a:ext cx="2763897" cy="861774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0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Vienna</a:t>
            </a:r>
            <a:endParaRPr lang="en-US" sz="50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6082" y="2300585"/>
            <a:ext cx="2582950" cy="861774"/>
          </a:xfrm>
          <a:prstGeom prst="rect">
            <a:avLst/>
          </a:prstGeom>
          <a:noFill/>
          <a:ln w="38100">
            <a:solidFill>
              <a:srgbClr val="D60093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0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Folder</a:t>
            </a:r>
            <a:endParaRPr lang="en-US" sz="50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4570" y="3405485"/>
            <a:ext cx="2998770" cy="861774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0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Creeper</a:t>
            </a:r>
            <a:endParaRPr lang="en-US" sz="50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8056" y="3415010"/>
            <a:ext cx="3504486" cy="861774"/>
          </a:xfrm>
          <a:prstGeom prst="rect">
            <a:avLst/>
          </a:prstGeom>
          <a:noFill/>
          <a:ln w="38100">
            <a:solidFill>
              <a:srgbClr val="D60093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0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Flashback</a:t>
            </a:r>
            <a:endParaRPr lang="en-US" sz="50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4095" y="4519910"/>
            <a:ext cx="2119426" cy="861774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0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Zeus</a:t>
            </a:r>
            <a:endParaRPr lang="en-US" sz="50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7359" y="4529435"/>
            <a:ext cx="3608808" cy="861774"/>
          </a:xfrm>
          <a:prstGeom prst="rect">
            <a:avLst/>
          </a:prstGeom>
          <a:noFill/>
          <a:ln w="38100">
            <a:solidFill>
              <a:srgbClr val="D60093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0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ILOVEYOU</a:t>
            </a:r>
            <a:endParaRPr lang="en-US" sz="50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3451" y="5676764"/>
            <a:ext cx="68294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আচ্ছা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বলো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তো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এগুলো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কিসের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নাম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0576" y="5629139"/>
            <a:ext cx="68294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এগুলো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হলো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কম্পিউটারের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নাম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676" y="5586740"/>
            <a:ext cx="6829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কি</a:t>
            </a:r>
            <a:r>
              <a:rPr lang="en-US" sz="28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সুন্দর</a:t>
            </a:r>
            <a:r>
              <a:rPr lang="en-US" sz="28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না</a:t>
            </a:r>
            <a:r>
              <a:rPr lang="en-US" sz="28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নামগুলি</a:t>
            </a:r>
            <a:r>
              <a:rPr lang="en-US" sz="28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।</a:t>
            </a:r>
            <a:endParaRPr lang="en-US" sz="54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/>
      <p:bldP spid="20" grpId="1"/>
      <p:bldP spid="21" grpId="0"/>
      <p:bldP spid="21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5001C1-3135-40B2-B3F9-52BE260DFF4E}"/>
              </a:ext>
            </a:extLst>
          </p:cNvPr>
          <p:cNvSpPr/>
          <p:nvPr/>
        </p:nvSpPr>
        <p:spPr>
          <a:xfrm>
            <a:off x="2216064" y="860423"/>
            <a:ext cx="39942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ECDD61-EAA6-4A1E-AFF5-782CA440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684" y="1717223"/>
            <a:ext cx="3932894" cy="261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C49429-ECF3-4DE9-B766-5A07B352DA3E}"/>
              </a:ext>
            </a:extLst>
          </p:cNvPr>
          <p:cNvSpPr/>
          <p:nvPr/>
        </p:nvSpPr>
        <p:spPr>
          <a:xfrm>
            <a:off x="1451229" y="4383957"/>
            <a:ext cx="59049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158730-ECA5-44AB-AC83-9E799FADAB76}"/>
              </a:ext>
            </a:extLst>
          </p:cNvPr>
          <p:cNvSpPr/>
          <p:nvPr/>
        </p:nvSpPr>
        <p:spPr>
          <a:xfrm rot="16200000">
            <a:off x="6104410" y="2719744"/>
            <a:ext cx="3957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2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cap="none" spc="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C49429-ECF3-4DE9-B766-5A07B352DA3E}"/>
              </a:ext>
            </a:extLst>
          </p:cNvPr>
          <p:cNvSpPr/>
          <p:nvPr/>
        </p:nvSpPr>
        <p:spPr>
          <a:xfrm>
            <a:off x="1216152" y="5286094"/>
            <a:ext cx="6711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ভাইরাস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হলো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ধরনের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সফটওয়্যার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যা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তথ্য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ও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উপাত্তকে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আক্রমণ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এবং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যার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নিজের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সংখ্যা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বৃদ্ধির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ক্ষমতা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রয়েছে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97791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2|2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0.6|8.6|3.7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</TotalTime>
  <Words>761</Words>
  <Application>Microsoft Office PowerPoint</Application>
  <PresentationFormat>On-screen Show (4:3)</PresentationFormat>
  <Paragraphs>149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Hossain Ali</dc:creator>
  <cp:lastModifiedBy>hasna</cp:lastModifiedBy>
  <cp:revision>939</cp:revision>
  <dcterms:created xsi:type="dcterms:W3CDTF">2019-10-18T23:53:26Z</dcterms:created>
  <dcterms:modified xsi:type="dcterms:W3CDTF">2019-11-21T12:43:18Z</dcterms:modified>
</cp:coreProperties>
</file>