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4"/>
  </p:notesMasterIdLst>
  <p:sldIdLst>
    <p:sldId id="257" r:id="rId2"/>
    <p:sldId id="264" r:id="rId3"/>
    <p:sldId id="263" r:id="rId4"/>
    <p:sldId id="259" r:id="rId5"/>
    <p:sldId id="261" r:id="rId6"/>
    <p:sldId id="262" r:id="rId7"/>
    <p:sldId id="271" r:id="rId8"/>
    <p:sldId id="272" r:id="rId9"/>
    <p:sldId id="275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DC74E9A-92CC-4364-AC53-542DBEE0DBC4}">
          <p14:sldIdLst>
            <p14:sldId id="257"/>
            <p14:sldId id="264"/>
            <p14:sldId id="263"/>
            <p14:sldId id="259"/>
            <p14:sldId id="261"/>
            <p14:sldId id="262"/>
            <p14:sldId id="271"/>
            <p14:sldId id="272"/>
            <p14:sldId id="275"/>
            <p14:sldId id="267"/>
            <p14:sldId id="268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66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44BA9-9CE8-4B5B-9571-14521B727E93}" type="datetimeFigureOut">
              <a:rPr lang="en-US" smtClean="0"/>
              <a:t>21-11-19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30798-4A8E-4B2B-B687-446C6563F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5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30798-4A8E-4B2B-B687-446C6563F0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4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6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2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7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2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7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9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3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3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5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21-11-19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0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91200" y="5232737"/>
            <a:ext cx="20574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3138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95801" y="228600"/>
            <a:ext cx="1552399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98041"/>
            <a:ext cx="9144000" cy="4955203"/>
          </a:xfrm>
          <a:prstGeom prst="rect">
            <a:avLst/>
          </a:prstGeom>
          <a:solidFill>
            <a:schemeClr val="bg1"/>
          </a:solidFill>
        </p:spPr>
        <p:txBody>
          <a:bodyPr wrap="square" numCol="1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রেচন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অঙ্গ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কয়টি  ?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 ক) ৪            খ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                গ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                 ঘ) ১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নিচের তথ্যগুলো লক্ষ্য কর : </a:t>
            </a:r>
          </a:p>
          <a:p>
            <a:pPr marL="514350" indent="-514350">
              <a:buFont typeface="+mj-lt"/>
              <a:buAutoNum type="romanLcPeriod"/>
            </a:pPr>
            <a:r>
              <a:rPr lang="bn-IN" sz="28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বৃক্ক ছাঁকনির মতো কাজ করে।</a:t>
            </a:r>
          </a:p>
          <a:p>
            <a:pPr marL="514350" indent="-514350">
              <a:buFont typeface="+mj-lt"/>
              <a:buAutoNum type="romanLcPeriod"/>
            </a:pPr>
            <a:r>
              <a:rPr lang="bn-IN" sz="2400" b="1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ফুসফুস, চর্ম ও বৃক্ক এই তিনটি রেচন </a:t>
            </a:r>
            <a:r>
              <a:rPr lang="bn-IN" sz="2400" b="1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অঙ্গ। </a:t>
            </a:r>
            <a:endParaRPr lang="en-US" sz="2400" b="1" dirty="0" smtClean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romanLcPeriod"/>
            </a:pP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অর্জুন</a:t>
            </a:r>
            <a:r>
              <a:rPr lang="bn-IN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পেয়ারা, ইত্যাদি গাছ বাকল বা ছাল মোচনের মাধ্যমে 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ত্বকে সঞ্চিত রেচন </a:t>
            </a:r>
            <a:r>
              <a:rPr lang="bn-IN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 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ত্যাগ </a:t>
            </a:r>
            <a:r>
              <a:rPr lang="bn-IN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 উত্তরটি সঠিক? </a:t>
            </a:r>
          </a:p>
          <a:p>
            <a:r>
              <a:rPr lang="bn-IN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ক)</a:t>
            </a:r>
            <a:r>
              <a:rPr lang="en-US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I,II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</a:t>
            </a:r>
            <a:r>
              <a:rPr lang="en-US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I,III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</a:t>
            </a:r>
            <a:r>
              <a:rPr lang="en-US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II,III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</a:t>
            </a:r>
            <a:r>
              <a:rPr lang="en-US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I,II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endParaRPr lang="bn-IN" sz="2800" dirty="0" smtClean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মূত্রের মাধ্যমে শতকরা কত ভাগ নাইট্রোজেন ঘটিত বর্জ্য পদার্থ বের হয়ে যায়?</a:t>
            </a:r>
          </a:p>
          <a:p>
            <a:r>
              <a:rPr lang="bn-IN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ক)৭৫              খ)৮০                    গ)৮৫                    ঘ)৯০   </a:t>
            </a:r>
            <a:endParaRPr lang="bn-IN" sz="28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alf Frame 2"/>
          <p:cNvSpPr/>
          <p:nvPr/>
        </p:nvSpPr>
        <p:spPr>
          <a:xfrm rot="13036587">
            <a:off x="2413409" y="1265970"/>
            <a:ext cx="242535" cy="1007220"/>
          </a:xfrm>
          <a:prstGeom prst="halfFram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6600" y="4419600"/>
            <a:ext cx="1828800" cy="609600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29876" y="5410200"/>
            <a:ext cx="1046724" cy="54304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27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971" y="0"/>
            <a:ext cx="2448106" cy="769441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 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451" y="3733800"/>
            <a:ext cx="6934200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প্রধান  রেচন তন্ত্রের  চিত্র অংকন করে তার  বিভিন্ন অংশ </a:t>
            </a:r>
            <a:r>
              <a:rPr lang="bn-IN" sz="48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চিহ্নিত করে আনবে</a:t>
            </a:r>
            <a:r>
              <a:rPr lang="bn-BD" sz="48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312" y="20562"/>
            <a:ext cx="5504688" cy="339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98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001000" cy="5200650"/>
          </a:xfrm>
        </p:spPr>
      </p:pic>
      <p:sp>
        <p:nvSpPr>
          <p:cNvPr id="6" name="TextBox 5"/>
          <p:cNvSpPr txBox="1"/>
          <p:nvPr/>
        </p:nvSpPr>
        <p:spPr>
          <a:xfrm>
            <a:off x="2525562" y="304800"/>
            <a:ext cx="3418038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সবাই কে ধন্যবাদ </a:t>
            </a:r>
            <a:endParaRPr lang="en-US" sz="4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271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4763" y="-138367"/>
            <a:ext cx="9144000" cy="6996367"/>
            <a:chOff x="76200" y="0"/>
            <a:chExt cx="9144000" cy="699636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0"/>
              <a:ext cx="9144000" cy="6996367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6053430" y="1295400"/>
              <a:ext cx="1531188" cy="5232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bn-BD" sz="2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শ্রেণি  </a:t>
              </a:r>
              <a:r>
                <a:rPr lang="bn-IN" sz="2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অষ্টম </a:t>
              </a:r>
              <a:endPara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88795" y="1981200"/>
              <a:ext cx="1859805" cy="830997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bn-BD" sz="24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অধ্যায়  পঞ্চম</a:t>
              </a:r>
            </a:p>
            <a:p>
              <a:r>
                <a:rPr lang="bn-BD" sz="24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সমন্বয় ও নিঃসরণ</a:t>
              </a:r>
              <a:endPara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32790" y="2895600"/>
              <a:ext cx="2396810" cy="461665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bn-BD" sz="2400" dirty="0" smtClean="0">
                  <a:solidFill>
                    <a:srgbClr val="FF0066"/>
                  </a:solidFill>
                  <a:latin typeface="NikoshBAN" pitchFamily="2" charset="0"/>
                  <a:cs typeface="NikoshBAN" pitchFamily="2" charset="0"/>
                </a:rPr>
                <a:t>বিশেষ পাঠ   রেচন তন্ত </a:t>
              </a:r>
              <a:endParaRPr lang="en-US" sz="24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286000" y="4057470"/>
              <a:ext cx="5181600" cy="18206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>
                  <a:solidFill>
                    <a:srgbClr val="FF0000"/>
                  </a:solidFill>
                </a:rPr>
                <a:t>Sarojit</a:t>
              </a:r>
              <a:r>
                <a:rPr lang="en-US" sz="2800" b="1" dirty="0">
                  <a:solidFill>
                    <a:srgbClr val="FF0000"/>
                  </a:solidFill>
                </a:rPr>
                <a:t> Ray  </a:t>
              </a:r>
            </a:p>
            <a:p>
              <a:r>
                <a:rPr lang="en-US" sz="2800" b="1" dirty="0">
                  <a:solidFill>
                    <a:srgbClr val="002060"/>
                  </a:solidFill>
                </a:rPr>
                <a:t> </a:t>
              </a:r>
              <a:r>
                <a:rPr lang="en-US" sz="2800" b="1" i="1" dirty="0">
                  <a:solidFill>
                    <a:srgbClr val="00B050"/>
                  </a:solidFill>
                </a:rPr>
                <a:t>Asst. teacher </a:t>
              </a:r>
              <a:r>
                <a:rPr lang="bn-BD" sz="2800" b="1" i="1" dirty="0">
                  <a:solidFill>
                    <a:srgbClr val="00B050"/>
                  </a:solidFill>
                </a:rPr>
                <a:t>(</a:t>
              </a:r>
              <a:r>
                <a:rPr lang="en-US" sz="2800" b="1" dirty="0" err="1">
                  <a:solidFill>
                    <a:srgbClr val="00B050"/>
                  </a:solidFill>
                </a:rPr>
                <a:t>Sicience</a:t>
              </a:r>
              <a:r>
                <a:rPr lang="bn-BD" sz="2800" b="1" i="1" dirty="0">
                  <a:solidFill>
                    <a:srgbClr val="00B050"/>
                  </a:solidFill>
                </a:rPr>
                <a:t>)</a:t>
              </a:r>
              <a:endParaRPr lang="en-US" sz="2800" b="1" i="1" dirty="0">
                <a:solidFill>
                  <a:srgbClr val="00B050"/>
                </a:solidFill>
              </a:endParaRPr>
            </a:p>
            <a:p>
              <a:r>
                <a:rPr 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CHARAKHALI  M.L. SCHOOL,RAJAPUR,JHALOKATHI.</a:t>
              </a:r>
              <a:endParaRPr lang="en-US" sz="2800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8400" y="986038"/>
              <a:ext cx="2657619" cy="30761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805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"/>
            <a:ext cx="2184400" cy="19812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1455006"/>
            <a:ext cx="4244334" cy="4237414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84" y="2362200"/>
            <a:ext cx="4446016" cy="33302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8600" y="2286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019800"/>
            <a:ext cx="8587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 আজকের পাঠ “রেচন ও রেচনতন্ত্র”  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82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4585" y="1219200"/>
            <a:ext cx="2122697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1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রেচন তন্ত্র 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 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রেচন তন্ত্রের  প্রকারভেদ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করতে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রেচন তন্ত্রের কাজ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36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638" y="304800"/>
            <a:ext cx="78901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আমরা  নাখ দিয়ে বাতাস নেই ও ছা</a:t>
            </a:r>
            <a:r>
              <a:rPr lang="en-US" sz="3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অতি গরমে গা ঘামে</a:t>
            </a:r>
            <a:r>
              <a:rPr lang="en-US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এই গু</a:t>
            </a:r>
            <a:r>
              <a:rPr lang="en-US" sz="32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লো</a:t>
            </a:r>
            <a:r>
              <a:rPr lang="bn-BD" sz="32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কি ?  </a:t>
            </a:r>
            <a:endParaRPr lang="en-US" sz="32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267" y="1659563"/>
            <a:ext cx="4747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গুলো হচ্ছে রেচন পদার্থ . 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961" y="2438400"/>
            <a:ext cx="7930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রেচন বলতে দেহের বর্জ্য পদার্থ  নিষ্কাশন  ব্যবস্থাকে  বু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ঝায়।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113782"/>
            <a:ext cx="8653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বিপাকের ফলে পানি ,কার্বন ডাইঅক্সইড ,ইউরিয়া  প্রভৃতি দূ</a:t>
            </a:r>
            <a:r>
              <a:rPr lang="en-US" sz="3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ষিত</a:t>
            </a:r>
            <a:r>
              <a:rPr lang="en-US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</a:p>
          <a:p>
            <a:r>
              <a:rPr lang="bn-BD" sz="3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দেহে প্রস্তুত  হয় .</a:t>
            </a:r>
            <a:endParaRPr lang="en-US" sz="32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485382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বৃক্ক,ত্বক ও ফুসফুস  এই তিনটি অঙ্গের ভিতর  দিয়ে দূ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ষিত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পদার্থ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নিষ্কাশিত  হয়  . 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234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দেহের </a:t>
            </a:r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ভেতর গঠিত বিভিন্ন রাসায়নিক বিক্রিয়ায় দেহে ক্ষতিকর অ্যামোনিয়া, ইউরিয়া, ইউরিক এসিড প্রভৃতি নাইট্রোজেনজাত জৈব যৌগ উৎপন্ন হয়। এদের “রেচন পদার্থ” বলা হয়। </a:t>
            </a:r>
            <a:endParaRPr lang="en-US" sz="3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 এই রেচন পদার্থ দেহ থেকে নিষ্কাশিত করা হয়, তাকে রেচন বলে</a:t>
            </a:r>
            <a:r>
              <a:rPr lang="bn-IN" sz="3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তন্ত্র রেচন কার্যে সাহায্য করে তাকে রেচনতন্ত্র বলে</a:t>
            </a:r>
            <a:r>
              <a:rPr lang="bn-IN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রেচনতন্ত্র 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 যা নিয়ে গঠিত: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বৃক্ক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ইউরেটার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মূত্রনালী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মূত্রথলি</a:t>
            </a:r>
            <a:r>
              <a:rPr lang="bn-IN" sz="3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b="1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429000"/>
            <a:ext cx="5181600" cy="332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9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5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বৃক্ককে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মূত্র তৈরির কারখানা হিসেবে অভিহিত করা হয়। দেহের পেছনের দিকে মেরুদণ্ডের দুই পাশে দুইটি বৃক্ক থাকে</a:t>
            </a: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বৃক্ক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ছাঁকনির মতো কাজ করে। </a:t>
            </a: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যকৃত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দেহের অতিরিক্ত অ্যামাইনো এসিডকে ভেঙ্গে ইউরিয়া, ইউরিক এসিড, অ্যামোনিয়া ইত্যাদি নাইট্রোজেন দ্বারা গঠিত বর্জ্য পদার্থ তৈরি করে। এগুলো দেহের জন্য ক্ষতিকর। বৃক্ক রক্ত থেকে ক্ষতিকর পদার্থ ছেঁকে নেয়</a:t>
            </a: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মূত্রের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 শতকরা ৮০ ভাগ নাইট্রোজেন ঘটিত বর্জ্য পদার্থ বের হয়ে যায় ও দেহকে সুস্থ রাখে</a:t>
            </a: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বৃক্ককে রেচনতন্ত্রের প্রধান অঙ্গ হিসেবে বিবেচনা করা হয়।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762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বৃক্ক সম্পর্কে আরও কিছু তথ্য জেনে নিই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9567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ঘর্ম বা ঘাম</a:t>
            </a:r>
            <a:b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মানবদেহের বহিরাবরণ চর্ম বা ত্বক। ত্বকে অসংখ্য ক্ষুদ্র ক্ষুদ্র ছিদ্র থাকে। এগুলো হলো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লোমকূপ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এই সকল লোম কূপ দিয়ে ঘাম বের হয়। এই ঘামে সাধারণত পানির সাথে লবণ ও সামান্য কার্বন ডাইঅক্সাইড ও অন্যান্য ক্ষতিকর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অপ্রয়োজনীয়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পদার্থ থাকে।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44415"/>
            <a:ext cx="4038600" cy="354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87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067800" cy="5257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 রেচন পদার্থ ত্যাগের পদ্ধতি 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:- </a:t>
            </a:r>
            <a:r>
              <a: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 বিশেষ প্রক্রিয়ায় কোনও কোনও উদ্ভিদ রেচন পদার্থ ত্যাগ করে, যেমন: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[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]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পত্রমোচন:- পর্ণমোচী উদ্ভিদ, যেমন: শিমুল, শিরিষ, আমড়া, অশ্বত্থ ইত্যাদি বছরের নির্দিষ্ট ঋতুতে পত্রমোচন করে পাতায় সঞ্চিত রেচন পদার্থ ত্যাগ করে । বহু বর্ষজীবী চিরহরিৎ উদ্ভিদেরা সারা বছর ধরে অল্পবিস্তর পাতা ঝরিয়ে রেচন পদার্থ ত্যাগ করে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[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ii] </a:t>
            </a:r>
            <a:r>
              <a:rPr lang="bn-IN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বাকল মোচন:-  কোনও কোনও উদ্ভিদ যেমন: অর্জুন, পেয়ারা, ইত্যাদি গাছ বাকল বা ছাল মোচনের মাধ্যমে ত্বকে সঞ্চিত রেচন পদার্থ ত্যাগ করে </a:t>
            </a:r>
            <a:r>
              <a:rPr lang="bn-IN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2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[</a:t>
            </a:r>
            <a:r>
              <a:rPr lang="en-US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iii] </a:t>
            </a:r>
            <a:r>
              <a:rPr lang="bn-IN" sz="28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 মোচন:- লেবু, তেঁতুল, আপেল ইত্যাদি ফলের ত্বকে বিভিন্ন জৈব অ্যাসিড (যেমন; সাইট্রিক অ্যাসিড, টারটারিক অ্যাসিড, ম্যালিক অ্যাসিড) রেচন পদার্থ হিসাবে সঞ্চিত থাকে । ওই সব উদ্ভিদ পরিণত ফল মোচন করে দেহ থেকে রেচন পদার্থ অপসারণ করে 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8382000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উদ্ভিদের ক্ষেত্রেও রেচন প্রক্রিয়া কীভাবে সংঘটিত হয় তা জেনে নিই 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48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</TotalTime>
  <Words>489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TSS</dc:creator>
  <cp:lastModifiedBy>SCS</cp:lastModifiedBy>
  <cp:revision>236</cp:revision>
  <dcterms:created xsi:type="dcterms:W3CDTF">2006-08-16T00:00:00Z</dcterms:created>
  <dcterms:modified xsi:type="dcterms:W3CDTF">2019-11-21T09:59:37Z</dcterms:modified>
</cp:coreProperties>
</file>