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notesMasterIdLst>
    <p:notesMasterId r:id="rId32"/>
  </p:notesMasterIdLst>
  <p:handoutMasterIdLst>
    <p:handoutMasterId r:id="rId33"/>
  </p:handoutMasterIdLst>
  <p:sldIdLst>
    <p:sldId id="311" r:id="rId4"/>
    <p:sldId id="310" r:id="rId5"/>
    <p:sldId id="271" r:id="rId6"/>
    <p:sldId id="260" r:id="rId7"/>
    <p:sldId id="268" r:id="rId8"/>
    <p:sldId id="265" r:id="rId9"/>
    <p:sldId id="288" r:id="rId10"/>
    <p:sldId id="284" r:id="rId11"/>
    <p:sldId id="270" r:id="rId12"/>
    <p:sldId id="262" r:id="rId13"/>
    <p:sldId id="285" r:id="rId14"/>
    <p:sldId id="263" r:id="rId15"/>
    <p:sldId id="293" r:id="rId16"/>
    <p:sldId id="299" r:id="rId17"/>
    <p:sldId id="300" r:id="rId18"/>
    <p:sldId id="298" r:id="rId19"/>
    <p:sldId id="275" r:id="rId20"/>
    <p:sldId id="294" r:id="rId21"/>
    <p:sldId id="296" r:id="rId22"/>
    <p:sldId id="305" r:id="rId23"/>
    <p:sldId id="301" r:id="rId24"/>
    <p:sldId id="307" r:id="rId25"/>
    <p:sldId id="308" r:id="rId26"/>
    <p:sldId id="303" r:id="rId27"/>
    <p:sldId id="309" r:id="rId28"/>
    <p:sldId id="306" r:id="rId29"/>
    <p:sldId id="282" r:id="rId30"/>
    <p:sldId id="29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C90B4B-36DA-4D75-A932-18AD797930E6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09D52B-E931-4975-BB9D-4005492CCB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599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9A4713-77EB-4E95-9E08-466CB20CA7E8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5EC78-44BD-41A1-BE52-513ED34949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446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5EC78-44BD-41A1-BE52-513ED34949B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855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5EC78-44BD-41A1-BE52-513ED34949B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5EC78-44BD-41A1-BE52-513ED34949B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5EC78-44BD-41A1-BE52-513ED34949B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5EC78-44BD-41A1-BE52-513ED34949B2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5EC78-44BD-41A1-BE52-513ED34949B2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40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2"/>
            <a:ext cx="2667000" cy="365125"/>
          </a:xfr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8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2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4"/>
            <a:ext cx="22098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2" y="6248209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2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6248208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image" Target="../media/image25.gif"/><Relationship Id="rId7" Type="http://schemas.openxmlformats.org/officeDocument/2006/relationships/image" Target="../media/image29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6.gif"/><Relationship Id="rId9" Type="http://schemas.openxmlformats.org/officeDocument/2006/relationships/image" Target="../media/image31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3908" y="76200"/>
            <a:ext cx="8887691" cy="2133600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600" b="1" dirty="0" smtClean="0">
                <a:solidFill>
                  <a:schemeClr val="accent6">
                    <a:lumMod val="75000"/>
                  </a:schemeClr>
                </a:solidFill>
              </a:rPr>
              <a:t>Welcome</a:t>
            </a:r>
            <a:endParaRPr lang="en-US" sz="16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 descr="Good-Morning-Glitters-4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09" y="2286000"/>
            <a:ext cx="8887691" cy="437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45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667000" y="228600"/>
            <a:ext cx="3733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Present Indefinite</a:t>
            </a: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6" name="Picture 5" descr="dgdfg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295400"/>
            <a:ext cx="3124200" cy="1828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200" y="3200400"/>
            <a:ext cx="2514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Universal truth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76600" y="3200400"/>
            <a:ext cx="2590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Habitual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" y="4953000"/>
            <a:ext cx="8915400" cy="1752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</a:rPr>
              <a:t>Definition of Present indefinite tense?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11" name="Picture 10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" y="228600"/>
            <a:ext cx="2457450" cy="2895600"/>
          </a:xfrm>
          <a:prstGeom prst="rect">
            <a:avLst/>
          </a:prstGeom>
        </p:spPr>
      </p:pic>
      <p:pic>
        <p:nvPicPr>
          <p:cNvPr id="12" name="Picture 11" descr="cooki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1295402"/>
            <a:ext cx="3124200" cy="1838325"/>
          </a:xfrm>
          <a:prstGeom prst="rect">
            <a:avLst/>
          </a:prstGeom>
        </p:spPr>
      </p:pic>
      <p:pic>
        <p:nvPicPr>
          <p:cNvPr id="13" name="Picture 12" descr="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00" y="1295400"/>
            <a:ext cx="3124200" cy="1828800"/>
          </a:xfrm>
          <a:prstGeom prst="rect">
            <a:avLst/>
          </a:prstGeom>
        </p:spPr>
      </p:pic>
      <p:pic>
        <p:nvPicPr>
          <p:cNvPr id="14" name="Picture 13" descr="father of b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3200" y="228600"/>
            <a:ext cx="2362200" cy="27432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629400" y="3124200"/>
            <a:ext cx="2362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Historical truth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18" name="Picture 17" descr="shahid minner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3201" y="228600"/>
            <a:ext cx="2399229" cy="2743200"/>
          </a:xfrm>
          <a:prstGeom prst="rect">
            <a:avLst/>
          </a:prstGeom>
        </p:spPr>
      </p:pic>
      <p:pic>
        <p:nvPicPr>
          <p:cNvPr id="19" name="Picture 18" descr="3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3201" y="228600"/>
            <a:ext cx="2466975" cy="28194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52400" y="3962400"/>
            <a:ext cx="8763000" cy="838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Make sentences from these picture and identify the type of actions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200" y="4953000"/>
            <a:ext cx="8915400" cy="1752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Present indefinite tense means </a:t>
            </a:r>
            <a:r>
              <a:rPr lang="en-US" sz="4000" b="1" dirty="0" smtClean="0">
                <a:solidFill>
                  <a:srgbClr val="FFFF00"/>
                </a:solidFill>
              </a:rPr>
              <a:t>universal truth, the action that is usual and the action that takes place regularly.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7" grpId="0" animBg="1"/>
      <p:bldP spid="16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371600" y="152400"/>
            <a:ext cx="7696200" cy="838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Structure of Present Indefinite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67000" y="2895600"/>
            <a:ext cx="6477000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92D050"/>
                </a:solidFill>
              </a:rPr>
              <a:t>I</a:t>
            </a:r>
            <a:r>
              <a:rPr lang="en-US" sz="4800" dirty="0" smtClean="0">
                <a:solidFill>
                  <a:schemeClr val="tx1"/>
                </a:solidFill>
              </a:rPr>
              <a:t> 		 </a:t>
            </a:r>
            <a:r>
              <a:rPr lang="en-US" sz="4800" dirty="0" smtClean="0">
                <a:solidFill>
                  <a:srgbClr val="FFFF00"/>
                </a:solidFill>
              </a:rPr>
              <a:t>eat	 	rice 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95400" y="1143000"/>
            <a:ext cx="1295400" cy="2667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Make sentences from the picture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13" name="Picture 2" descr="C:\Users\A\Desktop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95400" cy="6324600"/>
          </a:xfrm>
          <a:prstGeom prst="rect">
            <a:avLst/>
          </a:prstGeom>
          <a:noFill/>
        </p:spPr>
      </p:pic>
      <p:grpSp>
        <p:nvGrpSpPr>
          <p:cNvPr id="40" name="Group 39"/>
          <p:cNvGrpSpPr/>
          <p:nvPr/>
        </p:nvGrpSpPr>
        <p:grpSpPr>
          <a:xfrm>
            <a:off x="2667000" y="1447800"/>
            <a:ext cx="6400800" cy="762000"/>
            <a:chOff x="2819400" y="2057400"/>
            <a:chExt cx="5257800" cy="762000"/>
          </a:xfrm>
        </p:grpSpPr>
        <p:sp>
          <p:nvSpPr>
            <p:cNvPr id="36" name="Rounded Rectangle 35"/>
            <p:cNvSpPr/>
            <p:nvPr/>
          </p:nvSpPr>
          <p:spPr>
            <a:xfrm>
              <a:off x="2819400" y="2057400"/>
              <a:ext cx="1627414" cy="7620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Subject</a:t>
              </a:r>
              <a:endParaRPr lang="en-US" sz="3200" dirty="0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6629400" y="2057400"/>
              <a:ext cx="1447800" cy="7620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Object</a:t>
              </a:r>
              <a:endParaRPr lang="en-US" sz="3200" dirty="0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4446815" y="2057400"/>
              <a:ext cx="2182585" cy="7620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Present Form of Verb</a:t>
              </a:r>
              <a:endParaRPr lang="en-US" sz="2800" dirty="0"/>
            </a:p>
          </p:txBody>
        </p:sp>
      </p:grpSp>
      <p:sp>
        <p:nvSpPr>
          <p:cNvPr id="51" name="Rectangle 50"/>
          <p:cNvSpPr/>
          <p:nvPr/>
        </p:nvSpPr>
        <p:spPr>
          <a:xfrm>
            <a:off x="2667000" y="2895600"/>
            <a:ext cx="6477000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92D050"/>
                </a:solidFill>
              </a:rPr>
              <a:t>She</a:t>
            </a:r>
            <a:r>
              <a:rPr lang="en-US" sz="4800" dirty="0" smtClean="0">
                <a:solidFill>
                  <a:schemeClr val="tx1"/>
                </a:solidFill>
              </a:rPr>
              <a:t>		 </a:t>
            </a:r>
            <a:r>
              <a:rPr lang="en-US" sz="4800" dirty="0" smtClean="0">
                <a:solidFill>
                  <a:srgbClr val="FFFF00"/>
                </a:solidFill>
              </a:rPr>
              <a:t>eats	 	rice 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667000" y="2895600"/>
            <a:ext cx="6477000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92D050"/>
                </a:solidFill>
              </a:rPr>
              <a:t>Popy</a:t>
            </a:r>
            <a:r>
              <a:rPr lang="en-US" sz="4800" dirty="0" smtClean="0">
                <a:solidFill>
                  <a:schemeClr val="tx1"/>
                </a:solidFill>
              </a:rPr>
              <a:t>	 </a:t>
            </a:r>
            <a:r>
              <a:rPr lang="en-US" sz="4800" dirty="0" smtClean="0">
                <a:solidFill>
                  <a:srgbClr val="FFFF00"/>
                </a:solidFill>
              </a:rPr>
              <a:t>eats	 	rice 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667000" y="2895600"/>
            <a:ext cx="6477000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smtClean="0">
                <a:solidFill>
                  <a:srgbClr val="FFFF00"/>
                </a:solidFill>
              </a:rPr>
              <a:t>The girl</a:t>
            </a:r>
            <a:r>
              <a:rPr lang="en-US" sz="4800" dirty="0" smtClean="0">
                <a:solidFill>
                  <a:schemeClr val="tx1"/>
                </a:solidFill>
              </a:rPr>
              <a:t>	 </a:t>
            </a:r>
            <a:r>
              <a:rPr lang="en-US" sz="4800" dirty="0" smtClean="0">
                <a:solidFill>
                  <a:srgbClr val="FFFF00"/>
                </a:solidFill>
              </a:rPr>
              <a:t>eats 	  rice 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3124200" y="5410200"/>
            <a:ext cx="1752600" cy="76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Eat</a:t>
            </a:r>
            <a:endParaRPr lang="en-US" sz="2800" dirty="0"/>
          </a:p>
        </p:txBody>
      </p:sp>
      <p:sp>
        <p:nvSpPr>
          <p:cNvPr id="56" name="Rounded Rectangle 55"/>
          <p:cNvSpPr/>
          <p:nvPr/>
        </p:nvSpPr>
        <p:spPr>
          <a:xfrm>
            <a:off x="4876800" y="5410200"/>
            <a:ext cx="2057400" cy="76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Ate</a:t>
            </a:r>
            <a:endParaRPr lang="en-US" sz="2800" dirty="0"/>
          </a:p>
        </p:txBody>
      </p:sp>
      <p:sp>
        <p:nvSpPr>
          <p:cNvPr id="57" name="Rounded Rectangle 56"/>
          <p:cNvSpPr/>
          <p:nvPr/>
        </p:nvSpPr>
        <p:spPr>
          <a:xfrm>
            <a:off x="6934200" y="5410200"/>
            <a:ext cx="2057400" cy="76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Eaten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3124200" y="4419600"/>
            <a:ext cx="1752600" cy="76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Present Form</a:t>
            </a:r>
            <a:endParaRPr lang="en-US" sz="2800" dirty="0"/>
          </a:p>
        </p:txBody>
      </p:sp>
      <p:sp>
        <p:nvSpPr>
          <p:cNvPr id="61" name="Rounded Rectangle 60"/>
          <p:cNvSpPr/>
          <p:nvPr/>
        </p:nvSpPr>
        <p:spPr>
          <a:xfrm>
            <a:off x="4876800" y="4419600"/>
            <a:ext cx="2057400" cy="76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Past Form</a:t>
            </a:r>
            <a:endParaRPr lang="en-US" sz="2800" dirty="0"/>
          </a:p>
        </p:txBody>
      </p:sp>
      <p:sp>
        <p:nvSpPr>
          <p:cNvPr id="62" name="Rounded Rectangle 61"/>
          <p:cNvSpPr/>
          <p:nvPr/>
        </p:nvSpPr>
        <p:spPr>
          <a:xfrm>
            <a:off x="6934200" y="4419600"/>
            <a:ext cx="2057400" cy="76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Past Participle</a:t>
            </a:r>
            <a:endParaRPr lang="en-US" sz="2800" dirty="0"/>
          </a:p>
        </p:txBody>
      </p:sp>
      <p:sp>
        <p:nvSpPr>
          <p:cNvPr id="63" name="Rectangle 62"/>
          <p:cNvSpPr/>
          <p:nvPr/>
        </p:nvSpPr>
        <p:spPr>
          <a:xfrm>
            <a:off x="1219200" y="4038600"/>
            <a:ext cx="1600200" cy="2362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0070C0"/>
                </a:solidFill>
              </a:rPr>
              <a:t>Form of Verb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0" y="6324603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</a:rPr>
              <a:t>POPY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3200400" y="2209800"/>
            <a:ext cx="762000" cy="838200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5715000" y="2209800"/>
            <a:ext cx="762000" cy="838200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7772400" y="2209800"/>
            <a:ext cx="762000" cy="838200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51" grpId="0" animBg="1"/>
      <p:bldP spid="52" grpId="0" animBg="1"/>
      <p:bldP spid="53" grpId="0" animBg="1"/>
      <p:bldP spid="55" grpId="0" animBg="1"/>
      <p:bldP spid="56" grpId="0" animBg="1"/>
      <p:bldP spid="57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90600" y="1752600"/>
            <a:ext cx="73152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92D050"/>
                </a:solidFill>
              </a:rPr>
              <a:t>I</a:t>
            </a:r>
            <a:r>
              <a:rPr lang="en-US" sz="6600" dirty="0" smtClean="0">
                <a:solidFill>
                  <a:schemeClr val="tx1"/>
                </a:solidFill>
              </a:rPr>
              <a:t> </a:t>
            </a:r>
            <a:r>
              <a:rPr lang="en-US" sz="6600" dirty="0" smtClean="0">
                <a:solidFill>
                  <a:srgbClr val="FF0000"/>
                </a:solidFill>
              </a:rPr>
              <a:t>eat</a:t>
            </a:r>
            <a:r>
              <a:rPr lang="en-US" sz="6600" dirty="0" smtClean="0">
                <a:solidFill>
                  <a:srgbClr val="FFFF00"/>
                </a:solidFill>
              </a:rPr>
              <a:t> </a:t>
            </a:r>
            <a:endParaRPr lang="en-US" sz="6600" dirty="0">
              <a:solidFill>
                <a:srgbClr val="FFFF00"/>
              </a:solidFill>
            </a:endParaRPr>
          </a:p>
        </p:txBody>
      </p:sp>
      <p:sp>
        <p:nvSpPr>
          <p:cNvPr id="2" name="7-Point Star 1"/>
          <p:cNvSpPr/>
          <p:nvPr/>
        </p:nvSpPr>
        <p:spPr>
          <a:xfrm>
            <a:off x="228600" y="0"/>
            <a:ext cx="3200400" cy="2514600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Keep in mind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228600" y="4343400"/>
            <a:ext cx="8610600" cy="1676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We add </a:t>
            </a:r>
            <a:r>
              <a:rPr lang="en-US" sz="4400" b="1" dirty="0" smtClean="0">
                <a:solidFill>
                  <a:srgbClr val="FF0000"/>
                </a:solidFill>
              </a:rPr>
              <a:t>s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</a:rPr>
              <a:t>or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es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smtClean="0"/>
              <a:t>after the base form of verb</a:t>
            </a:r>
            <a:r>
              <a:rPr lang="en-US" sz="3600" b="1" dirty="0" smtClean="0">
                <a:solidFill>
                  <a:srgbClr val="0070C0"/>
                </a:solidFill>
              </a:rPr>
              <a:t>, </a:t>
            </a:r>
            <a:r>
              <a:rPr lang="en-US" sz="3200" b="1" dirty="0" smtClean="0">
                <a:solidFill>
                  <a:srgbClr val="0070C0"/>
                </a:solidFill>
              </a:rPr>
              <a:t>if the subject is third person  and singular number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2667000"/>
            <a:ext cx="73152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92D050"/>
                </a:solidFill>
              </a:rPr>
              <a:t>Name/ She/ He </a:t>
            </a:r>
            <a:r>
              <a:rPr lang="en-US" sz="6600" dirty="0" smtClean="0">
                <a:solidFill>
                  <a:srgbClr val="FF0000"/>
                </a:solidFill>
              </a:rPr>
              <a:t>eat</a:t>
            </a:r>
            <a:r>
              <a:rPr lang="en-US" sz="6600" dirty="0" smtClean="0">
                <a:solidFill>
                  <a:srgbClr val="002060"/>
                </a:solidFill>
              </a:rPr>
              <a:t>s</a:t>
            </a:r>
            <a:r>
              <a:rPr lang="en-US" sz="6600" dirty="0" smtClean="0">
                <a:solidFill>
                  <a:srgbClr val="FFFF00"/>
                </a:solidFill>
              </a:rPr>
              <a:t> </a:t>
            </a:r>
            <a:endParaRPr lang="en-US" sz="6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8600"/>
            <a:ext cx="8458200" cy="16764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endParaRPr lang="en-US" sz="5400" dirty="0" smtClean="0">
              <a:solidFill>
                <a:schemeClr val="tx1"/>
              </a:solidFill>
            </a:endParaRPr>
          </a:p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Read These Sentences carefully and </a:t>
            </a:r>
            <a:r>
              <a:rPr lang="en-US" sz="4400" b="1" dirty="0" smtClean="0">
                <a:solidFill>
                  <a:srgbClr val="FFFF00"/>
                </a:solidFill>
              </a:rPr>
              <a:t>identify differences among them.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6200" y="2133600"/>
            <a:ext cx="18288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Sentences</a:t>
            </a:r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1905000" y="2133600"/>
            <a:ext cx="37338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Example</a:t>
            </a:r>
            <a:endParaRPr lang="en-US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5638800" y="2133600"/>
            <a:ext cx="33528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Structure of the Sentence</a:t>
            </a:r>
            <a:endParaRPr lang="en-US" sz="24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76200" y="3200400"/>
            <a:ext cx="1828800" cy="762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Affirmative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1905000" y="3200400"/>
            <a:ext cx="3733800" cy="762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</a:t>
            </a:r>
            <a:r>
              <a:rPr lang="en-US" b="1" dirty="0" smtClean="0">
                <a:solidFill>
                  <a:srgbClr val="FFFF00"/>
                </a:solidFill>
              </a:rPr>
              <a:t>eat </a:t>
            </a:r>
            <a:r>
              <a:rPr lang="en-US" dirty="0" smtClean="0"/>
              <a:t>rice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638800" y="3200400"/>
            <a:ext cx="3352800" cy="762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Subject+ </a:t>
            </a:r>
            <a:r>
              <a:rPr lang="en-US" b="1" dirty="0" smtClean="0">
                <a:solidFill>
                  <a:srgbClr val="FFFF00"/>
                </a:solidFill>
              </a:rPr>
              <a:t>V(s/</a:t>
            </a:r>
            <a:r>
              <a:rPr lang="en-US" b="1" dirty="0" err="1" smtClean="0">
                <a:solidFill>
                  <a:srgbClr val="FFFF00"/>
                </a:solidFill>
              </a:rPr>
              <a:t>es</a:t>
            </a:r>
            <a:r>
              <a:rPr lang="en-US" b="1" dirty="0" smtClean="0">
                <a:solidFill>
                  <a:srgbClr val="FFFF00"/>
                </a:solidFill>
              </a:rPr>
              <a:t>) </a:t>
            </a:r>
            <a:r>
              <a:rPr lang="en-US" dirty="0" smtClean="0"/>
              <a:t>+Object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76200" y="4114800"/>
            <a:ext cx="1828800" cy="762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Negative</a:t>
            </a:r>
            <a:endParaRPr lang="en-US" sz="2400" dirty="0"/>
          </a:p>
        </p:txBody>
      </p:sp>
      <p:sp>
        <p:nvSpPr>
          <p:cNvPr id="11" name="Rounded Rectangle 10"/>
          <p:cNvSpPr/>
          <p:nvPr/>
        </p:nvSpPr>
        <p:spPr>
          <a:xfrm>
            <a:off x="1905000" y="4114800"/>
            <a:ext cx="3733800" cy="762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</a:t>
            </a:r>
            <a:r>
              <a:rPr lang="en-US" dirty="0" smtClean="0"/>
              <a:t> do not </a:t>
            </a:r>
            <a:r>
              <a:rPr lang="en-US" b="1" dirty="0" smtClean="0">
                <a:solidFill>
                  <a:srgbClr val="FFFF00"/>
                </a:solidFill>
              </a:rPr>
              <a:t>eat</a:t>
            </a:r>
            <a:r>
              <a:rPr lang="en-US" dirty="0" smtClean="0"/>
              <a:t> rice.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5638800" y="4114800"/>
            <a:ext cx="3352800" cy="762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Subject</a:t>
            </a:r>
            <a:r>
              <a:rPr lang="en-US" dirty="0" smtClean="0"/>
              <a:t> + do/does + not + </a:t>
            </a:r>
            <a:r>
              <a:rPr lang="en-US" b="1" dirty="0" smtClean="0">
                <a:solidFill>
                  <a:srgbClr val="FFFF00"/>
                </a:solidFill>
              </a:rPr>
              <a:t>V</a:t>
            </a:r>
            <a:r>
              <a:rPr lang="en-US" dirty="0" smtClean="0"/>
              <a:t>+ Object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76200" y="5029200"/>
            <a:ext cx="1828800" cy="762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Interrogative</a:t>
            </a:r>
            <a:endParaRPr lang="en-US" sz="2400" dirty="0"/>
          </a:p>
        </p:txBody>
      </p:sp>
      <p:sp>
        <p:nvSpPr>
          <p:cNvPr id="14" name="Rounded Rectangle 13"/>
          <p:cNvSpPr/>
          <p:nvPr/>
        </p:nvSpPr>
        <p:spPr>
          <a:xfrm>
            <a:off x="1905000" y="5029200"/>
            <a:ext cx="3733800" cy="762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Does </a:t>
            </a:r>
            <a:r>
              <a:rPr lang="en-US" b="1" dirty="0" smtClean="0">
                <a:solidFill>
                  <a:srgbClr val="FFFF00"/>
                </a:solidFill>
              </a:rPr>
              <a:t>He / She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tx1"/>
                </a:solidFill>
              </a:rPr>
              <a:t>eat </a:t>
            </a:r>
            <a:r>
              <a:rPr lang="en-US" dirty="0" smtClean="0"/>
              <a:t>rice 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638800" y="5029200"/>
            <a:ext cx="3352800" cy="762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Do/ does + </a:t>
            </a:r>
            <a:r>
              <a:rPr lang="en-US" b="1" dirty="0" smtClean="0">
                <a:solidFill>
                  <a:srgbClr val="FFFF00"/>
                </a:solidFill>
              </a:rPr>
              <a:t>Subject</a:t>
            </a:r>
            <a:r>
              <a:rPr lang="en-US" dirty="0" smtClean="0"/>
              <a:t>+ </a:t>
            </a:r>
            <a:r>
              <a:rPr lang="en-US" b="1" dirty="0" smtClean="0">
                <a:solidFill>
                  <a:schemeClr val="tx1"/>
                </a:solidFill>
              </a:rPr>
              <a:t>V</a:t>
            </a:r>
            <a:r>
              <a:rPr lang="en-US" dirty="0" smtClean="0"/>
              <a:t>+ Object </a:t>
            </a:r>
            <a:r>
              <a:rPr lang="en-US" b="1" dirty="0" smtClean="0">
                <a:solidFill>
                  <a:srgbClr val="FF0000"/>
                </a:solidFill>
              </a:rPr>
              <a:t>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6200" y="5943600"/>
            <a:ext cx="1828800" cy="762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Exclamatory</a:t>
            </a:r>
            <a:endParaRPr lang="en-US" sz="2400" dirty="0"/>
          </a:p>
        </p:txBody>
      </p:sp>
      <p:sp>
        <p:nvSpPr>
          <p:cNvPr id="17" name="Rounded Rectangle 16"/>
          <p:cNvSpPr/>
          <p:nvPr/>
        </p:nvSpPr>
        <p:spPr>
          <a:xfrm>
            <a:off x="1905000" y="5943600"/>
            <a:ext cx="3733800" cy="762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How </a:t>
            </a:r>
            <a:r>
              <a:rPr lang="en-US" b="1" dirty="0" smtClean="0">
                <a:solidFill>
                  <a:srgbClr val="FFFF00"/>
                </a:solidFill>
              </a:rPr>
              <a:t>fine </a:t>
            </a:r>
            <a:r>
              <a:rPr lang="en-US" b="1" dirty="0" smtClean="0">
                <a:solidFill>
                  <a:schemeClr val="tx1"/>
                </a:solidFill>
              </a:rPr>
              <a:t>the pen</a:t>
            </a:r>
            <a:r>
              <a:rPr lang="en-US" dirty="0" smtClean="0"/>
              <a:t> is</a:t>
            </a:r>
            <a:r>
              <a:rPr lang="en-US" b="1" dirty="0" smtClean="0">
                <a:solidFill>
                  <a:srgbClr val="FF0000"/>
                </a:solidFill>
              </a:rPr>
              <a:t>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638800" y="5943600"/>
            <a:ext cx="3352800" cy="762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How + </a:t>
            </a:r>
            <a:r>
              <a:rPr lang="en-US" b="1" dirty="0" err="1" smtClean="0">
                <a:solidFill>
                  <a:srgbClr val="FFFF00"/>
                </a:solidFill>
              </a:rPr>
              <a:t>adj</a:t>
            </a:r>
            <a:r>
              <a:rPr lang="en-US" dirty="0" smtClean="0"/>
              <a:t>+ </a:t>
            </a:r>
            <a:r>
              <a:rPr lang="en-US" b="1" dirty="0" smtClean="0">
                <a:solidFill>
                  <a:schemeClr val="tx1"/>
                </a:solidFill>
              </a:rPr>
              <a:t>NP</a:t>
            </a:r>
            <a:r>
              <a:rPr lang="en-US" dirty="0" smtClean="0"/>
              <a:t>+ be</a:t>
            </a:r>
            <a:r>
              <a:rPr lang="en-US" b="1" dirty="0" smtClean="0">
                <a:solidFill>
                  <a:srgbClr val="FF0000"/>
                </a:solidFill>
              </a:rPr>
              <a:t>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905000" y="3200400"/>
            <a:ext cx="3733800" cy="762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She / He </a:t>
            </a:r>
            <a:r>
              <a:rPr lang="en-US" sz="2400" b="1" dirty="0" smtClean="0">
                <a:solidFill>
                  <a:srgbClr val="FFFF00"/>
                </a:solidFill>
              </a:rPr>
              <a:t>eats </a:t>
            </a:r>
            <a:r>
              <a:rPr lang="en-US" sz="2400" dirty="0" smtClean="0"/>
              <a:t>rice.</a:t>
            </a:r>
            <a:endParaRPr lang="en-US" sz="2400" dirty="0"/>
          </a:p>
        </p:txBody>
      </p:sp>
      <p:sp>
        <p:nvSpPr>
          <p:cNvPr id="21" name="Rounded Rectangle 20"/>
          <p:cNvSpPr/>
          <p:nvPr/>
        </p:nvSpPr>
        <p:spPr>
          <a:xfrm>
            <a:off x="1905000" y="4114800"/>
            <a:ext cx="3733800" cy="762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She/ He </a:t>
            </a:r>
            <a:r>
              <a:rPr lang="en-US" sz="2400" dirty="0" smtClean="0"/>
              <a:t>does not </a:t>
            </a:r>
            <a:r>
              <a:rPr lang="en-US" sz="2400" b="1" dirty="0" smtClean="0">
                <a:solidFill>
                  <a:srgbClr val="FFFF00"/>
                </a:solidFill>
              </a:rPr>
              <a:t>eat</a:t>
            </a:r>
            <a:r>
              <a:rPr lang="en-US" sz="2400" dirty="0" smtClean="0"/>
              <a:t> rice.</a:t>
            </a:r>
            <a:endParaRPr lang="en-US" sz="2400" dirty="0"/>
          </a:p>
        </p:txBody>
      </p:sp>
      <p:sp>
        <p:nvSpPr>
          <p:cNvPr id="22" name="Rounded Rectangle 21"/>
          <p:cNvSpPr/>
          <p:nvPr/>
        </p:nvSpPr>
        <p:spPr>
          <a:xfrm>
            <a:off x="1905000" y="5029200"/>
            <a:ext cx="3733800" cy="762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Do  </a:t>
            </a:r>
            <a:r>
              <a:rPr lang="en-US" sz="2400" b="1" dirty="0" smtClean="0">
                <a:solidFill>
                  <a:srgbClr val="FFFF00"/>
                </a:solidFill>
              </a:rPr>
              <a:t>they </a:t>
            </a:r>
            <a:r>
              <a:rPr lang="en-US" sz="2400" b="1" dirty="0" smtClean="0">
                <a:solidFill>
                  <a:schemeClr val="tx1"/>
                </a:solidFill>
              </a:rPr>
              <a:t>eat </a:t>
            </a:r>
            <a:r>
              <a:rPr lang="en-US" sz="2400" dirty="0" smtClean="0"/>
              <a:t>rice </a:t>
            </a:r>
            <a:r>
              <a:rPr lang="en-US" sz="2400" b="1" dirty="0" smtClean="0">
                <a:solidFill>
                  <a:srgbClr val="FF0000"/>
                </a:solidFill>
              </a:rPr>
              <a:t>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905000" y="5943600"/>
            <a:ext cx="3733800" cy="762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What a </a:t>
            </a:r>
            <a:r>
              <a:rPr lang="en-US" sz="2400" b="1" dirty="0" smtClean="0">
                <a:solidFill>
                  <a:srgbClr val="FFFF00"/>
                </a:solidFill>
              </a:rPr>
              <a:t>fine pen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it </a:t>
            </a:r>
            <a:r>
              <a:rPr lang="en-US" sz="2400" dirty="0" smtClean="0"/>
              <a:t>is</a:t>
            </a:r>
            <a:r>
              <a:rPr lang="en-US" sz="2400" b="1" dirty="0" smtClean="0">
                <a:solidFill>
                  <a:srgbClr val="FF0000"/>
                </a:solidFill>
              </a:rPr>
              <a:t>!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638800" y="5943600"/>
            <a:ext cx="3352800" cy="762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Write the Structure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638800" y="5029200"/>
            <a:ext cx="3352800" cy="762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Write the Structure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638800" y="5943600"/>
            <a:ext cx="3352800" cy="762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 + a/an + </a:t>
            </a:r>
            <a:r>
              <a:rPr lang="en-US" b="1" dirty="0" smtClean="0">
                <a:solidFill>
                  <a:srgbClr val="FFFF00"/>
                </a:solidFill>
              </a:rPr>
              <a:t>N/P</a:t>
            </a:r>
            <a:r>
              <a:rPr lang="en-US" dirty="0" smtClean="0"/>
              <a:t>+ </a:t>
            </a:r>
            <a:r>
              <a:rPr lang="en-US" b="1" dirty="0" smtClean="0">
                <a:solidFill>
                  <a:schemeClr val="tx1"/>
                </a:solidFill>
              </a:rPr>
              <a:t>N/P + </a:t>
            </a:r>
            <a:r>
              <a:rPr lang="en-US" b="1" dirty="0" smtClean="0">
                <a:solidFill>
                  <a:schemeClr val="bg1"/>
                </a:solidFill>
              </a:rPr>
              <a:t>be verb </a:t>
            </a:r>
            <a:r>
              <a:rPr lang="en-US" dirty="0" smtClean="0">
                <a:solidFill>
                  <a:srgbClr val="FF0000"/>
                </a:solidFill>
              </a:rPr>
              <a:t>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Text Placeholder 2"/>
          <p:cNvSpPr txBox="1">
            <a:spLocks/>
          </p:cNvSpPr>
          <p:nvPr/>
        </p:nvSpPr>
        <p:spPr>
          <a:xfrm>
            <a:off x="381000" y="228600"/>
            <a:ext cx="8458200" cy="1676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Various forms of Sentence in  Present Indefinite Tense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638800" y="5029200"/>
            <a:ext cx="3352800" cy="762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Do/ does + </a:t>
            </a:r>
            <a:r>
              <a:rPr lang="en-US" b="1" dirty="0" smtClean="0">
                <a:solidFill>
                  <a:srgbClr val="FFFF00"/>
                </a:solidFill>
              </a:rPr>
              <a:t>Subject</a:t>
            </a:r>
            <a:r>
              <a:rPr lang="en-US" dirty="0" smtClean="0"/>
              <a:t>+ </a:t>
            </a:r>
            <a:r>
              <a:rPr lang="en-US" b="1" dirty="0" smtClean="0">
                <a:solidFill>
                  <a:schemeClr val="tx1"/>
                </a:solidFill>
              </a:rPr>
              <a:t>V</a:t>
            </a:r>
            <a:r>
              <a:rPr lang="en-US" dirty="0" smtClean="0"/>
              <a:t>+ Object </a:t>
            </a:r>
            <a:r>
              <a:rPr lang="en-US" b="1" dirty="0" smtClean="0">
                <a:solidFill>
                  <a:srgbClr val="FF0000"/>
                </a:solidFill>
              </a:rPr>
              <a:t>?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76200" y="3581400"/>
            <a:ext cx="1981200" cy="609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boy is running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286000" y="3581400"/>
            <a:ext cx="2057400" cy="609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girl is sleeping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858000" y="3581400"/>
            <a:ext cx="2133600" cy="609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boy is reading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572000" y="3581400"/>
            <a:ext cx="2133600" cy="609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Two cat are Playing table tennis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04800" y="4495800"/>
            <a:ext cx="8534400" cy="19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DEFINATION of </a:t>
            </a:r>
            <a:r>
              <a:rPr lang="en-US" sz="4000" b="1" dirty="0" smtClean="0">
                <a:solidFill>
                  <a:schemeClr val="tx1"/>
                </a:solidFill>
              </a:rPr>
              <a:t>Present continuous tense?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" y="4495800"/>
            <a:ext cx="8534400" cy="1905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Present continuous tense indicates </a:t>
            </a:r>
            <a:r>
              <a:rPr lang="en-US" sz="4000" b="1" dirty="0" smtClean="0">
                <a:solidFill>
                  <a:schemeClr val="tx1"/>
                </a:solidFill>
              </a:rPr>
              <a:t>an action that is taking place/continuing 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7" name="Picture 16" descr="sleep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304800"/>
            <a:ext cx="2228850" cy="3167062"/>
          </a:xfrm>
          <a:prstGeom prst="rect">
            <a:avLst/>
          </a:prstGeom>
        </p:spPr>
      </p:pic>
      <p:pic>
        <p:nvPicPr>
          <p:cNvPr id="18" name="Picture 17" descr="mangRunning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800"/>
            <a:ext cx="2133600" cy="3124200"/>
          </a:xfrm>
          <a:prstGeom prst="rect">
            <a:avLst/>
          </a:prstGeom>
        </p:spPr>
      </p:pic>
      <p:pic>
        <p:nvPicPr>
          <p:cNvPr id="19" name="Picture 18" descr="Moving-animated-picture-of-kittens-playing-ping-pong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04800"/>
            <a:ext cx="2133600" cy="3200400"/>
          </a:xfrm>
          <a:prstGeom prst="rect">
            <a:avLst/>
          </a:prstGeom>
        </p:spPr>
      </p:pic>
      <p:pic>
        <p:nvPicPr>
          <p:cNvPr id="20" name="Picture 19" descr="reading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7525" y="381000"/>
            <a:ext cx="2047875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457201"/>
            <a:ext cx="8382000" cy="1295399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Structure of </a:t>
            </a:r>
            <a:r>
              <a:rPr lang="bn-BD" sz="4000" b="1" dirty="0" smtClean="0">
                <a:solidFill>
                  <a:srgbClr val="C00000"/>
                </a:solidFill>
              </a:rPr>
              <a:t>Present Continuous Tense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4800" y="2057400"/>
            <a:ext cx="2209800" cy="14478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The Boy</a:t>
            </a:r>
            <a:endParaRPr lang="en-US" sz="4400" dirty="0"/>
          </a:p>
        </p:txBody>
      </p:sp>
      <p:sp>
        <p:nvSpPr>
          <p:cNvPr id="18" name="Rounded Rectangle 17"/>
          <p:cNvSpPr/>
          <p:nvPr/>
        </p:nvSpPr>
        <p:spPr>
          <a:xfrm>
            <a:off x="2667000" y="2057400"/>
            <a:ext cx="1447800" cy="14478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is</a:t>
            </a:r>
            <a:endParaRPr lang="en-US" sz="4400" dirty="0"/>
          </a:p>
        </p:txBody>
      </p:sp>
      <p:sp>
        <p:nvSpPr>
          <p:cNvPr id="19" name="Rounded Rectangle 18"/>
          <p:cNvSpPr/>
          <p:nvPr/>
        </p:nvSpPr>
        <p:spPr>
          <a:xfrm>
            <a:off x="4267200" y="2057400"/>
            <a:ext cx="2209800" cy="14478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running</a:t>
            </a:r>
            <a:endParaRPr lang="en-US" sz="4400" dirty="0"/>
          </a:p>
        </p:txBody>
      </p:sp>
      <p:sp>
        <p:nvSpPr>
          <p:cNvPr id="20" name="Rounded Rectangle 19"/>
          <p:cNvSpPr/>
          <p:nvPr/>
        </p:nvSpPr>
        <p:spPr>
          <a:xfrm>
            <a:off x="6705600" y="2057400"/>
            <a:ext cx="2209800" cy="14478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304800" y="5181600"/>
            <a:ext cx="2209800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Subject</a:t>
            </a:r>
            <a:endParaRPr lang="en-US" dirty="0"/>
          </a:p>
        </p:txBody>
      </p:sp>
      <p:sp>
        <p:nvSpPr>
          <p:cNvPr id="31" name="Rounded Rectangle 30"/>
          <p:cNvSpPr/>
          <p:nvPr/>
        </p:nvSpPr>
        <p:spPr>
          <a:xfrm>
            <a:off x="2667000" y="5181600"/>
            <a:ext cx="1447800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To be verb</a:t>
            </a:r>
            <a:endParaRPr lang="en-US" sz="2000" dirty="0"/>
          </a:p>
        </p:txBody>
      </p:sp>
      <p:sp>
        <p:nvSpPr>
          <p:cNvPr id="32" name="Rounded Rectangle 31"/>
          <p:cNvSpPr/>
          <p:nvPr/>
        </p:nvSpPr>
        <p:spPr>
          <a:xfrm>
            <a:off x="4267200" y="5181600"/>
            <a:ext cx="2209800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Base Verb + </a:t>
            </a:r>
            <a:r>
              <a:rPr lang="en-US" sz="2000" dirty="0" err="1" smtClean="0"/>
              <a:t>ing</a:t>
            </a:r>
            <a:endParaRPr lang="en-US" sz="2000" dirty="0"/>
          </a:p>
        </p:txBody>
      </p:sp>
      <p:sp>
        <p:nvSpPr>
          <p:cNvPr id="33" name="Rounded Rectangle 32"/>
          <p:cNvSpPr/>
          <p:nvPr/>
        </p:nvSpPr>
        <p:spPr>
          <a:xfrm>
            <a:off x="6705600" y="5181600"/>
            <a:ext cx="2209800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Object(if use)</a:t>
            </a:r>
            <a:endParaRPr lang="en-US" sz="2000" dirty="0"/>
          </a:p>
        </p:txBody>
      </p:sp>
      <p:sp>
        <p:nvSpPr>
          <p:cNvPr id="43" name="Down Arrow 42"/>
          <p:cNvSpPr/>
          <p:nvPr/>
        </p:nvSpPr>
        <p:spPr>
          <a:xfrm>
            <a:off x="762000" y="3581400"/>
            <a:ext cx="1143000" cy="152400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Down Arrow 43"/>
          <p:cNvSpPr/>
          <p:nvPr/>
        </p:nvSpPr>
        <p:spPr>
          <a:xfrm>
            <a:off x="2819400" y="3581400"/>
            <a:ext cx="1143000" cy="152400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Down Arrow 44"/>
          <p:cNvSpPr/>
          <p:nvPr/>
        </p:nvSpPr>
        <p:spPr>
          <a:xfrm>
            <a:off x="4800600" y="3581400"/>
            <a:ext cx="1143000" cy="152400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Down Arrow 45"/>
          <p:cNvSpPr/>
          <p:nvPr/>
        </p:nvSpPr>
        <p:spPr>
          <a:xfrm>
            <a:off x="7239000" y="3581400"/>
            <a:ext cx="1143000" cy="152400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304800" y="5181600"/>
            <a:ext cx="2209800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ounded Rectangle 59"/>
          <p:cNvSpPr/>
          <p:nvPr/>
        </p:nvSpPr>
        <p:spPr>
          <a:xfrm>
            <a:off x="2667000" y="5181600"/>
            <a:ext cx="1447800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61" name="Rounded Rectangle 60"/>
          <p:cNvSpPr/>
          <p:nvPr/>
        </p:nvSpPr>
        <p:spPr>
          <a:xfrm>
            <a:off x="4267200" y="5181600"/>
            <a:ext cx="2209800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62" name="Rounded Rectangle 61"/>
          <p:cNvSpPr/>
          <p:nvPr/>
        </p:nvSpPr>
        <p:spPr>
          <a:xfrm>
            <a:off x="6705600" y="5181600"/>
            <a:ext cx="2209800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72" name="Rounded Rectangle 71"/>
          <p:cNvSpPr/>
          <p:nvPr/>
        </p:nvSpPr>
        <p:spPr>
          <a:xfrm>
            <a:off x="304800" y="5181600"/>
            <a:ext cx="2209800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Subject</a:t>
            </a:r>
            <a:endParaRPr lang="en-US" dirty="0"/>
          </a:p>
        </p:txBody>
      </p:sp>
      <p:sp>
        <p:nvSpPr>
          <p:cNvPr id="73" name="Rounded Rectangle 72"/>
          <p:cNvSpPr/>
          <p:nvPr/>
        </p:nvSpPr>
        <p:spPr>
          <a:xfrm>
            <a:off x="2667000" y="5181600"/>
            <a:ext cx="1447800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To be verb</a:t>
            </a:r>
            <a:endParaRPr lang="en-US" sz="2000" dirty="0"/>
          </a:p>
        </p:txBody>
      </p:sp>
      <p:sp>
        <p:nvSpPr>
          <p:cNvPr id="74" name="Rounded Rectangle 73"/>
          <p:cNvSpPr/>
          <p:nvPr/>
        </p:nvSpPr>
        <p:spPr>
          <a:xfrm>
            <a:off x="4267200" y="5181600"/>
            <a:ext cx="2209800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Base Verb + </a:t>
            </a:r>
            <a:r>
              <a:rPr lang="en-US" sz="2000" dirty="0" err="1" smtClean="0"/>
              <a:t>ing</a:t>
            </a:r>
            <a:endParaRPr lang="en-US" sz="2000" dirty="0"/>
          </a:p>
        </p:txBody>
      </p:sp>
      <p:sp>
        <p:nvSpPr>
          <p:cNvPr id="75" name="Rounded Rectangle 74"/>
          <p:cNvSpPr/>
          <p:nvPr/>
        </p:nvSpPr>
        <p:spPr>
          <a:xfrm>
            <a:off x="6705600" y="5181600"/>
            <a:ext cx="2209800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Object(if use)</a:t>
            </a:r>
            <a:endParaRPr lang="en-US" sz="2000" dirty="0"/>
          </a:p>
        </p:txBody>
      </p:sp>
      <p:sp>
        <p:nvSpPr>
          <p:cNvPr id="76" name="Rounded Rectangle 75"/>
          <p:cNvSpPr/>
          <p:nvPr/>
        </p:nvSpPr>
        <p:spPr>
          <a:xfrm>
            <a:off x="304800" y="2057400"/>
            <a:ext cx="2209800" cy="14478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Two cats</a:t>
            </a:r>
            <a:endParaRPr lang="en-US" sz="4400" dirty="0"/>
          </a:p>
        </p:txBody>
      </p:sp>
      <p:sp>
        <p:nvSpPr>
          <p:cNvPr id="77" name="Rounded Rectangle 76"/>
          <p:cNvSpPr/>
          <p:nvPr/>
        </p:nvSpPr>
        <p:spPr>
          <a:xfrm>
            <a:off x="2667000" y="2057400"/>
            <a:ext cx="1447800" cy="14478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are</a:t>
            </a:r>
            <a:endParaRPr lang="en-US" sz="4400" dirty="0"/>
          </a:p>
        </p:txBody>
      </p:sp>
      <p:sp>
        <p:nvSpPr>
          <p:cNvPr id="78" name="Rounded Rectangle 77"/>
          <p:cNvSpPr/>
          <p:nvPr/>
        </p:nvSpPr>
        <p:spPr>
          <a:xfrm>
            <a:off x="4267200" y="2057400"/>
            <a:ext cx="2209800" cy="14478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playing</a:t>
            </a:r>
            <a:endParaRPr lang="en-US" sz="4400" dirty="0"/>
          </a:p>
        </p:txBody>
      </p:sp>
      <p:sp>
        <p:nvSpPr>
          <p:cNvPr id="79" name="Rounded Rectangle 78"/>
          <p:cNvSpPr/>
          <p:nvPr/>
        </p:nvSpPr>
        <p:spPr>
          <a:xfrm>
            <a:off x="6705600" y="2057400"/>
            <a:ext cx="2209800" cy="14478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table tennis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3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9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2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2" grpId="0" animBg="1"/>
      <p:bldP spid="31" grpId="0" animBg="1"/>
      <p:bldP spid="32" grpId="0" animBg="1"/>
      <p:bldP spid="33" grpId="0" animBg="1"/>
      <p:bldP spid="43" grpId="0" animBg="1"/>
      <p:bldP spid="44" grpId="0" animBg="1"/>
      <p:bldP spid="45" grpId="0" animBg="1"/>
      <p:bldP spid="46" grpId="0" animBg="1"/>
      <p:bldP spid="59" grpId="0" animBg="1"/>
      <p:bldP spid="60" grpId="0" animBg="1"/>
      <p:bldP spid="61" grpId="0" animBg="1"/>
      <p:bldP spid="62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okin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62200" cy="2667000"/>
          </a:xfrm>
          <a:prstGeom prst="rect">
            <a:avLst/>
          </a:prstGeom>
        </p:spPr>
      </p:pic>
      <p:pic>
        <p:nvPicPr>
          <p:cNvPr id="3" name="Picture 2" descr="crying_girl_c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0"/>
            <a:ext cx="2667000" cy="2667000"/>
          </a:xfrm>
          <a:prstGeom prst="rect">
            <a:avLst/>
          </a:prstGeom>
        </p:spPr>
      </p:pic>
      <p:pic>
        <p:nvPicPr>
          <p:cNvPr id="4" name="Picture 3" descr="eating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1"/>
            <a:ext cx="2514600" cy="2667000"/>
          </a:xfrm>
          <a:prstGeom prst="rect">
            <a:avLst/>
          </a:prstGeom>
        </p:spPr>
      </p:pic>
      <p:pic>
        <p:nvPicPr>
          <p:cNvPr id="5" name="Picture 4" descr="ecMAzG5Mi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6600" y="3810000"/>
            <a:ext cx="2057400" cy="2209800"/>
          </a:xfrm>
          <a:prstGeom prst="rect">
            <a:avLst/>
          </a:prstGeom>
        </p:spPr>
      </p:pic>
      <p:pic>
        <p:nvPicPr>
          <p:cNvPr id="6" name="Picture 5" descr="Animated_Woman_Working_Desk-2sm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781425"/>
            <a:ext cx="2286000" cy="2238375"/>
          </a:xfrm>
          <a:prstGeom prst="rect">
            <a:avLst/>
          </a:prstGeom>
        </p:spPr>
      </p:pic>
      <p:pic>
        <p:nvPicPr>
          <p:cNvPr id="7" name="Picture 2" descr="C:\Users\User.TTTC\Desktop\Fyasmin\p6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0" y="3733800"/>
            <a:ext cx="2514600" cy="2362200"/>
          </a:xfrm>
          <a:prstGeom prst="rect">
            <a:avLst/>
          </a:prstGeom>
          <a:noFill/>
        </p:spPr>
      </p:pic>
      <p:pic>
        <p:nvPicPr>
          <p:cNvPr id="8" name="Picture 3" descr="C:\Users\User.TTTC\Desktop\Fyasmin\audience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76800" y="3733800"/>
            <a:ext cx="2133600" cy="2286000"/>
          </a:xfrm>
          <a:prstGeom prst="rect">
            <a:avLst/>
          </a:prstGeom>
          <a:noFill/>
        </p:spPr>
      </p:pic>
      <p:pic>
        <p:nvPicPr>
          <p:cNvPr id="9" name="Content Placeholder 3" descr="pic 5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10400" y="152400"/>
            <a:ext cx="2133600" cy="25146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76200" y="2743200"/>
            <a:ext cx="2286000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Make Sentence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438400" y="2743200"/>
            <a:ext cx="2438400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Make Sentence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953000" y="2743200"/>
            <a:ext cx="2057400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Make Sentence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010400" y="2743200"/>
            <a:ext cx="2133600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Make Sentence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0" y="6019800"/>
            <a:ext cx="2286000" cy="838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Make Sentence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362200" y="6019800"/>
            <a:ext cx="2438400" cy="838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Make Sentence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6800" y="6019800"/>
            <a:ext cx="2057400" cy="838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Make Sentence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934200" y="6019800"/>
            <a:ext cx="2133600" cy="838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Make Sentence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6200" y="2743200"/>
            <a:ext cx="2286000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The lady is cooking food.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38400" y="2743200"/>
            <a:ext cx="2438400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I am eating food.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953000" y="2743200"/>
            <a:ext cx="2057400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The baby is crying.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010400" y="2743200"/>
            <a:ext cx="2133600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You are writing. 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0" y="6019800"/>
            <a:ext cx="2286000" cy="838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The man/Reza  is working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362200" y="6019800"/>
            <a:ext cx="2438400" cy="838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The girl/She is singing.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876800" y="6019800"/>
            <a:ext cx="2057400" cy="838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Peoples/ They are clapping.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934200" y="6019800"/>
            <a:ext cx="2133600" cy="838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</a:rPr>
              <a:t>The girl/She is walking.</a:t>
            </a:r>
            <a:endParaRPr lang="en-US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 rot="20999395">
            <a:off x="1030813" y="-20436"/>
            <a:ext cx="3962400" cy="2514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00B050"/>
                </a:solidFill>
              </a:rPr>
              <a:t>Keep in mind</a:t>
            </a:r>
            <a:endParaRPr lang="en-US" sz="6000" b="1" dirty="0">
              <a:solidFill>
                <a:srgbClr val="00B05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4800" y="2133600"/>
            <a:ext cx="8534400" cy="2514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0070C0"/>
                </a:solidFill>
              </a:rPr>
              <a:t>Gradually, day by day, step by step</a:t>
            </a:r>
            <a:r>
              <a:rPr lang="en-US" sz="4400" dirty="0" smtClean="0">
                <a:solidFill>
                  <a:srgbClr val="0070C0"/>
                </a:solidFill>
              </a:rPr>
              <a:t> </a:t>
            </a:r>
            <a:r>
              <a:rPr lang="en-US" sz="4400" dirty="0" smtClean="0"/>
              <a:t>now these words indicate present continuous tense </a:t>
            </a:r>
            <a:endParaRPr lang="en-US" sz="4400" dirty="0"/>
          </a:p>
        </p:txBody>
      </p:sp>
      <p:sp>
        <p:nvSpPr>
          <p:cNvPr id="6" name="Rounded Rectangle 5"/>
          <p:cNvSpPr/>
          <p:nvPr/>
        </p:nvSpPr>
        <p:spPr>
          <a:xfrm>
            <a:off x="685800" y="5029200"/>
            <a:ext cx="7772400" cy="1295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Example: I am improving gradually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/>
          </p:cNvSpPr>
          <p:nvPr/>
        </p:nvSpPr>
        <p:spPr>
          <a:xfrm>
            <a:off x="381000" y="228600"/>
            <a:ext cx="8458200" cy="1676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Various forms of Sentence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 Continuous Tense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6200" y="2133600"/>
            <a:ext cx="18288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Sentences</a:t>
            </a:r>
            <a:endParaRPr lang="en-US" sz="2800" dirty="0"/>
          </a:p>
        </p:txBody>
      </p:sp>
      <p:sp>
        <p:nvSpPr>
          <p:cNvPr id="4" name="Rounded Rectangle 3"/>
          <p:cNvSpPr/>
          <p:nvPr/>
        </p:nvSpPr>
        <p:spPr>
          <a:xfrm>
            <a:off x="1905000" y="2133600"/>
            <a:ext cx="37338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Read it carefully note down it as </a:t>
            </a:r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5638800" y="2133600"/>
            <a:ext cx="33528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Structure of the Sentence</a:t>
            </a:r>
            <a:endParaRPr lang="en-US" sz="28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905000" y="2133600"/>
            <a:ext cx="3733800" cy="76200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Write more Example use these sentence</a:t>
            </a:r>
            <a:endParaRPr lang="en-US" sz="28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76200" y="4114800"/>
            <a:ext cx="18288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Negative</a:t>
            </a:r>
            <a:endParaRPr lang="en-US" sz="2800" dirty="0"/>
          </a:p>
        </p:txBody>
      </p:sp>
      <p:sp>
        <p:nvSpPr>
          <p:cNvPr id="8" name="Rounded Rectangle 7"/>
          <p:cNvSpPr/>
          <p:nvPr/>
        </p:nvSpPr>
        <p:spPr>
          <a:xfrm>
            <a:off x="1905000" y="4114800"/>
            <a:ext cx="37338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I </a:t>
            </a:r>
            <a:r>
              <a:rPr lang="en-US" sz="2000" b="1" dirty="0" smtClean="0">
                <a:solidFill>
                  <a:schemeClr val="tx1"/>
                </a:solidFill>
              </a:rPr>
              <a:t>am </a:t>
            </a:r>
            <a:r>
              <a:rPr lang="en-US" sz="2000" b="1" dirty="0" smtClean="0"/>
              <a:t>not </a:t>
            </a:r>
            <a:r>
              <a:rPr lang="en-US" sz="2000" b="1" dirty="0" smtClean="0">
                <a:solidFill>
                  <a:srgbClr val="FFFF00"/>
                </a:solidFill>
              </a:rPr>
              <a:t>dancing </a:t>
            </a:r>
            <a:r>
              <a:rPr lang="en-US" sz="2000" b="1" dirty="0" smtClean="0">
                <a:solidFill>
                  <a:srgbClr val="00B0F0"/>
                </a:solidFill>
              </a:rPr>
              <a:t>in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my room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638800" y="4114800"/>
            <a:ext cx="33528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Subject+ </a:t>
            </a:r>
            <a:r>
              <a:rPr lang="en-US" sz="2000" b="1" dirty="0" smtClean="0">
                <a:solidFill>
                  <a:schemeClr val="tx1"/>
                </a:solidFill>
              </a:rPr>
              <a:t>am/is/are</a:t>
            </a:r>
            <a:r>
              <a:rPr lang="en-US" sz="2000" b="1" dirty="0" smtClean="0"/>
              <a:t>+ not+ </a:t>
            </a:r>
            <a:r>
              <a:rPr lang="en-US" sz="2000" b="1" dirty="0" smtClean="0">
                <a:solidFill>
                  <a:srgbClr val="FFFF00"/>
                </a:solidFill>
              </a:rPr>
              <a:t>V(</a:t>
            </a:r>
            <a:r>
              <a:rPr lang="en-US" sz="2000" b="1" dirty="0" err="1" smtClean="0">
                <a:solidFill>
                  <a:srgbClr val="FFFF00"/>
                </a:solidFill>
              </a:rPr>
              <a:t>ing</a:t>
            </a:r>
            <a:r>
              <a:rPr lang="en-US" sz="2000" b="1" dirty="0" smtClean="0">
                <a:solidFill>
                  <a:srgbClr val="FFFF00"/>
                </a:solidFill>
              </a:rPr>
              <a:t>) </a:t>
            </a:r>
            <a:r>
              <a:rPr lang="en-US" sz="2000" b="1" dirty="0" smtClean="0"/>
              <a:t>+Object(if use)</a:t>
            </a:r>
            <a:endParaRPr lang="en-US" sz="20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76200" y="5029200"/>
            <a:ext cx="1828800" cy="762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Interrogative</a:t>
            </a:r>
            <a:endParaRPr lang="en-US" sz="20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1905000" y="5029200"/>
            <a:ext cx="3733800" cy="762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Am</a:t>
            </a:r>
            <a:r>
              <a:rPr lang="en-US" sz="2800" dirty="0" smtClean="0"/>
              <a:t> I </a:t>
            </a:r>
            <a:r>
              <a:rPr lang="en-US" sz="2800" b="1" dirty="0" smtClean="0">
                <a:solidFill>
                  <a:srgbClr val="FFFF00"/>
                </a:solidFill>
              </a:rPr>
              <a:t>dancing 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in my room</a:t>
            </a:r>
            <a:r>
              <a:rPr lang="en-US" sz="2800" b="1" dirty="0" smtClean="0"/>
              <a:t>?</a:t>
            </a:r>
            <a:endParaRPr lang="en-US" sz="28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5638800" y="5029200"/>
            <a:ext cx="3352800" cy="762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Am/Is/Are</a:t>
            </a:r>
            <a:r>
              <a:rPr lang="en-US" sz="2000" b="1" dirty="0" smtClean="0"/>
              <a:t>+ Subject+ </a:t>
            </a:r>
            <a:r>
              <a:rPr lang="en-US" sz="2000" b="1" dirty="0" smtClean="0">
                <a:solidFill>
                  <a:srgbClr val="FFFF00"/>
                </a:solidFill>
              </a:rPr>
              <a:t>V(</a:t>
            </a:r>
            <a:r>
              <a:rPr lang="en-US" sz="2000" b="1" dirty="0" err="1" smtClean="0">
                <a:solidFill>
                  <a:srgbClr val="FFFF00"/>
                </a:solidFill>
              </a:rPr>
              <a:t>ing</a:t>
            </a:r>
            <a:r>
              <a:rPr lang="en-US" sz="2000" b="1" dirty="0" smtClean="0">
                <a:solidFill>
                  <a:srgbClr val="FFFF00"/>
                </a:solidFill>
              </a:rPr>
              <a:t>) </a:t>
            </a:r>
            <a:r>
              <a:rPr lang="en-US" sz="2000" b="1" dirty="0" smtClean="0"/>
              <a:t>+</a:t>
            </a:r>
            <a:r>
              <a:rPr lang="en-US" sz="2000" b="1" dirty="0" smtClean="0">
                <a:solidFill>
                  <a:srgbClr val="0070C0"/>
                </a:solidFill>
              </a:rPr>
              <a:t>Object(if use) </a:t>
            </a:r>
            <a:r>
              <a:rPr lang="en-US" sz="2000" b="1" dirty="0" smtClean="0"/>
              <a:t>+?</a:t>
            </a:r>
            <a:endParaRPr lang="en-US" sz="20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76200" y="5943600"/>
            <a:ext cx="18288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Negative -Interrogative</a:t>
            </a:r>
            <a:endParaRPr lang="en-US" sz="20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1905000" y="5943600"/>
            <a:ext cx="37338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Am </a:t>
            </a:r>
            <a:r>
              <a:rPr lang="en-US" sz="2800" dirty="0" smtClean="0"/>
              <a:t>I </a:t>
            </a:r>
            <a:r>
              <a:rPr lang="en-US" sz="2800" b="1" dirty="0" smtClean="0">
                <a:solidFill>
                  <a:srgbClr val="00B050"/>
                </a:solidFill>
              </a:rPr>
              <a:t>not</a:t>
            </a: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rgbClr val="FFFF00"/>
                </a:solidFill>
              </a:rPr>
              <a:t>dancing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15" name="Rounded Rectangle 14"/>
          <p:cNvSpPr/>
          <p:nvPr/>
        </p:nvSpPr>
        <p:spPr>
          <a:xfrm>
            <a:off x="5638800" y="5943600"/>
            <a:ext cx="33528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Am/Is/</a:t>
            </a:r>
            <a:r>
              <a:rPr lang="en-US" sz="2000" b="1" dirty="0" err="1" smtClean="0">
                <a:solidFill>
                  <a:schemeClr val="tx1"/>
                </a:solidFill>
              </a:rPr>
              <a:t>Are</a:t>
            </a:r>
            <a:r>
              <a:rPr lang="en-US" sz="2000" b="1" dirty="0" err="1" smtClean="0"/>
              <a:t>+Subject</a:t>
            </a:r>
            <a:r>
              <a:rPr lang="en-US" sz="2000" b="1" dirty="0" smtClean="0"/>
              <a:t>+ </a:t>
            </a:r>
            <a:r>
              <a:rPr lang="en-US" sz="2000" b="1" dirty="0" smtClean="0">
                <a:solidFill>
                  <a:srgbClr val="00B050"/>
                </a:solidFill>
              </a:rPr>
              <a:t>not</a:t>
            </a:r>
            <a:r>
              <a:rPr lang="en-US" sz="2000" b="1" dirty="0" smtClean="0"/>
              <a:t>+ </a:t>
            </a:r>
            <a:r>
              <a:rPr lang="en-US" sz="2000" b="1" dirty="0" smtClean="0">
                <a:solidFill>
                  <a:srgbClr val="FFFF00"/>
                </a:solidFill>
              </a:rPr>
              <a:t>V(</a:t>
            </a:r>
            <a:r>
              <a:rPr lang="en-US" sz="2000" b="1" dirty="0" err="1" smtClean="0">
                <a:solidFill>
                  <a:srgbClr val="FFFF00"/>
                </a:solidFill>
              </a:rPr>
              <a:t>ing</a:t>
            </a:r>
            <a:r>
              <a:rPr lang="en-US" sz="2000" b="1" dirty="0" smtClean="0">
                <a:solidFill>
                  <a:srgbClr val="FFFF00"/>
                </a:solidFill>
              </a:rPr>
              <a:t>) </a:t>
            </a:r>
            <a:r>
              <a:rPr lang="en-US" sz="2000" b="1" dirty="0" smtClean="0"/>
              <a:t>+</a:t>
            </a:r>
            <a:r>
              <a:rPr lang="en-US" sz="2000" b="1" dirty="0" smtClean="0">
                <a:solidFill>
                  <a:srgbClr val="0070C0"/>
                </a:solidFill>
              </a:rPr>
              <a:t>Object(if use)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smtClean="0"/>
              <a:t>+?</a:t>
            </a:r>
            <a:endParaRPr lang="en-US" sz="2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6200" y="3124200"/>
            <a:ext cx="1828800" cy="762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Affirmative</a:t>
            </a:r>
            <a:endParaRPr lang="en-US" sz="24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1905000" y="3124200"/>
            <a:ext cx="3733800" cy="762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I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am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FFFF00"/>
                </a:solidFill>
              </a:rPr>
              <a:t>dancing 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</a:rPr>
              <a:t>in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my room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638800" y="3124200"/>
            <a:ext cx="3352800" cy="762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Subject+ </a:t>
            </a:r>
            <a:r>
              <a:rPr lang="en-US" sz="2000" b="1" dirty="0" smtClean="0">
                <a:solidFill>
                  <a:schemeClr val="tx1"/>
                </a:solidFill>
              </a:rPr>
              <a:t>am/is/</a:t>
            </a:r>
            <a:r>
              <a:rPr lang="en-US" sz="2000" b="1" dirty="0" err="1" smtClean="0">
                <a:solidFill>
                  <a:schemeClr val="tx1"/>
                </a:solidFill>
              </a:rPr>
              <a:t>are</a:t>
            </a:r>
            <a:r>
              <a:rPr lang="en-US" sz="2000" b="1" dirty="0" err="1" smtClean="0"/>
              <a:t>+</a:t>
            </a:r>
            <a:r>
              <a:rPr lang="en-US" sz="2000" b="1" dirty="0" err="1" smtClean="0">
                <a:solidFill>
                  <a:srgbClr val="FFFF00"/>
                </a:solidFill>
              </a:rPr>
              <a:t>V</a:t>
            </a:r>
            <a:r>
              <a:rPr lang="en-US" sz="2000" b="1" dirty="0" smtClean="0">
                <a:solidFill>
                  <a:srgbClr val="FFFF00"/>
                </a:solidFill>
              </a:rPr>
              <a:t>(</a:t>
            </a:r>
            <a:r>
              <a:rPr lang="en-US" sz="2000" b="1" dirty="0" err="1" smtClean="0">
                <a:solidFill>
                  <a:srgbClr val="FFFF00"/>
                </a:solidFill>
              </a:rPr>
              <a:t>ing</a:t>
            </a:r>
            <a:r>
              <a:rPr lang="en-US" sz="2000" b="1" dirty="0" smtClean="0">
                <a:solidFill>
                  <a:srgbClr val="FFFF00"/>
                </a:solidFill>
              </a:rPr>
              <a:t>) </a:t>
            </a:r>
            <a:r>
              <a:rPr lang="en-US" sz="2000" b="1" dirty="0" smtClean="0"/>
              <a:t>+Object(if use)</a:t>
            </a:r>
            <a:endParaRPr lang="en-US" sz="20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1905000" y="3124200"/>
            <a:ext cx="3733800" cy="762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You are dancing</a:t>
            </a:r>
            <a:endParaRPr lang="en-US" sz="2800" dirty="0"/>
          </a:p>
        </p:txBody>
      </p:sp>
      <p:sp>
        <p:nvSpPr>
          <p:cNvPr id="20" name="Rounded Rectangle 19"/>
          <p:cNvSpPr/>
          <p:nvPr/>
        </p:nvSpPr>
        <p:spPr>
          <a:xfrm>
            <a:off x="1905000" y="3124200"/>
            <a:ext cx="3733800" cy="762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We are dancing</a:t>
            </a:r>
            <a:endParaRPr lang="en-US" sz="2800" dirty="0"/>
          </a:p>
        </p:txBody>
      </p:sp>
      <p:sp>
        <p:nvSpPr>
          <p:cNvPr id="21" name="Rounded Rectangle 20"/>
          <p:cNvSpPr/>
          <p:nvPr/>
        </p:nvSpPr>
        <p:spPr>
          <a:xfrm>
            <a:off x="1905000" y="3124200"/>
            <a:ext cx="3733800" cy="762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They are dancing</a:t>
            </a:r>
            <a:endParaRPr lang="en-US" sz="2800" dirty="0"/>
          </a:p>
        </p:txBody>
      </p:sp>
      <p:sp>
        <p:nvSpPr>
          <p:cNvPr id="22" name="Rounded Rectangle 21"/>
          <p:cNvSpPr/>
          <p:nvPr/>
        </p:nvSpPr>
        <p:spPr>
          <a:xfrm>
            <a:off x="1905000" y="3124200"/>
            <a:ext cx="3733800" cy="762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He/She</a:t>
            </a: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is</a:t>
            </a: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rgbClr val="FFFF00"/>
                </a:solidFill>
              </a:rPr>
              <a:t>dancing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905000" y="4114800"/>
            <a:ext cx="37338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You </a:t>
            </a:r>
            <a:r>
              <a:rPr lang="en-US" sz="2000" b="1" dirty="0" smtClean="0">
                <a:solidFill>
                  <a:schemeClr val="tx1"/>
                </a:solidFill>
              </a:rPr>
              <a:t>are </a:t>
            </a:r>
            <a:r>
              <a:rPr lang="en-US" sz="2000" b="1" dirty="0" smtClean="0"/>
              <a:t>not </a:t>
            </a:r>
            <a:r>
              <a:rPr lang="en-US" sz="2000" b="1" dirty="0" smtClean="0">
                <a:solidFill>
                  <a:srgbClr val="FFFF00"/>
                </a:solidFill>
              </a:rPr>
              <a:t>dancing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905000" y="4114800"/>
            <a:ext cx="37338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We </a:t>
            </a:r>
            <a:r>
              <a:rPr lang="en-US" sz="2000" b="1" dirty="0" smtClean="0">
                <a:solidFill>
                  <a:schemeClr val="tx1"/>
                </a:solidFill>
              </a:rPr>
              <a:t>are </a:t>
            </a:r>
            <a:r>
              <a:rPr lang="en-US" sz="2000" b="1" dirty="0" smtClean="0"/>
              <a:t>not </a:t>
            </a:r>
            <a:r>
              <a:rPr lang="en-US" sz="2000" b="1" dirty="0" smtClean="0">
                <a:solidFill>
                  <a:srgbClr val="FFFF00"/>
                </a:solidFill>
              </a:rPr>
              <a:t>dancing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905000" y="4114800"/>
            <a:ext cx="37338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They</a:t>
            </a:r>
            <a:r>
              <a:rPr lang="en-US" sz="2000" b="1" dirty="0" smtClean="0">
                <a:solidFill>
                  <a:schemeClr val="tx1"/>
                </a:solidFill>
              </a:rPr>
              <a:t> are </a:t>
            </a:r>
            <a:r>
              <a:rPr lang="en-US" sz="2000" b="1" dirty="0" smtClean="0"/>
              <a:t>not </a:t>
            </a:r>
            <a:r>
              <a:rPr lang="en-US" sz="2000" b="1" dirty="0" smtClean="0">
                <a:solidFill>
                  <a:srgbClr val="FFFF00"/>
                </a:solidFill>
              </a:rPr>
              <a:t>dancing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905000" y="4114800"/>
            <a:ext cx="37338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She/He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is </a:t>
            </a:r>
            <a:r>
              <a:rPr lang="en-US" sz="2000" b="1" dirty="0" smtClean="0"/>
              <a:t>not </a:t>
            </a:r>
            <a:r>
              <a:rPr lang="en-US" sz="2000" b="1" dirty="0" smtClean="0">
                <a:solidFill>
                  <a:srgbClr val="FFFF00"/>
                </a:solidFill>
              </a:rPr>
              <a:t>dancing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905000" y="5029200"/>
            <a:ext cx="3733800" cy="762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Are</a:t>
            </a:r>
            <a:r>
              <a:rPr lang="en-US" sz="2800" dirty="0" smtClean="0"/>
              <a:t> you </a:t>
            </a:r>
            <a:r>
              <a:rPr lang="en-US" sz="2800" b="1" dirty="0" smtClean="0">
                <a:solidFill>
                  <a:srgbClr val="FFFF00"/>
                </a:solidFill>
              </a:rPr>
              <a:t>dancing </a:t>
            </a:r>
            <a:r>
              <a:rPr lang="en-US" sz="2800" b="1" dirty="0" smtClean="0"/>
              <a:t>?</a:t>
            </a:r>
            <a:endParaRPr lang="en-US" sz="2800" b="1" dirty="0"/>
          </a:p>
        </p:txBody>
      </p:sp>
      <p:sp>
        <p:nvSpPr>
          <p:cNvPr id="28" name="Rounded Rectangle 27"/>
          <p:cNvSpPr/>
          <p:nvPr/>
        </p:nvSpPr>
        <p:spPr>
          <a:xfrm>
            <a:off x="1905000" y="5029200"/>
            <a:ext cx="3733800" cy="762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Are</a:t>
            </a:r>
            <a:r>
              <a:rPr lang="en-US" sz="2800" dirty="0" smtClean="0"/>
              <a:t> we </a:t>
            </a:r>
            <a:r>
              <a:rPr lang="en-US" sz="2800" b="1" dirty="0" smtClean="0">
                <a:solidFill>
                  <a:srgbClr val="FFFF00"/>
                </a:solidFill>
              </a:rPr>
              <a:t>dancing </a:t>
            </a:r>
            <a:r>
              <a:rPr lang="en-US" sz="2800" b="1" dirty="0" smtClean="0"/>
              <a:t>?</a:t>
            </a:r>
            <a:endParaRPr lang="en-US" sz="2800" b="1" dirty="0"/>
          </a:p>
        </p:txBody>
      </p:sp>
      <p:sp>
        <p:nvSpPr>
          <p:cNvPr id="29" name="Rounded Rectangle 28"/>
          <p:cNvSpPr/>
          <p:nvPr/>
        </p:nvSpPr>
        <p:spPr>
          <a:xfrm>
            <a:off x="1905000" y="5029200"/>
            <a:ext cx="3733800" cy="762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Are</a:t>
            </a:r>
            <a:r>
              <a:rPr lang="en-US" sz="2800" dirty="0" smtClean="0"/>
              <a:t> they </a:t>
            </a:r>
            <a:r>
              <a:rPr lang="en-US" sz="2800" b="1" dirty="0" smtClean="0">
                <a:solidFill>
                  <a:srgbClr val="FFFF00"/>
                </a:solidFill>
              </a:rPr>
              <a:t>dancing </a:t>
            </a:r>
            <a:r>
              <a:rPr lang="en-US" sz="2800" b="1" dirty="0" smtClean="0"/>
              <a:t>?</a:t>
            </a:r>
            <a:endParaRPr lang="en-US" sz="2800" b="1" dirty="0"/>
          </a:p>
        </p:txBody>
      </p:sp>
      <p:sp>
        <p:nvSpPr>
          <p:cNvPr id="30" name="Rounded Rectangle 29"/>
          <p:cNvSpPr/>
          <p:nvPr/>
        </p:nvSpPr>
        <p:spPr>
          <a:xfrm>
            <a:off x="1905000" y="5029200"/>
            <a:ext cx="3733800" cy="762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Is </a:t>
            </a:r>
            <a:r>
              <a:rPr lang="en-US" sz="2800" dirty="0" smtClean="0"/>
              <a:t> she/he </a:t>
            </a:r>
            <a:r>
              <a:rPr lang="en-US" sz="2800" b="1" dirty="0" smtClean="0">
                <a:solidFill>
                  <a:srgbClr val="FFFF00"/>
                </a:solidFill>
              </a:rPr>
              <a:t>dancing </a:t>
            </a:r>
            <a:r>
              <a:rPr lang="en-US" sz="2800" b="1" dirty="0" smtClean="0"/>
              <a:t>?</a:t>
            </a:r>
            <a:endParaRPr lang="en-US" sz="2800" b="1" dirty="0"/>
          </a:p>
        </p:txBody>
      </p:sp>
      <p:sp>
        <p:nvSpPr>
          <p:cNvPr id="31" name="Rounded Rectangle 30"/>
          <p:cNvSpPr/>
          <p:nvPr/>
        </p:nvSpPr>
        <p:spPr>
          <a:xfrm>
            <a:off x="1905000" y="5943600"/>
            <a:ext cx="37338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Are </a:t>
            </a:r>
            <a:r>
              <a:rPr lang="en-US" sz="2800" b="1" dirty="0" smtClean="0">
                <a:solidFill>
                  <a:schemeClr val="bg1"/>
                </a:solidFill>
              </a:rPr>
              <a:t>you</a:t>
            </a: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rgbClr val="00B050"/>
                </a:solidFill>
              </a:rPr>
              <a:t>not</a:t>
            </a: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rgbClr val="FFFF00"/>
                </a:solidFill>
              </a:rPr>
              <a:t>dancing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32" name="Rounded Rectangle 31"/>
          <p:cNvSpPr/>
          <p:nvPr/>
        </p:nvSpPr>
        <p:spPr>
          <a:xfrm>
            <a:off x="1905000" y="5943600"/>
            <a:ext cx="37338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Are </a:t>
            </a:r>
            <a:r>
              <a:rPr lang="en-US" sz="2800" b="1" dirty="0" smtClean="0">
                <a:solidFill>
                  <a:schemeClr val="bg1"/>
                </a:solidFill>
              </a:rPr>
              <a:t>we</a:t>
            </a: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rgbClr val="00B050"/>
                </a:solidFill>
              </a:rPr>
              <a:t>not</a:t>
            </a: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rgbClr val="FFFF00"/>
                </a:solidFill>
              </a:rPr>
              <a:t>dancing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33" name="Rounded Rectangle 32"/>
          <p:cNvSpPr/>
          <p:nvPr/>
        </p:nvSpPr>
        <p:spPr>
          <a:xfrm>
            <a:off x="1905000" y="5943600"/>
            <a:ext cx="37338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Are </a:t>
            </a:r>
            <a:r>
              <a:rPr lang="en-US" sz="2800" b="1" dirty="0" smtClean="0">
                <a:solidFill>
                  <a:schemeClr val="bg1"/>
                </a:solidFill>
              </a:rPr>
              <a:t>they</a:t>
            </a: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rgbClr val="00B050"/>
                </a:solidFill>
              </a:rPr>
              <a:t>not</a:t>
            </a: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rgbClr val="FFFF00"/>
                </a:solidFill>
              </a:rPr>
              <a:t>dancing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34" name="Rounded Rectangle 33"/>
          <p:cNvSpPr/>
          <p:nvPr/>
        </p:nvSpPr>
        <p:spPr>
          <a:xfrm>
            <a:off x="1905000" y="5943600"/>
            <a:ext cx="37338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Is </a:t>
            </a:r>
            <a:r>
              <a:rPr lang="en-US" sz="2800" b="1" dirty="0" smtClean="0">
                <a:solidFill>
                  <a:schemeClr val="bg1"/>
                </a:solidFill>
              </a:rPr>
              <a:t>she/he</a:t>
            </a: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rgbClr val="00B050"/>
                </a:solidFill>
              </a:rPr>
              <a:t>not</a:t>
            </a: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rgbClr val="FFFF00"/>
                </a:solidFill>
              </a:rPr>
              <a:t>dancing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35" name="Text Placeholder 2"/>
          <p:cNvSpPr txBox="1">
            <a:spLocks/>
          </p:cNvSpPr>
          <p:nvPr/>
        </p:nvSpPr>
        <p:spPr>
          <a:xfrm>
            <a:off x="381000" y="228600"/>
            <a:ext cx="8458200" cy="1676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8800" b="1" dirty="0" smtClean="0">
                <a:solidFill>
                  <a:schemeClr val="tx1"/>
                </a:solidFill>
              </a:rPr>
              <a:t>Group Work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152400"/>
            <a:ext cx="8305800" cy="1676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spc="300" dirty="0" smtClean="0">
              <a:solidFill>
                <a:srgbClr val="C00000"/>
              </a:solidFill>
            </a:endParaRPr>
          </a:p>
          <a:p>
            <a:pPr algn="ctr"/>
            <a:r>
              <a:rPr lang="en-US" sz="6000" b="1" spc="300" dirty="0" smtClean="0">
                <a:solidFill>
                  <a:srgbClr val="C00000"/>
                </a:solidFill>
              </a:rPr>
              <a:t>Explain why it is right/wrong?</a:t>
            </a:r>
            <a:r>
              <a:rPr lang="en-US" sz="4400" b="1" spc="300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endParaRPr lang="en-US" sz="3600" b="1" spc="300" dirty="0">
              <a:solidFill>
                <a:srgbClr val="C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2400" y="1981200"/>
            <a:ext cx="5791200" cy="46482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>
              <a:buAutoNum type="arabicPeriod"/>
            </a:pPr>
            <a:r>
              <a:rPr lang="en-US" sz="3200" b="1" dirty="0" smtClean="0"/>
              <a:t>I do not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</a:rPr>
              <a:t>Do he a good boy?</a:t>
            </a:r>
          </a:p>
          <a:p>
            <a:r>
              <a:rPr lang="en-US" sz="3200" b="1" dirty="0" smtClean="0"/>
              <a:t>3.  Go to school regularly.     </a:t>
            </a:r>
          </a:p>
          <a:p>
            <a:r>
              <a:rPr lang="en-US" sz="3200" b="1" dirty="0" smtClean="0">
                <a:solidFill>
                  <a:srgbClr val="0070C0"/>
                </a:solidFill>
              </a:rPr>
              <a:t>4.  Who is your friend?</a:t>
            </a:r>
          </a:p>
          <a:p>
            <a:r>
              <a:rPr lang="en-US" sz="2800" b="1" dirty="0" smtClean="0"/>
              <a:t>5.   We playing football in the field.</a:t>
            </a:r>
          </a:p>
          <a:p>
            <a:pPr marL="457200" indent="-457200">
              <a:buAutoNum type="arabicPeriod" startAt="6"/>
            </a:pPr>
            <a:r>
              <a:rPr lang="en-US" sz="3200" b="1" dirty="0" smtClean="0">
                <a:solidFill>
                  <a:srgbClr val="0070C0"/>
                </a:solidFill>
              </a:rPr>
              <a:t>How a beautiful bird? </a:t>
            </a:r>
          </a:p>
          <a:p>
            <a:pPr marL="457200" indent="-457200">
              <a:buAutoNum type="arabicPeriod" startAt="6"/>
            </a:pPr>
            <a:r>
              <a:rPr lang="en-US" sz="3200" b="1" dirty="0" smtClean="0"/>
              <a:t>Am you read a book?</a:t>
            </a:r>
          </a:p>
          <a:p>
            <a:pPr marL="457200" indent="-457200">
              <a:buAutoNum type="arabicPeriod" startAt="6"/>
            </a:pPr>
            <a:r>
              <a:rPr lang="en-US" sz="3200" b="1" dirty="0" smtClean="0">
                <a:solidFill>
                  <a:srgbClr val="0070C0"/>
                </a:solidFill>
              </a:rPr>
              <a:t>Is not I reading ?</a:t>
            </a:r>
          </a:p>
          <a:p>
            <a:pPr algn="ctr"/>
            <a:endParaRPr lang="en-US" b="1" dirty="0"/>
          </a:p>
        </p:txBody>
      </p:sp>
      <p:sp>
        <p:nvSpPr>
          <p:cNvPr id="7" name="Rounded Rectangle 6"/>
          <p:cNvSpPr/>
          <p:nvPr/>
        </p:nvSpPr>
        <p:spPr>
          <a:xfrm>
            <a:off x="6019800" y="2133600"/>
            <a:ext cx="3048000" cy="441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Right Sentence</a:t>
            </a:r>
            <a:endParaRPr lang="en-US" sz="40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6019800" y="2133600"/>
            <a:ext cx="3048000" cy="441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/>
              <a:t>1. I do not + </a:t>
            </a:r>
            <a:r>
              <a:rPr lang="en-US" sz="4000" b="1" dirty="0" smtClean="0">
                <a:solidFill>
                  <a:srgbClr val="FFFF00"/>
                </a:solidFill>
              </a:rPr>
              <a:t>Verb+ object(</a:t>
            </a:r>
            <a:r>
              <a:rPr lang="en-US" sz="4000" b="1" dirty="0" smtClean="0">
                <a:solidFill>
                  <a:schemeClr val="tx1"/>
                </a:solidFill>
              </a:rPr>
              <a:t>if use</a:t>
            </a:r>
            <a:r>
              <a:rPr lang="en-US" sz="4000" b="1" dirty="0" smtClean="0">
                <a:solidFill>
                  <a:srgbClr val="FFFF00"/>
                </a:solidFill>
              </a:rPr>
              <a:t>).</a:t>
            </a:r>
          </a:p>
          <a:p>
            <a:endParaRPr lang="en-US" sz="4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6019800" y="2133600"/>
            <a:ext cx="3048000" cy="441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/>
              <a:t>2. </a:t>
            </a:r>
            <a:r>
              <a:rPr lang="en-US" sz="4000" b="1" dirty="0" smtClean="0">
                <a:solidFill>
                  <a:srgbClr val="FFFF00"/>
                </a:solidFill>
              </a:rPr>
              <a:t>Do/does+</a:t>
            </a:r>
            <a:r>
              <a:rPr lang="en-US" sz="4000" b="1" dirty="0" smtClean="0"/>
              <a:t> he a good boy?</a:t>
            </a:r>
          </a:p>
          <a:p>
            <a:endParaRPr lang="en-US" sz="40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6019800" y="2133600"/>
            <a:ext cx="3048000" cy="441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/>
              <a:t>3. </a:t>
            </a:r>
            <a:r>
              <a:rPr lang="en-US" sz="4000" b="1" dirty="0" smtClean="0">
                <a:solidFill>
                  <a:srgbClr val="FFFF00"/>
                </a:solidFill>
              </a:rPr>
              <a:t>Subject+ </a:t>
            </a:r>
            <a:r>
              <a:rPr lang="en-US" sz="4000" dirty="0" smtClean="0"/>
              <a:t>Go to school regularly. </a:t>
            </a:r>
            <a:endParaRPr lang="en-US" sz="4000" b="1" dirty="0" smtClean="0"/>
          </a:p>
          <a:p>
            <a:endParaRPr lang="en-US" sz="40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6019800" y="2133600"/>
            <a:ext cx="3048000" cy="441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4. R</a:t>
            </a:r>
            <a:r>
              <a:rPr lang="en-US" sz="2800" b="1" dirty="0" smtClean="0"/>
              <a:t>ight form of Interrogative sentence</a:t>
            </a:r>
            <a:endParaRPr lang="en-US" sz="28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6019800" y="2133600"/>
            <a:ext cx="3048000" cy="441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5. We+ </a:t>
            </a:r>
            <a:r>
              <a:rPr lang="en-US" sz="3200" b="1" dirty="0" smtClean="0">
                <a:solidFill>
                  <a:srgbClr val="FFFF00"/>
                </a:solidFill>
              </a:rPr>
              <a:t>Verb(am/is/are) </a:t>
            </a:r>
            <a:r>
              <a:rPr lang="en-US" sz="3200" b="1" dirty="0" smtClean="0">
                <a:solidFill>
                  <a:schemeClr val="bg1"/>
                </a:solidFill>
              </a:rPr>
              <a:t>+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Playing football in the field.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019800" y="2133600"/>
            <a:ext cx="3048000" cy="441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6. How+ beautiful </a:t>
            </a:r>
            <a:r>
              <a:rPr lang="en-US" sz="3200" b="1" dirty="0" smtClean="0">
                <a:solidFill>
                  <a:srgbClr val="FFFF00"/>
                </a:solidFill>
              </a:rPr>
              <a:t>(</a:t>
            </a:r>
            <a:r>
              <a:rPr lang="en-US" sz="3200" b="1" dirty="0" err="1" smtClean="0">
                <a:solidFill>
                  <a:srgbClr val="FFFF00"/>
                </a:solidFill>
              </a:rPr>
              <a:t>adj</a:t>
            </a:r>
            <a:r>
              <a:rPr lang="en-US" sz="3200" b="1" dirty="0" smtClean="0">
                <a:solidFill>
                  <a:srgbClr val="FFFF00"/>
                </a:solidFill>
              </a:rPr>
              <a:t>) </a:t>
            </a:r>
            <a:r>
              <a:rPr lang="en-US" sz="3200" b="1" dirty="0" smtClean="0">
                <a:solidFill>
                  <a:schemeClr val="bg1"/>
                </a:solidFill>
              </a:rPr>
              <a:t>+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the bird is</a:t>
            </a:r>
            <a:r>
              <a:rPr lang="en-US" sz="3200" b="1" dirty="0" smtClean="0">
                <a:solidFill>
                  <a:srgbClr val="FFFF00"/>
                </a:solidFill>
              </a:rPr>
              <a:t>(be verb) </a:t>
            </a:r>
            <a:r>
              <a:rPr lang="en-US" sz="3200" b="1" dirty="0" smtClean="0">
                <a:solidFill>
                  <a:schemeClr val="bg1"/>
                </a:solidFill>
              </a:rPr>
              <a:t>!(</a:t>
            </a:r>
            <a:r>
              <a:rPr lang="en-US" sz="3200" b="1" dirty="0" smtClean="0">
                <a:solidFill>
                  <a:srgbClr val="FFFF00"/>
                </a:solidFill>
              </a:rPr>
              <a:t>sign</a:t>
            </a:r>
            <a:r>
              <a:rPr lang="en-US" sz="3200" b="1" dirty="0" smtClean="0">
                <a:solidFill>
                  <a:schemeClr val="bg1"/>
                </a:solidFill>
              </a:rPr>
              <a:t>)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019800" y="2133600"/>
            <a:ext cx="3048000" cy="441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6. </a:t>
            </a:r>
            <a:r>
              <a:rPr lang="en-US" sz="3200" b="1" dirty="0" smtClean="0">
                <a:solidFill>
                  <a:srgbClr val="FFFF00"/>
                </a:solidFill>
              </a:rPr>
              <a:t>What</a:t>
            </a:r>
            <a:r>
              <a:rPr lang="en-US" sz="3200" b="1" dirty="0" smtClean="0"/>
              <a:t> a beautiful  </a:t>
            </a:r>
            <a:r>
              <a:rPr lang="en-US" sz="3200" b="1" dirty="0" smtClean="0">
                <a:solidFill>
                  <a:schemeClr val="bg1"/>
                </a:solidFill>
              </a:rPr>
              <a:t>bird it(</a:t>
            </a:r>
            <a:r>
              <a:rPr lang="en-US" sz="3200" b="1" dirty="0" smtClean="0">
                <a:solidFill>
                  <a:srgbClr val="FFFF00"/>
                </a:solidFill>
              </a:rPr>
              <a:t>NP</a:t>
            </a:r>
            <a:r>
              <a:rPr lang="en-US" sz="3200" b="1" dirty="0" smtClean="0">
                <a:solidFill>
                  <a:schemeClr val="bg1"/>
                </a:solidFill>
              </a:rPr>
              <a:t>) is !(</a:t>
            </a:r>
            <a:r>
              <a:rPr lang="en-US" sz="2800" b="1" dirty="0" smtClean="0">
                <a:solidFill>
                  <a:srgbClr val="FFFF00"/>
                </a:solidFill>
              </a:rPr>
              <a:t>sign of exclamatory</a:t>
            </a:r>
            <a:r>
              <a:rPr lang="en-US" sz="3200" b="1" dirty="0" smtClean="0">
                <a:solidFill>
                  <a:schemeClr val="bg1"/>
                </a:solidFill>
              </a:rPr>
              <a:t>)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019800" y="2133600"/>
            <a:ext cx="3048000" cy="441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7. Am </a:t>
            </a:r>
            <a:r>
              <a:rPr lang="en-US" sz="3200" b="1" dirty="0" smtClean="0">
                <a:solidFill>
                  <a:srgbClr val="FFFF00"/>
                </a:solidFill>
              </a:rPr>
              <a:t>I </a:t>
            </a:r>
            <a:r>
              <a:rPr lang="en-US" sz="3200" b="1" dirty="0" smtClean="0"/>
              <a:t>(</a:t>
            </a:r>
            <a:r>
              <a:rPr lang="en-US" sz="3200" b="1" dirty="0" smtClean="0">
                <a:solidFill>
                  <a:srgbClr val="FFFF00"/>
                </a:solidFill>
              </a:rPr>
              <a:t>subject</a:t>
            </a:r>
            <a:r>
              <a:rPr lang="en-US" sz="3200" b="1" dirty="0" smtClean="0"/>
              <a:t>) read a book?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19800" y="2133600"/>
            <a:ext cx="3048000" cy="441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7. Are</a:t>
            </a:r>
            <a:r>
              <a:rPr lang="en-US" sz="3200" b="1" dirty="0" smtClean="0">
                <a:solidFill>
                  <a:srgbClr val="FFFF00"/>
                </a:solidFill>
              </a:rPr>
              <a:t>(verb for second person) </a:t>
            </a:r>
            <a:r>
              <a:rPr lang="en-US" sz="3200" b="1" dirty="0" smtClean="0"/>
              <a:t>you read a book?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019800" y="2133600"/>
            <a:ext cx="3048000" cy="441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8. Am</a:t>
            </a:r>
            <a:r>
              <a:rPr lang="en-US" sz="3200" b="1" dirty="0" smtClean="0">
                <a:solidFill>
                  <a:srgbClr val="FFFF00"/>
                </a:solidFill>
              </a:rPr>
              <a:t>(verb for first person) </a:t>
            </a:r>
            <a:r>
              <a:rPr lang="en-US" sz="3200" b="1" dirty="0" smtClean="0">
                <a:solidFill>
                  <a:schemeClr val="bg1"/>
                </a:solidFill>
              </a:rPr>
              <a:t>not I</a:t>
            </a:r>
            <a:r>
              <a:rPr lang="en-US" sz="3200" b="1" dirty="0" smtClean="0"/>
              <a:t> reading?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019800" y="2133600"/>
            <a:ext cx="3048000" cy="441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8. Is </a:t>
            </a:r>
            <a:r>
              <a:rPr lang="en-US" sz="3200" b="1" dirty="0" smtClean="0">
                <a:solidFill>
                  <a:schemeClr val="bg1"/>
                </a:solidFill>
              </a:rPr>
              <a:t>not + subject</a:t>
            </a:r>
            <a:r>
              <a:rPr lang="en-US" sz="3200" b="1" dirty="0" smtClean="0">
                <a:solidFill>
                  <a:srgbClr val="FFFF00"/>
                </a:solidFill>
              </a:rPr>
              <a:t> ( </a:t>
            </a:r>
            <a:r>
              <a:rPr lang="en-US" sz="2800" b="1" dirty="0" smtClean="0">
                <a:solidFill>
                  <a:srgbClr val="FFFF00"/>
                </a:solidFill>
              </a:rPr>
              <a:t>third person singular number</a:t>
            </a:r>
            <a:r>
              <a:rPr lang="en-US" sz="3200" b="1" dirty="0" smtClean="0">
                <a:solidFill>
                  <a:srgbClr val="FFFF00"/>
                </a:solidFill>
              </a:rPr>
              <a:t>) +</a:t>
            </a:r>
            <a:r>
              <a:rPr lang="en-US" sz="3200" b="1" dirty="0" smtClean="0"/>
              <a:t> reading?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  <a:solidFill>
            <a:srgbClr val="0F6FC6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Introduce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2667000" y="4343400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602165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endParaRPr lang="en-US" sz="3600" b="1" dirty="0" smtClean="0">
              <a:solidFill>
                <a:srgbClr val="C00000"/>
              </a:solidFill>
            </a:endParaRPr>
          </a:p>
          <a:p>
            <a:pPr algn="ctr">
              <a:spcBef>
                <a:spcPts val="0"/>
              </a:spcBef>
              <a:buNone/>
            </a:pPr>
            <a:endParaRPr lang="en-US" sz="3600" b="1" dirty="0">
              <a:solidFill>
                <a:srgbClr val="C00000"/>
              </a:solidFill>
            </a:endParaRPr>
          </a:p>
          <a:p>
            <a:pPr algn="ctr">
              <a:spcBef>
                <a:spcPts val="0"/>
              </a:spcBef>
              <a:buNone/>
            </a:pPr>
            <a:endParaRPr lang="en-US" sz="3600" b="1" dirty="0" smtClean="0">
              <a:solidFill>
                <a:srgbClr val="C00000"/>
              </a:solidFill>
            </a:endParaRPr>
          </a:p>
          <a:p>
            <a:pPr algn="ctr">
              <a:spcBef>
                <a:spcPts val="0"/>
              </a:spcBef>
              <a:buNone/>
            </a:pPr>
            <a:endParaRPr lang="en-US" sz="3600" b="1" dirty="0">
              <a:solidFill>
                <a:srgbClr val="C00000"/>
              </a:solidFill>
            </a:endParaRPr>
          </a:p>
          <a:p>
            <a:pPr algn="ctr">
              <a:spcBef>
                <a:spcPts val="0"/>
              </a:spcBef>
              <a:buNone/>
            </a:pPr>
            <a:endParaRPr lang="en-US" sz="3600" b="1" dirty="0">
              <a:solidFill>
                <a:srgbClr val="C00000"/>
              </a:solidFill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Md</a:t>
            </a:r>
            <a:r>
              <a:rPr lang="en-US" sz="3600" b="1" dirty="0" smtClean="0">
                <a:solidFill>
                  <a:srgbClr val="C00000"/>
                </a:solidFill>
              </a:rPr>
              <a:t>. </a:t>
            </a:r>
            <a:r>
              <a:rPr lang="en-US" sz="3600" b="1" smtClean="0">
                <a:solidFill>
                  <a:srgbClr val="C00000"/>
                </a:solidFill>
              </a:rPr>
              <a:t>Mominul</a:t>
            </a:r>
            <a:r>
              <a:rPr lang="en-US" sz="3600" b="1" dirty="0" smtClean="0">
                <a:solidFill>
                  <a:srgbClr val="C00000"/>
                </a:solidFill>
              </a:rPr>
              <a:t> Islam</a:t>
            </a:r>
            <a:r>
              <a:rPr lang="en-US" sz="3600" dirty="0" smtClean="0"/>
              <a:t>, Assistant teacher,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2400" dirty="0" err="1" smtClean="0"/>
              <a:t>Dattagati</a:t>
            </a:r>
            <a:r>
              <a:rPr lang="en-US" sz="2400" dirty="0" smtClean="0"/>
              <a:t> Girls High School</a:t>
            </a:r>
            <a:r>
              <a:rPr lang="en-US" sz="2000" dirty="0" smtClean="0"/>
              <a:t>.</a:t>
            </a:r>
            <a:endParaRPr lang="en-US" sz="2000" dirty="0" smtClean="0"/>
          </a:p>
          <a:p>
            <a:pPr algn="ctr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0070C0"/>
                </a:solidFill>
              </a:rPr>
              <a:t>E-mail:mominul311284@gmail.com</a:t>
            </a:r>
            <a:endParaRPr lang="en-US" sz="24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24000"/>
            <a:ext cx="1946997" cy="2503282"/>
          </a:xfrm>
          <a:prstGeom prst="rect">
            <a:avLst/>
          </a:prstGeom>
        </p:spPr>
      </p:pic>
      <p:sp>
        <p:nvSpPr>
          <p:cNvPr id="10" name="Content Placeholder 9"/>
          <p:cNvSpPr txBox="1">
            <a:spLocks noGrp="1"/>
          </p:cNvSpPr>
          <p:nvPr>
            <p:ph sz="half" idx="2"/>
          </p:nvPr>
        </p:nvSpPr>
        <p:spPr>
          <a:xfrm>
            <a:off x="4876800" y="3124200"/>
            <a:ext cx="4038600" cy="3022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Class    :  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Eight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Sub       :  English 2nd paper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Unit       : Three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Time     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45 minutes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Date       :  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20/8/2019   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6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build="p"/>
      <p:bldP spid="1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la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381000"/>
            <a:ext cx="2581275" cy="2162175"/>
          </a:xfrm>
          <a:prstGeom prst="rect">
            <a:avLst/>
          </a:prstGeom>
        </p:spPr>
      </p:pic>
      <p:pic>
        <p:nvPicPr>
          <p:cNvPr id="3" name="Picture 2" descr="broken le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81000"/>
            <a:ext cx="2590800" cy="2133600"/>
          </a:xfrm>
          <a:prstGeom prst="rect">
            <a:avLst/>
          </a:prstGeom>
        </p:spPr>
      </p:pic>
      <p:pic>
        <p:nvPicPr>
          <p:cNvPr id="4" name="Picture 3" descr="after rai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381001"/>
            <a:ext cx="2619375" cy="21336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04800" y="2514600"/>
            <a:ext cx="2590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Broken Leg</a:t>
            </a:r>
            <a:endParaRPr lang="en-US" sz="3200" dirty="0"/>
          </a:p>
        </p:txBody>
      </p:sp>
      <p:sp>
        <p:nvSpPr>
          <p:cNvPr id="6" name="Rounded Rectangle 5"/>
          <p:cNvSpPr/>
          <p:nvPr/>
        </p:nvSpPr>
        <p:spPr>
          <a:xfrm>
            <a:off x="3276600" y="2514600"/>
            <a:ext cx="25146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Broken Glass</a:t>
            </a:r>
            <a:endParaRPr lang="en-US" sz="3200" dirty="0"/>
          </a:p>
        </p:txBody>
      </p:sp>
      <p:sp>
        <p:nvSpPr>
          <p:cNvPr id="7" name="Rounded Rectangle 6"/>
          <p:cNvSpPr/>
          <p:nvPr/>
        </p:nvSpPr>
        <p:spPr>
          <a:xfrm>
            <a:off x="6248400" y="2514600"/>
            <a:ext cx="2743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After Rain  in the  Field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304800" y="3962400"/>
            <a:ext cx="8534400" cy="2362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Definition of Present Perfect Tense ? </a:t>
            </a:r>
          </a:p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04800" y="3962400"/>
            <a:ext cx="8534400" cy="2362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Present Perfect tense </a:t>
            </a:r>
            <a:r>
              <a:rPr lang="en-US" sz="4800" b="1" dirty="0" smtClean="0">
                <a:solidFill>
                  <a:srgbClr val="FF0000"/>
                </a:solidFill>
              </a:rPr>
              <a:t>means an action that is finished, but the result is not finished yet.</a:t>
            </a:r>
          </a:p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304800" y="3962400"/>
            <a:ext cx="8534400" cy="2362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Structure :</a:t>
            </a:r>
            <a:r>
              <a:rPr lang="en-US" sz="4800" dirty="0" smtClean="0"/>
              <a:t> Subject + have /has + past participle of verb+ Object 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304800" y="3962400"/>
            <a:ext cx="8534400" cy="2362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Group Work: Make five sentences from these picture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5638800"/>
            <a:ext cx="9144000" cy="1066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ATTENTION: </a:t>
            </a:r>
            <a:r>
              <a:rPr lang="en-US" sz="2400" b="1" dirty="0" smtClean="0">
                <a:solidFill>
                  <a:schemeClr val="bg1"/>
                </a:solidFill>
              </a:rPr>
              <a:t>The sentence that contains already, </a:t>
            </a:r>
            <a:r>
              <a:rPr lang="en-US" sz="2400" b="1" dirty="0" smtClean="0"/>
              <a:t>Ever, never, always, occasionally, often, several times</a:t>
            </a:r>
            <a:r>
              <a:rPr lang="en-US" sz="2400" b="1" dirty="0" smtClean="0">
                <a:solidFill>
                  <a:schemeClr val="bg1"/>
                </a:solidFill>
              </a:rPr>
              <a:t>, is in present perfect tense.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5" name="Picture 14" descr="school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4648200" cy="2895600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228600" y="2895600"/>
            <a:ext cx="4191000" cy="533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Panchagarh</a:t>
            </a:r>
            <a:r>
              <a:rPr lang="en-US" sz="2400" b="1" dirty="0" smtClean="0">
                <a:solidFill>
                  <a:schemeClr val="tx1"/>
                </a:solidFill>
              </a:rPr>
              <a:t>  Girls High School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010400" y="76200"/>
            <a:ext cx="2057400" cy="990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Make more sentences from these picture </a:t>
            </a:r>
            <a:endParaRPr lang="en-US" dirty="0"/>
          </a:p>
        </p:txBody>
      </p:sp>
      <p:pic>
        <p:nvPicPr>
          <p:cNvPr id="24" name="Picture 23" descr="school gir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7042" y="1524000"/>
            <a:ext cx="2250758" cy="3733800"/>
          </a:xfrm>
          <a:prstGeom prst="rect">
            <a:avLst/>
          </a:prstGeom>
        </p:spPr>
      </p:pic>
      <p:sp>
        <p:nvSpPr>
          <p:cNvPr id="25" name="Flowchart: Sequential Access Storage 24"/>
          <p:cNvSpPr/>
          <p:nvPr/>
        </p:nvSpPr>
        <p:spPr>
          <a:xfrm>
            <a:off x="4495800" y="0"/>
            <a:ext cx="2667000" cy="3276600"/>
          </a:xfrm>
          <a:prstGeom prst="flowChartMagneticTap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I am Lima. I read in Class Eight.</a:t>
            </a:r>
          </a:p>
        </p:txBody>
      </p:sp>
      <p:pic>
        <p:nvPicPr>
          <p:cNvPr id="28" name="Picture 27" descr="stal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0"/>
            <a:ext cx="4648200" cy="2895600"/>
          </a:xfrm>
          <a:prstGeom prst="rect">
            <a:avLst/>
          </a:prstGeom>
        </p:spPr>
      </p:pic>
      <p:sp>
        <p:nvSpPr>
          <p:cNvPr id="32" name="Rounded Rectangle 31"/>
          <p:cNvSpPr/>
          <p:nvPr/>
        </p:nvSpPr>
        <p:spPr>
          <a:xfrm>
            <a:off x="7010400" y="76200"/>
            <a:ext cx="20574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Note: Use </a:t>
            </a:r>
            <a:r>
              <a:rPr lang="en-US" sz="2000" b="1" dirty="0" smtClean="0">
                <a:solidFill>
                  <a:srgbClr val="FFFF00"/>
                </a:solidFill>
              </a:rPr>
              <a:t>since  </a:t>
            </a:r>
            <a:r>
              <a:rPr lang="en-US" dirty="0" smtClean="0"/>
              <a:t>if means point of time </a:t>
            </a:r>
            <a:endParaRPr lang="en-US" dirty="0"/>
          </a:p>
        </p:txBody>
      </p:sp>
      <p:sp>
        <p:nvSpPr>
          <p:cNvPr id="33" name="Rounded Rectangle 32"/>
          <p:cNvSpPr/>
          <p:nvPr/>
        </p:nvSpPr>
        <p:spPr>
          <a:xfrm>
            <a:off x="7010400" y="76200"/>
            <a:ext cx="20574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Note:  use  </a:t>
            </a:r>
            <a:r>
              <a:rPr lang="en-US" sz="2400" b="1" dirty="0" smtClean="0">
                <a:solidFill>
                  <a:srgbClr val="FFFF00"/>
                </a:solidFill>
              </a:rPr>
              <a:t>for</a:t>
            </a:r>
            <a:r>
              <a:rPr lang="en-US" sz="2000" dirty="0" smtClean="0"/>
              <a:t> if period of time</a:t>
            </a:r>
            <a:endParaRPr lang="en-US" sz="2000" dirty="0"/>
          </a:p>
        </p:txBody>
      </p:sp>
      <p:sp>
        <p:nvSpPr>
          <p:cNvPr id="41" name="Rounded Rectangle 40"/>
          <p:cNvSpPr/>
          <p:nvPr/>
        </p:nvSpPr>
        <p:spPr>
          <a:xfrm>
            <a:off x="7010400" y="76200"/>
            <a:ext cx="20574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Incomplete period of time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76200" y="3733800"/>
            <a:ext cx="1066800" cy="8382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Subject</a:t>
            </a:r>
            <a:endParaRPr lang="en-US" sz="2000" dirty="0"/>
          </a:p>
        </p:txBody>
      </p:sp>
      <p:sp>
        <p:nvSpPr>
          <p:cNvPr id="77" name="Rounded Rectangle 76"/>
          <p:cNvSpPr/>
          <p:nvPr/>
        </p:nvSpPr>
        <p:spPr>
          <a:xfrm>
            <a:off x="76200" y="4572000"/>
            <a:ext cx="1066800" cy="8382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</a:t>
            </a:r>
            <a:endParaRPr lang="en-US" sz="2800" dirty="0"/>
          </a:p>
        </p:txBody>
      </p:sp>
      <p:sp>
        <p:nvSpPr>
          <p:cNvPr id="84" name="Flowchart: Sequential Access Storage 83"/>
          <p:cNvSpPr/>
          <p:nvPr/>
        </p:nvSpPr>
        <p:spPr>
          <a:xfrm>
            <a:off x="4495800" y="0"/>
            <a:ext cx="2667000" cy="3276600"/>
          </a:xfrm>
          <a:prstGeom prst="flowChartMagneticTap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I read this school + </a:t>
            </a:r>
            <a:r>
              <a:rPr lang="en-US" sz="3200" b="1" dirty="0" smtClean="0">
                <a:solidFill>
                  <a:srgbClr val="FF0000"/>
                </a:solidFill>
              </a:rPr>
              <a:t>Extension?</a:t>
            </a:r>
          </a:p>
        </p:txBody>
      </p:sp>
      <p:sp>
        <p:nvSpPr>
          <p:cNvPr id="85" name="Flowchart: Sequential Access Storage 84"/>
          <p:cNvSpPr/>
          <p:nvPr/>
        </p:nvSpPr>
        <p:spPr>
          <a:xfrm>
            <a:off x="4495800" y="0"/>
            <a:ext cx="2667000" cy="3276600"/>
          </a:xfrm>
          <a:prstGeom prst="flowChartMagneticTap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I read this school </a:t>
            </a:r>
            <a:r>
              <a:rPr lang="en-US" sz="3200" b="1" dirty="0" smtClean="0">
                <a:solidFill>
                  <a:srgbClr val="0070C0"/>
                </a:solidFill>
              </a:rPr>
              <a:t>since January, 2012.</a:t>
            </a:r>
          </a:p>
        </p:txBody>
      </p:sp>
      <p:sp>
        <p:nvSpPr>
          <p:cNvPr id="86" name="Flowchart: Sequential Access Storage 85"/>
          <p:cNvSpPr/>
          <p:nvPr/>
        </p:nvSpPr>
        <p:spPr>
          <a:xfrm>
            <a:off x="4495800" y="0"/>
            <a:ext cx="2667000" cy="3276600"/>
          </a:xfrm>
          <a:prstGeom prst="flowChartMagneticTap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I read this school </a:t>
            </a:r>
            <a:r>
              <a:rPr lang="en-US" sz="3200" b="1" dirty="0" smtClean="0">
                <a:solidFill>
                  <a:srgbClr val="0070C0"/>
                </a:solidFill>
              </a:rPr>
              <a:t>for three years.</a:t>
            </a:r>
          </a:p>
        </p:txBody>
      </p:sp>
      <p:sp>
        <p:nvSpPr>
          <p:cNvPr id="87" name="Flowchart: Sequential Access Storage 86"/>
          <p:cNvSpPr/>
          <p:nvPr/>
        </p:nvSpPr>
        <p:spPr>
          <a:xfrm>
            <a:off x="4495800" y="0"/>
            <a:ext cx="2667000" cy="3276600"/>
          </a:xfrm>
          <a:prstGeom prst="flowChartMagneticTap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I bought the book </a:t>
            </a:r>
            <a:r>
              <a:rPr lang="en-US" sz="3200" dirty="0" smtClean="0">
                <a:solidFill>
                  <a:srgbClr val="0070C0"/>
                </a:solidFill>
              </a:rPr>
              <a:t>this year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1143000" y="3733800"/>
            <a:ext cx="1371600" cy="8382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Have/Has</a:t>
            </a:r>
            <a:endParaRPr lang="en-US" sz="2000" dirty="0"/>
          </a:p>
        </p:txBody>
      </p:sp>
      <p:sp>
        <p:nvSpPr>
          <p:cNvPr id="89" name="Rounded Rectangle 88"/>
          <p:cNvSpPr/>
          <p:nvPr/>
        </p:nvSpPr>
        <p:spPr>
          <a:xfrm>
            <a:off x="1143000" y="4572000"/>
            <a:ext cx="1371600" cy="8382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have</a:t>
            </a:r>
            <a:endParaRPr lang="en-US" sz="2800" dirty="0"/>
          </a:p>
        </p:txBody>
      </p:sp>
      <p:sp>
        <p:nvSpPr>
          <p:cNvPr id="90" name="Rounded Rectangle 89"/>
          <p:cNvSpPr/>
          <p:nvPr/>
        </p:nvSpPr>
        <p:spPr>
          <a:xfrm>
            <a:off x="2514600" y="3733800"/>
            <a:ext cx="1371600" cy="8382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Verb(past participle)</a:t>
            </a:r>
            <a:endParaRPr lang="en-US" sz="2000" dirty="0"/>
          </a:p>
        </p:txBody>
      </p:sp>
      <p:sp>
        <p:nvSpPr>
          <p:cNvPr id="91" name="Rounded Rectangle 90"/>
          <p:cNvSpPr/>
          <p:nvPr/>
        </p:nvSpPr>
        <p:spPr>
          <a:xfrm>
            <a:off x="2514600" y="4572000"/>
            <a:ext cx="1371600" cy="8382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read</a:t>
            </a:r>
            <a:endParaRPr lang="en-US" sz="2800" dirty="0"/>
          </a:p>
        </p:txBody>
      </p:sp>
      <p:sp>
        <p:nvSpPr>
          <p:cNvPr id="92" name="Rounded Rectangle 91"/>
          <p:cNvSpPr/>
          <p:nvPr/>
        </p:nvSpPr>
        <p:spPr>
          <a:xfrm>
            <a:off x="3886200" y="3733800"/>
            <a:ext cx="1828800" cy="8382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Object</a:t>
            </a:r>
            <a:endParaRPr lang="en-US" sz="2000" dirty="0"/>
          </a:p>
        </p:txBody>
      </p:sp>
      <p:sp>
        <p:nvSpPr>
          <p:cNvPr id="93" name="Rounded Rectangle 92"/>
          <p:cNvSpPr/>
          <p:nvPr/>
        </p:nvSpPr>
        <p:spPr>
          <a:xfrm>
            <a:off x="3886200" y="4572000"/>
            <a:ext cx="1828800" cy="8382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this school</a:t>
            </a:r>
            <a:endParaRPr lang="en-US" sz="2800" dirty="0"/>
          </a:p>
        </p:txBody>
      </p:sp>
      <p:sp>
        <p:nvSpPr>
          <p:cNvPr id="94" name="Rounded Rectangle 93"/>
          <p:cNvSpPr/>
          <p:nvPr/>
        </p:nvSpPr>
        <p:spPr>
          <a:xfrm>
            <a:off x="5715000" y="3733800"/>
            <a:ext cx="1828800" cy="8382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Since+point</a:t>
            </a:r>
            <a:r>
              <a:rPr lang="en-US" sz="2000" b="1" dirty="0" smtClean="0"/>
              <a:t> of time</a:t>
            </a:r>
            <a:endParaRPr lang="en-US" sz="2000" b="1" dirty="0"/>
          </a:p>
        </p:txBody>
      </p:sp>
      <p:sp>
        <p:nvSpPr>
          <p:cNvPr id="95" name="Rounded Rectangle 94"/>
          <p:cNvSpPr/>
          <p:nvPr/>
        </p:nvSpPr>
        <p:spPr>
          <a:xfrm>
            <a:off x="5715000" y="4572000"/>
            <a:ext cx="1828800" cy="8382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Since January, 2012</a:t>
            </a:r>
            <a:endParaRPr lang="en-US" sz="2000" b="1" dirty="0"/>
          </a:p>
        </p:txBody>
      </p:sp>
      <p:sp>
        <p:nvSpPr>
          <p:cNvPr id="96" name="Rounded Rectangle 95"/>
          <p:cNvSpPr/>
          <p:nvPr/>
        </p:nvSpPr>
        <p:spPr>
          <a:xfrm>
            <a:off x="76200" y="3733800"/>
            <a:ext cx="1066800" cy="8382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Subject</a:t>
            </a:r>
            <a:endParaRPr lang="en-US" sz="2000" dirty="0"/>
          </a:p>
        </p:txBody>
      </p:sp>
      <p:sp>
        <p:nvSpPr>
          <p:cNvPr id="97" name="Rounded Rectangle 96"/>
          <p:cNvSpPr/>
          <p:nvPr/>
        </p:nvSpPr>
        <p:spPr>
          <a:xfrm>
            <a:off x="76200" y="4572000"/>
            <a:ext cx="1066800" cy="8382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</a:t>
            </a:r>
            <a:endParaRPr lang="en-US" sz="2800" dirty="0"/>
          </a:p>
        </p:txBody>
      </p:sp>
      <p:sp>
        <p:nvSpPr>
          <p:cNvPr id="98" name="Rounded Rectangle 97"/>
          <p:cNvSpPr/>
          <p:nvPr/>
        </p:nvSpPr>
        <p:spPr>
          <a:xfrm>
            <a:off x="1143000" y="3733800"/>
            <a:ext cx="1371600" cy="8382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Have/Has</a:t>
            </a:r>
            <a:endParaRPr lang="en-US" sz="2000" dirty="0"/>
          </a:p>
        </p:txBody>
      </p:sp>
      <p:sp>
        <p:nvSpPr>
          <p:cNvPr id="99" name="Rounded Rectangle 98"/>
          <p:cNvSpPr/>
          <p:nvPr/>
        </p:nvSpPr>
        <p:spPr>
          <a:xfrm>
            <a:off x="1143000" y="4572000"/>
            <a:ext cx="1371600" cy="8382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have</a:t>
            </a:r>
            <a:endParaRPr lang="en-US" sz="2800" dirty="0"/>
          </a:p>
        </p:txBody>
      </p:sp>
      <p:sp>
        <p:nvSpPr>
          <p:cNvPr id="100" name="Rounded Rectangle 99"/>
          <p:cNvSpPr/>
          <p:nvPr/>
        </p:nvSpPr>
        <p:spPr>
          <a:xfrm>
            <a:off x="2514600" y="3733800"/>
            <a:ext cx="1371600" cy="8382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Verb(past participle)</a:t>
            </a:r>
            <a:endParaRPr lang="en-US" sz="2000" dirty="0"/>
          </a:p>
        </p:txBody>
      </p:sp>
      <p:sp>
        <p:nvSpPr>
          <p:cNvPr id="101" name="Rounded Rectangle 100"/>
          <p:cNvSpPr/>
          <p:nvPr/>
        </p:nvSpPr>
        <p:spPr>
          <a:xfrm>
            <a:off x="2514600" y="4572000"/>
            <a:ext cx="1371600" cy="8382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read</a:t>
            </a:r>
            <a:endParaRPr lang="en-US" sz="2800" dirty="0"/>
          </a:p>
        </p:txBody>
      </p:sp>
      <p:sp>
        <p:nvSpPr>
          <p:cNvPr id="102" name="Rounded Rectangle 101"/>
          <p:cNvSpPr/>
          <p:nvPr/>
        </p:nvSpPr>
        <p:spPr>
          <a:xfrm>
            <a:off x="3886200" y="3733800"/>
            <a:ext cx="1828800" cy="8382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Object</a:t>
            </a:r>
            <a:endParaRPr lang="en-US" sz="2000" dirty="0"/>
          </a:p>
        </p:txBody>
      </p:sp>
      <p:sp>
        <p:nvSpPr>
          <p:cNvPr id="103" name="Rounded Rectangle 102"/>
          <p:cNvSpPr/>
          <p:nvPr/>
        </p:nvSpPr>
        <p:spPr>
          <a:xfrm>
            <a:off x="3886200" y="4572000"/>
            <a:ext cx="1828800" cy="8382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this school</a:t>
            </a:r>
            <a:endParaRPr lang="en-US" sz="2800" dirty="0"/>
          </a:p>
        </p:txBody>
      </p:sp>
      <p:sp>
        <p:nvSpPr>
          <p:cNvPr id="104" name="Rounded Rectangle 103"/>
          <p:cNvSpPr/>
          <p:nvPr/>
        </p:nvSpPr>
        <p:spPr>
          <a:xfrm>
            <a:off x="5715000" y="3733800"/>
            <a:ext cx="1828800" cy="8382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for+point</a:t>
            </a:r>
            <a:r>
              <a:rPr lang="en-US" sz="2000" dirty="0" smtClean="0"/>
              <a:t> of time</a:t>
            </a:r>
            <a:endParaRPr lang="en-US" sz="2000" dirty="0"/>
          </a:p>
        </p:txBody>
      </p:sp>
      <p:sp>
        <p:nvSpPr>
          <p:cNvPr id="105" name="Rounded Rectangle 104"/>
          <p:cNvSpPr/>
          <p:nvPr/>
        </p:nvSpPr>
        <p:spPr>
          <a:xfrm>
            <a:off x="5715000" y="4572000"/>
            <a:ext cx="1828800" cy="8382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for three years</a:t>
            </a:r>
            <a:endParaRPr lang="en-US" sz="2000" dirty="0"/>
          </a:p>
        </p:txBody>
      </p:sp>
      <p:sp>
        <p:nvSpPr>
          <p:cNvPr id="106" name="Rounded Rectangle 105"/>
          <p:cNvSpPr/>
          <p:nvPr/>
        </p:nvSpPr>
        <p:spPr>
          <a:xfrm>
            <a:off x="76200" y="3733800"/>
            <a:ext cx="1066800" cy="8382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Subject</a:t>
            </a:r>
            <a:endParaRPr lang="en-US" sz="2000" dirty="0"/>
          </a:p>
        </p:txBody>
      </p:sp>
      <p:sp>
        <p:nvSpPr>
          <p:cNvPr id="107" name="Rounded Rectangle 106"/>
          <p:cNvSpPr/>
          <p:nvPr/>
        </p:nvSpPr>
        <p:spPr>
          <a:xfrm>
            <a:off x="76200" y="4572000"/>
            <a:ext cx="1066800" cy="8382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</a:t>
            </a:r>
            <a:endParaRPr lang="en-US" sz="2800" dirty="0"/>
          </a:p>
        </p:txBody>
      </p:sp>
      <p:sp>
        <p:nvSpPr>
          <p:cNvPr id="108" name="Rounded Rectangle 107"/>
          <p:cNvSpPr/>
          <p:nvPr/>
        </p:nvSpPr>
        <p:spPr>
          <a:xfrm>
            <a:off x="1143000" y="3733800"/>
            <a:ext cx="1371600" cy="8382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Have/Has</a:t>
            </a:r>
            <a:endParaRPr lang="en-US" sz="2000" dirty="0"/>
          </a:p>
        </p:txBody>
      </p:sp>
      <p:sp>
        <p:nvSpPr>
          <p:cNvPr id="109" name="Rounded Rectangle 108"/>
          <p:cNvSpPr/>
          <p:nvPr/>
        </p:nvSpPr>
        <p:spPr>
          <a:xfrm>
            <a:off x="1143000" y="4572000"/>
            <a:ext cx="1371600" cy="8382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have</a:t>
            </a:r>
            <a:endParaRPr lang="en-US" sz="2800" dirty="0"/>
          </a:p>
        </p:txBody>
      </p:sp>
      <p:sp>
        <p:nvSpPr>
          <p:cNvPr id="110" name="Rounded Rectangle 109"/>
          <p:cNvSpPr/>
          <p:nvPr/>
        </p:nvSpPr>
        <p:spPr>
          <a:xfrm>
            <a:off x="2514600" y="3733800"/>
            <a:ext cx="1371600" cy="8382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Verb(past participle)</a:t>
            </a:r>
            <a:endParaRPr lang="en-US" sz="2000" dirty="0"/>
          </a:p>
        </p:txBody>
      </p:sp>
      <p:sp>
        <p:nvSpPr>
          <p:cNvPr id="111" name="Rounded Rectangle 110"/>
          <p:cNvSpPr/>
          <p:nvPr/>
        </p:nvSpPr>
        <p:spPr>
          <a:xfrm>
            <a:off x="2514600" y="4572000"/>
            <a:ext cx="1371600" cy="8382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bought</a:t>
            </a:r>
            <a:endParaRPr lang="en-US" sz="2800" dirty="0"/>
          </a:p>
        </p:txBody>
      </p:sp>
      <p:sp>
        <p:nvSpPr>
          <p:cNvPr id="112" name="Rounded Rectangle 111"/>
          <p:cNvSpPr/>
          <p:nvPr/>
        </p:nvSpPr>
        <p:spPr>
          <a:xfrm>
            <a:off x="3886200" y="3733800"/>
            <a:ext cx="1828800" cy="8382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Object</a:t>
            </a:r>
            <a:endParaRPr lang="en-US" sz="2000" dirty="0"/>
          </a:p>
        </p:txBody>
      </p:sp>
      <p:sp>
        <p:nvSpPr>
          <p:cNvPr id="113" name="Rounded Rectangle 112"/>
          <p:cNvSpPr/>
          <p:nvPr/>
        </p:nvSpPr>
        <p:spPr>
          <a:xfrm>
            <a:off x="3886200" y="4572000"/>
            <a:ext cx="1828800" cy="8382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The book</a:t>
            </a:r>
            <a:endParaRPr lang="en-US" sz="2800" dirty="0"/>
          </a:p>
        </p:txBody>
      </p:sp>
      <p:sp>
        <p:nvSpPr>
          <p:cNvPr id="114" name="Rounded Rectangle 113"/>
          <p:cNvSpPr/>
          <p:nvPr/>
        </p:nvSpPr>
        <p:spPr>
          <a:xfrm>
            <a:off x="5715000" y="3733800"/>
            <a:ext cx="1828800" cy="8382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Incomplete period of time</a:t>
            </a:r>
            <a:endParaRPr lang="en-US" sz="2000" dirty="0"/>
          </a:p>
        </p:txBody>
      </p:sp>
      <p:sp>
        <p:nvSpPr>
          <p:cNvPr id="115" name="Rounded Rectangle 114"/>
          <p:cNvSpPr/>
          <p:nvPr/>
        </p:nvSpPr>
        <p:spPr>
          <a:xfrm>
            <a:off x="5715000" y="4572000"/>
            <a:ext cx="1828800" cy="8382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This year</a:t>
            </a:r>
            <a:endParaRPr lang="en-US" sz="2800" dirty="0"/>
          </a:p>
        </p:txBody>
      </p:sp>
      <p:sp>
        <p:nvSpPr>
          <p:cNvPr id="116" name="Rounded Rectangle 115"/>
          <p:cNvSpPr/>
          <p:nvPr/>
        </p:nvSpPr>
        <p:spPr>
          <a:xfrm>
            <a:off x="228600" y="2895600"/>
            <a:ext cx="4191000" cy="533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Book Fair, 2014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9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4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6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1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6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1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6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1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6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1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1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6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  <p:bldP spid="32" grpId="0" animBg="1"/>
      <p:bldP spid="33" grpId="0" animBg="1"/>
      <p:bldP spid="41" grpId="0" animBg="1"/>
      <p:bldP spid="72" grpId="0" animBg="1"/>
      <p:bldP spid="77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228600"/>
            <a:ext cx="8458200" cy="16764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endParaRPr lang="en-US" sz="5400" dirty="0" smtClean="0">
              <a:solidFill>
                <a:schemeClr val="tx1"/>
              </a:solidFill>
            </a:endParaRPr>
          </a:p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Read These Sentences carefully and </a:t>
            </a:r>
            <a:r>
              <a:rPr lang="en-US" sz="4400" b="1" dirty="0" smtClean="0">
                <a:solidFill>
                  <a:srgbClr val="FFFF00"/>
                </a:solidFill>
              </a:rPr>
              <a:t>identify differences among them.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6200" y="2133600"/>
            <a:ext cx="18288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Sentences</a:t>
            </a:r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1905000" y="2133600"/>
            <a:ext cx="37338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Example</a:t>
            </a:r>
            <a:endParaRPr lang="en-US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5638800" y="2133600"/>
            <a:ext cx="33528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Structure of the Sentence</a:t>
            </a:r>
            <a:endParaRPr lang="en-US" sz="24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76200" y="3200400"/>
            <a:ext cx="1828800" cy="762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Affirmative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1905000" y="3200400"/>
            <a:ext cx="3733800" cy="762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I/we/you/they</a:t>
            </a:r>
            <a:r>
              <a:rPr lang="en-US" sz="2400" dirty="0" smtClean="0"/>
              <a:t>  have </a:t>
            </a:r>
            <a:r>
              <a:rPr lang="en-US" sz="2400" b="1" dirty="0" smtClean="0">
                <a:solidFill>
                  <a:srgbClr val="FFFF00"/>
                </a:solidFill>
              </a:rPr>
              <a:t>eaten </a:t>
            </a:r>
            <a:r>
              <a:rPr lang="en-US" sz="2400" dirty="0" smtClean="0"/>
              <a:t>rice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5638800" y="3200400"/>
            <a:ext cx="3352800" cy="762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Subject</a:t>
            </a:r>
            <a:r>
              <a:rPr lang="en-US" sz="2000" dirty="0" err="1" smtClean="0"/>
              <a:t>+have</a:t>
            </a:r>
            <a:r>
              <a:rPr lang="en-US" sz="2000" dirty="0" smtClean="0"/>
              <a:t>/has+ </a:t>
            </a:r>
            <a:r>
              <a:rPr lang="en-US" sz="2000" b="1" dirty="0" smtClean="0">
                <a:solidFill>
                  <a:srgbClr val="FFFF00"/>
                </a:solidFill>
              </a:rPr>
              <a:t>V(past </a:t>
            </a:r>
            <a:r>
              <a:rPr lang="en-US" sz="2000" b="1" dirty="0" err="1" smtClean="0">
                <a:solidFill>
                  <a:srgbClr val="FFFF00"/>
                </a:solidFill>
              </a:rPr>
              <a:t>participal</a:t>
            </a:r>
            <a:r>
              <a:rPr lang="en-US" sz="2000" b="1" dirty="0" smtClean="0">
                <a:solidFill>
                  <a:srgbClr val="FFFF00"/>
                </a:solidFill>
              </a:rPr>
              <a:t>) </a:t>
            </a:r>
            <a:r>
              <a:rPr lang="en-US" sz="2000" dirty="0" smtClean="0"/>
              <a:t>+Object</a:t>
            </a:r>
            <a:endParaRPr lang="en-US" sz="2000" dirty="0"/>
          </a:p>
        </p:txBody>
      </p:sp>
      <p:sp>
        <p:nvSpPr>
          <p:cNvPr id="10" name="Rounded Rectangle 9"/>
          <p:cNvSpPr/>
          <p:nvPr/>
        </p:nvSpPr>
        <p:spPr>
          <a:xfrm>
            <a:off x="76200" y="4114800"/>
            <a:ext cx="1828800" cy="762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Negative</a:t>
            </a:r>
            <a:endParaRPr lang="en-US" sz="2400" dirty="0"/>
          </a:p>
        </p:txBody>
      </p:sp>
      <p:sp>
        <p:nvSpPr>
          <p:cNvPr id="11" name="Rounded Rectangle 10"/>
          <p:cNvSpPr/>
          <p:nvPr/>
        </p:nvSpPr>
        <p:spPr>
          <a:xfrm>
            <a:off x="1905000" y="4114800"/>
            <a:ext cx="3733800" cy="762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I/we/you/they  </a:t>
            </a:r>
            <a:r>
              <a:rPr lang="en-US" sz="2400" b="1" dirty="0" smtClean="0">
                <a:solidFill>
                  <a:schemeClr val="bg1"/>
                </a:solidFill>
              </a:rPr>
              <a:t>have</a:t>
            </a:r>
            <a:r>
              <a:rPr lang="en-US" sz="2400" dirty="0" smtClean="0"/>
              <a:t> not </a:t>
            </a:r>
            <a:r>
              <a:rPr lang="en-US" sz="2400" b="1" dirty="0" smtClean="0">
                <a:solidFill>
                  <a:srgbClr val="FFFF00"/>
                </a:solidFill>
              </a:rPr>
              <a:t>eaten</a:t>
            </a:r>
            <a:r>
              <a:rPr lang="en-US" sz="2400" dirty="0" smtClean="0"/>
              <a:t> rice.</a:t>
            </a:r>
            <a:endParaRPr lang="en-US" sz="2400" dirty="0"/>
          </a:p>
        </p:txBody>
      </p:sp>
      <p:sp>
        <p:nvSpPr>
          <p:cNvPr id="12" name="Rounded Rectangle 11"/>
          <p:cNvSpPr/>
          <p:nvPr/>
        </p:nvSpPr>
        <p:spPr>
          <a:xfrm>
            <a:off x="5638800" y="4114800"/>
            <a:ext cx="3352800" cy="762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Subject</a:t>
            </a:r>
            <a:r>
              <a:rPr lang="en-US" sz="2400" dirty="0" smtClean="0"/>
              <a:t> + have/</a:t>
            </a:r>
            <a:r>
              <a:rPr lang="en-US" sz="2400" dirty="0" err="1" smtClean="0"/>
              <a:t>has+not</a:t>
            </a:r>
            <a:r>
              <a:rPr lang="en-US" sz="2400" dirty="0" smtClean="0"/>
              <a:t>+ </a:t>
            </a:r>
            <a:r>
              <a:rPr lang="en-US" sz="2400" b="1" dirty="0" smtClean="0">
                <a:solidFill>
                  <a:srgbClr val="FFFF00"/>
                </a:solidFill>
              </a:rPr>
              <a:t>V(</a:t>
            </a:r>
            <a:r>
              <a:rPr lang="en-US" sz="2400" b="1" dirty="0" err="1" smtClean="0">
                <a:solidFill>
                  <a:srgbClr val="FFFF00"/>
                </a:solidFill>
              </a:rPr>
              <a:t>p.p</a:t>
            </a:r>
            <a:r>
              <a:rPr lang="en-US" sz="2400" b="1" dirty="0" smtClean="0">
                <a:solidFill>
                  <a:srgbClr val="FFFF00"/>
                </a:solidFill>
              </a:rPr>
              <a:t>)</a:t>
            </a:r>
            <a:r>
              <a:rPr lang="en-US" sz="2400" dirty="0" smtClean="0"/>
              <a:t>+ Object</a:t>
            </a:r>
            <a:endParaRPr lang="en-US" sz="2400" dirty="0"/>
          </a:p>
        </p:txBody>
      </p:sp>
      <p:sp>
        <p:nvSpPr>
          <p:cNvPr id="13" name="Rounded Rectangle 12"/>
          <p:cNvSpPr/>
          <p:nvPr/>
        </p:nvSpPr>
        <p:spPr>
          <a:xfrm>
            <a:off x="76200" y="5029200"/>
            <a:ext cx="1828800" cy="762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Interrogative</a:t>
            </a:r>
            <a:endParaRPr lang="en-US" sz="2400" dirty="0"/>
          </a:p>
        </p:txBody>
      </p:sp>
      <p:sp>
        <p:nvSpPr>
          <p:cNvPr id="14" name="Rounded Rectangle 13"/>
          <p:cNvSpPr/>
          <p:nvPr/>
        </p:nvSpPr>
        <p:spPr>
          <a:xfrm>
            <a:off x="1905000" y="5029200"/>
            <a:ext cx="3733800" cy="762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Has </a:t>
            </a:r>
            <a:r>
              <a:rPr lang="en-US" sz="2800" b="1" dirty="0" smtClean="0">
                <a:solidFill>
                  <a:srgbClr val="FFFF00"/>
                </a:solidFill>
              </a:rPr>
              <a:t>He / She</a:t>
            </a: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eat </a:t>
            </a:r>
            <a:r>
              <a:rPr lang="en-US" sz="2800" dirty="0" smtClean="0"/>
              <a:t>rice </a:t>
            </a:r>
            <a:r>
              <a:rPr lang="en-US" sz="2800" dirty="0" smtClean="0">
                <a:solidFill>
                  <a:srgbClr val="FF0000"/>
                </a:solidFill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638800" y="5029200"/>
            <a:ext cx="3352800" cy="762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Have/</a:t>
            </a:r>
            <a:r>
              <a:rPr lang="en-US" sz="2800" dirty="0" err="1" smtClean="0"/>
              <a:t>has+</a:t>
            </a:r>
            <a:r>
              <a:rPr lang="en-US" sz="2800" b="1" dirty="0" err="1" smtClean="0">
                <a:solidFill>
                  <a:srgbClr val="FFFF00"/>
                </a:solidFill>
              </a:rPr>
              <a:t>Subject</a:t>
            </a:r>
            <a:r>
              <a:rPr lang="en-US" sz="2800" dirty="0" smtClean="0"/>
              <a:t>+ </a:t>
            </a:r>
            <a:r>
              <a:rPr lang="en-US" sz="2800" b="1" dirty="0" smtClean="0">
                <a:solidFill>
                  <a:schemeClr val="tx1"/>
                </a:solidFill>
              </a:rPr>
              <a:t>V(P.P)</a:t>
            </a:r>
            <a:r>
              <a:rPr lang="en-US" sz="2800" dirty="0" smtClean="0"/>
              <a:t>+ Object </a:t>
            </a:r>
            <a:r>
              <a:rPr lang="en-US" sz="2800" b="1" dirty="0" smtClean="0">
                <a:solidFill>
                  <a:srgbClr val="FF0000"/>
                </a:solidFill>
              </a:rPr>
              <a:t>?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6200" y="5943600"/>
            <a:ext cx="1828800" cy="762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Negative-Interrogative</a:t>
            </a:r>
            <a:endParaRPr lang="en-US" sz="20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1905000" y="5943600"/>
            <a:ext cx="3733800" cy="762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Have </a:t>
            </a:r>
            <a:r>
              <a:rPr lang="en-US" sz="2800" b="1" dirty="0" smtClean="0">
                <a:solidFill>
                  <a:schemeClr val="tx1"/>
                </a:solidFill>
              </a:rPr>
              <a:t>I/you/we/they </a:t>
            </a:r>
            <a:r>
              <a:rPr lang="en-US" sz="2800" b="1" dirty="0" smtClean="0"/>
              <a:t>not </a:t>
            </a:r>
            <a:r>
              <a:rPr lang="en-US" sz="2800" b="1" dirty="0" smtClean="0">
                <a:solidFill>
                  <a:srgbClr val="FFFF00"/>
                </a:solidFill>
              </a:rPr>
              <a:t>eaten </a:t>
            </a:r>
            <a:r>
              <a:rPr lang="en-US" sz="2800" b="1" dirty="0" smtClean="0">
                <a:solidFill>
                  <a:srgbClr val="0070C0"/>
                </a:solidFill>
              </a:rPr>
              <a:t>rice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?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638800" y="5943600"/>
            <a:ext cx="3352800" cy="762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Have/</a:t>
            </a:r>
            <a:r>
              <a:rPr lang="en-US" sz="2400" dirty="0" err="1" smtClean="0"/>
              <a:t>has+</a:t>
            </a:r>
            <a:r>
              <a:rPr lang="en-US" sz="2400" dirty="0" err="1" smtClean="0">
                <a:solidFill>
                  <a:schemeClr val="tx1"/>
                </a:solidFill>
              </a:rPr>
              <a:t>subject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/>
              <a:t>+not+ </a:t>
            </a:r>
            <a:r>
              <a:rPr lang="en-US" sz="2400" dirty="0" smtClean="0">
                <a:solidFill>
                  <a:srgbClr val="FFFF00"/>
                </a:solidFill>
              </a:rPr>
              <a:t>verb(P.P</a:t>
            </a:r>
            <a:r>
              <a:rPr lang="en-US" sz="2400" dirty="0" smtClean="0"/>
              <a:t>)+ </a:t>
            </a:r>
            <a:r>
              <a:rPr lang="en-US" sz="2400" dirty="0" smtClean="0">
                <a:solidFill>
                  <a:srgbClr val="0070C0"/>
                </a:solidFill>
              </a:rPr>
              <a:t>object </a:t>
            </a:r>
            <a:r>
              <a:rPr lang="en-US" sz="2400" dirty="0" smtClean="0">
                <a:solidFill>
                  <a:srgbClr val="FF0000"/>
                </a:solidFill>
              </a:rPr>
              <a:t>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905000" y="3200400"/>
            <a:ext cx="3733800" cy="762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She/He</a:t>
            </a:r>
            <a:r>
              <a:rPr lang="en-US" sz="2400" dirty="0" smtClean="0"/>
              <a:t>  has </a:t>
            </a:r>
            <a:r>
              <a:rPr lang="en-US" sz="2400" b="1" dirty="0" smtClean="0">
                <a:solidFill>
                  <a:srgbClr val="FFFF00"/>
                </a:solidFill>
              </a:rPr>
              <a:t>eaten </a:t>
            </a:r>
            <a:r>
              <a:rPr lang="en-US" sz="2400" dirty="0" smtClean="0"/>
              <a:t>rice.</a:t>
            </a:r>
            <a:endParaRPr lang="en-US" sz="2400" dirty="0"/>
          </a:p>
        </p:txBody>
      </p:sp>
      <p:sp>
        <p:nvSpPr>
          <p:cNvPr id="21" name="Rounded Rectangle 20"/>
          <p:cNvSpPr/>
          <p:nvPr/>
        </p:nvSpPr>
        <p:spPr>
          <a:xfrm>
            <a:off x="1905000" y="4114800"/>
            <a:ext cx="3733800" cy="762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She/ He </a:t>
            </a:r>
            <a:r>
              <a:rPr lang="en-US" sz="2400" b="1" dirty="0" smtClean="0">
                <a:solidFill>
                  <a:schemeClr val="bg1"/>
                </a:solidFill>
              </a:rPr>
              <a:t>ha</a:t>
            </a:r>
            <a:r>
              <a:rPr lang="en-US" sz="2400" dirty="0" smtClean="0"/>
              <a:t>s not </a:t>
            </a:r>
            <a:r>
              <a:rPr lang="en-US" sz="2400" b="1" dirty="0" smtClean="0">
                <a:solidFill>
                  <a:srgbClr val="FFFF00"/>
                </a:solidFill>
              </a:rPr>
              <a:t>eat</a:t>
            </a:r>
            <a:r>
              <a:rPr lang="en-US" sz="2400" dirty="0" smtClean="0"/>
              <a:t> rice.</a:t>
            </a:r>
            <a:endParaRPr lang="en-US" sz="2400" dirty="0"/>
          </a:p>
        </p:txBody>
      </p:sp>
      <p:sp>
        <p:nvSpPr>
          <p:cNvPr id="22" name="Rounded Rectangle 21"/>
          <p:cNvSpPr/>
          <p:nvPr/>
        </p:nvSpPr>
        <p:spPr>
          <a:xfrm>
            <a:off x="1905000" y="5029200"/>
            <a:ext cx="3733800" cy="762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Have  </a:t>
            </a:r>
            <a:r>
              <a:rPr lang="en-US" sz="2800" b="1" dirty="0" smtClean="0">
                <a:solidFill>
                  <a:srgbClr val="FFFF00"/>
                </a:solidFill>
              </a:rPr>
              <a:t>I/We/You/They </a:t>
            </a:r>
            <a:r>
              <a:rPr lang="en-US" sz="2800" b="1" dirty="0" smtClean="0">
                <a:solidFill>
                  <a:schemeClr val="tx1"/>
                </a:solidFill>
              </a:rPr>
              <a:t>eat </a:t>
            </a:r>
            <a:r>
              <a:rPr lang="en-US" sz="2800" dirty="0" smtClean="0"/>
              <a:t>rice </a:t>
            </a:r>
            <a:r>
              <a:rPr lang="en-US" sz="2800" b="1" dirty="0" smtClean="0">
                <a:solidFill>
                  <a:srgbClr val="FF0000"/>
                </a:solidFill>
              </a:rPr>
              <a:t>?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905000" y="5943600"/>
            <a:ext cx="3733800" cy="762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Has </a:t>
            </a:r>
            <a:r>
              <a:rPr lang="en-US" sz="2400" b="1" dirty="0" smtClean="0">
                <a:solidFill>
                  <a:schemeClr val="tx1"/>
                </a:solidFill>
              </a:rPr>
              <a:t>he/she </a:t>
            </a:r>
            <a:r>
              <a:rPr lang="en-US" sz="2400" b="1" dirty="0" smtClean="0">
                <a:solidFill>
                  <a:schemeClr val="bg1"/>
                </a:solidFill>
              </a:rPr>
              <a:t>not </a:t>
            </a:r>
            <a:r>
              <a:rPr lang="en-US" sz="2400" b="1" dirty="0" smtClean="0">
                <a:solidFill>
                  <a:srgbClr val="FFFF00"/>
                </a:solidFill>
              </a:rPr>
              <a:t>eaten </a:t>
            </a:r>
            <a:r>
              <a:rPr lang="en-US" sz="2400" b="1" dirty="0" smtClean="0">
                <a:solidFill>
                  <a:srgbClr val="0070C0"/>
                </a:solidFill>
              </a:rPr>
              <a:t>rice</a:t>
            </a:r>
            <a:r>
              <a:rPr lang="en-US" sz="2400" b="1" dirty="0" smtClean="0">
                <a:solidFill>
                  <a:srgbClr val="FF0000"/>
                </a:solidFill>
              </a:rPr>
              <a:t>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7" name="Text Placeholder 2"/>
          <p:cNvSpPr txBox="1">
            <a:spLocks/>
          </p:cNvSpPr>
          <p:nvPr/>
        </p:nvSpPr>
        <p:spPr>
          <a:xfrm>
            <a:off x="304800" y="228600"/>
            <a:ext cx="8458200" cy="1676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Various forms of Sentence in  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  Perfect Tense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 rot="20999395">
            <a:off x="1030813" y="-20436"/>
            <a:ext cx="3962400" cy="2514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00B050"/>
                </a:solidFill>
              </a:rPr>
              <a:t>Keep in mind</a:t>
            </a:r>
            <a:endParaRPr lang="en-US" sz="6000" b="1" dirty="0">
              <a:solidFill>
                <a:srgbClr val="00B05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4800" y="2133600"/>
            <a:ext cx="8534400" cy="2514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070C0"/>
                </a:solidFill>
              </a:rPr>
              <a:t>Lately, recently, ever, never, always, occasionally, often, several times </a:t>
            </a:r>
            <a:r>
              <a:rPr lang="en-US" sz="4400" dirty="0" smtClean="0"/>
              <a:t>now these words indicate present perfect tense </a:t>
            </a:r>
            <a:endParaRPr lang="en-US" sz="4400" dirty="0"/>
          </a:p>
        </p:txBody>
      </p:sp>
      <p:sp>
        <p:nvSpPr>
          <p:cNvPr id="6" name="Rounded Rectangle 5"/>
          <p:cNvSpPr/>
          <p:nvPr/>
        </p:nvSpPr>
        <p:spPr>
          <a:xfrm>
            <a:off x="609600" y="5029200"/>
            <a:ext cx="7772400" cy="1295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Example: </a:t>
            </a:r>
            <a:r>
              <a:rPr lang="en-US" sz="3600" b="1" dirty="0" smtClean="0">
                <a:solidFill>
                  <a:srgbClr val="FF0000"/>
                </a:solidFill>
              </a:rPr>
              <a:t>He has came home </a:t>
            </a:r>
            <a:r>
              <a:rPr lang="en-US" sz="3600" b="1" dirty="0" smtClean="0">
                <a:solidFill>
                  <a:srgbClr val="0070C0"/>
                </a:solidFill>
              </a:rPr>
              <a:t>lately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9600" y="5029200"/>
            <a:ext cx="7772400" cy="1295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Example: Have you seen her </a:t>
            </a:r>
            <a:r>
              <a:rPr lang="en-US" sz="3600" b="1" dirty="0" smtClean="0">
                <a:solidFill>
                  <a:srgbClr val="0070C0"/>
                </a:solidFill>
              </a:rPr>
              <a:t>lately ?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9600" y="5029200"/>
            <a:ext cx="7772400" cy="1295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Example: </a:t>
            </a:r>
            <a:r>
              <a:rPr lang="en-US" sz="3600" b="1" dirty="0" smtClean="0">
                <a:solidFill>
                  <a:srgbClr val="FF0000"/>
                </a:solidFill>
              </a:rPr>
              <a:t>My father has transferred to Dhaka </a:t>
            </a:r>
            <a:r>
              <a:rPr lang="en-US" sz="3600" b="1" dirty="0" smtClean="0">
                <a:solidFill>
                  <a:srgbClr val="0070C0"/>
                </a:solidFill>
              </a:rPr>
              <a:t>recently.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9600" y="5029200"/>
            <a:ext cx="7772400" cy="1295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Example: </a:t>
            </a:r>
            <a:r>
              <a:rPr lang="en-US" sz="3600" b="1" dirty="0" smtClean="0">
                <a:solidFill>
                  <a:srgbClr val="FF0000"/>
                </a:solidFill>
              </a:rPr>
              <a:t>Have you </a:t>
            </a:r>
            <a:r>
              <a:rPr lang="en-US" sz="3600" b="1" dirty="0" smtClean="0">
                <a:solidFill>
                  <a:srgbClr val="0070C0"/>
                </a:solidFill>
              </a:rPr>
              <a:t>ever</a:t>
            </a:r>
            <a:r>
              <a:rPr lang="en-US" sz="3600" b="1" dirty="0" smtClean="0">
                <a:solidFill>
                  <a:srgbClr val="FF0000"/>
                </a:solidFill>
              </a:rPr>
              <a:t> seen it?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09600" y="5029200"/>
            <a:ext cx="7772400" cy="1295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Example: </a:t>
            </a:r>
            <a:r>
              <a:rPr lang="en-US" sz="3600" b="1" dirty="0" smtClean="0">
                <a:solidFill>
                  <a:srgbClr val="FF0000"/>
                </a:solidFill>
              </a:rPr>
              <a:t>No, I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Have </a:t>
            </a:r>
            <a:r>
              <a:rPr lang="en-US" sz="3600" b="1" dirty="0" smtClean="0">
                <a:solidFill>
                  <a:srgbClr val="0070C0"/>
                </a:solidFill>
              </a:rPr>
              <a:t>never</a:t>
            </a:r>
            <a:r>
              <a:rPr lang="en-US" sz="3600" b="1" dirty="0" smtClean="0">
                <a:solidFill>
                  <a:srgbClr val="FF0000"/>
                </a:solidFill>
              </a:rPr>
              <a:t> seen it?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09600" y="5029200"/>
            <a:ext cx="7772400" cy="1295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Example: </a:t>
            </a:r>
            <a:r>
              <a:rPr lang="en-US" sz="3600" b="1" dirty="0" smtClean="0">
                <a:solidFill>
                  <a:srgbClr val="FF0000"/>
                </a:solidFill>
              </a:rPr>
              <a:t>Yes, I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Have seen it </a:t>
            </a:r>
            <a:r>
              <a:rPr lang="en-US" sz="3600" b="1" dirty="0" smtClean="0">
                <a:solidFill>
                  <a:srgbClr val="0070C0"/>
                </a:solidFill>
              </a:rPr>
              <a:t>occasionally</a:t>
            </a:r>
            <a:r>
              <a:rPr lang="en-US" sz="3600" b="1" dirty="0" smtClean="0">
                <a:solidFill>
                  <a:srgbClr val="FF0000"/>
                </a:solidFill>
              </a:rPr>
              <a:t>/quite </a:t>
            </a:r>
            <a:r>
              <a:rPr lang="en-US" sz="3600" b="1" dirty="0" smtClean="0">
                <a:solidFill>
                  <a:srgbClr val="0070C0"/>
                </a:solidFill>
              </a:rPr>
              <a:t>often.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09600" y="5029200"/>
            <a:ext cx="7772400" cy="1295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Example: </a:t>
            </a:r>
            <a:r>
              <a:rPr lang="en-US" sz="3600" b="1" dirty="0" smtClean="0">
                <a:solidFill>
                  <a:srgbClr val="FF0000"/>
                </a:solidFill>
              </a:rPr>
              <a:t>I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have </a:t>
            </a:r>
            <a:r>
              <a:rPr lang="en-US" sz="3600" b="1" dirty="0" smtClean="0">
                <a:solidFill>
                  <a:srgbClr val="0070C0"/>
                </a:solidFill>
              </a:rPr>
              <a:t>always </a:t>
            </a:r>
            <a:r>
              <a:rPr lang="en-US" sz="3600" b="1" dirty="0" smtClean="0">
                <a:solidFill>
                  <a:srgbClr val="FF0000"/>
                </a:solidFill>
              </a:rPr>
              <a:t>advised him to read attentively.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dgfert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1371600"/>
            <a:ext cx="2057400" cy="2286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0" y="3657600"/>
            <a:ext cx="1905000" cy="609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Morning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57400" y="3657600"/>
            <a:ext cx="1981200" cy="609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Evening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Present perfect Continuous tense means </a:t>
            </a:r>
            <a:r>
              <a:rPr lang="en-US" sz="3600" b="1" dirty="0" smtClean="0">
                <a:solidFill>
                  <a:srgbClr val="00B050"/>
                </a:solidFill>
              </a:rPr>
              <a:t>an action that is taking place from first time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0" y="4343400"/>
            <a:ext cx="1524000" cy="2514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Make Sentences from these picture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" name="Picture 12" descr="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1371600"/>
            <a:ext cx="2362200" cy="23622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4114800" y="3657600"/>
            <a:ext cx="2286000" cy="609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Reading from 8 pm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17" name="Picture 16" descr="index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4625" y="1371600"/>
            <a:ext cx="2466975" cy="228600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6553200" y="3657600"/>
            <a:ext cx="2438400" cy="609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Waiting for one hour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21" name="Picture 20" descr="raining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1371600"/>
            <a:ext cx="1981199" cy="2209800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1600200" y="4419600"/>
            <a:ext cx="1905000" cy="990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It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505200" y="4419600"/>
            <a:ext cx="1676400" cy="990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has been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181600" y="4419600"/>
            <a:ext cx="1828800" cy="990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raining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010400" y="4419600"/>
            <a:ext cx="2133600" cy="990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since morning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600200" y="5715000"/>
            <a:ext cx="1905000" cy="990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Subject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505200" y="5715000"/>
            <a:ext cx="1676400" cy="990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Have/has been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5181600" y="5715000"/>
            <a:ext cx="1828800" cy="990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Verb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(present form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+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ing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010400" y="5715000"/>
            <a:ext cx="2133600" cy="990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since + point of time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3" name="Down Arrow 32"/>
          <p:cNvSpPr/>
          <p:nvPr/>
        </p:nvSpPr>
        <p:spPr>
          <a:xfrm>
            <a:off x="2209800" y="5410200"/>
            <a:ext cx="609600" cy="3810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wn Arrow 33"/>
          <p:cNvSpPr/>
          <p:nvPr/>
        </p:nvSpPr>
        <p:spPr>
          <a:xfrm>
            <a:off x="3962400" y="5410200"/>
            <a:ext cx="609600" cy="3810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own Arrow 34"/>
          <p:cNvSpPr/>
          <p:nvPr/>
        </p:nvSpPr>
        <p:spPr>
          <a:xfrm>
            <a:off x="5715000" y="5410200"/>
            <a:ext cx="609600" cy="3810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own Arrow 35"/>
          <p:cNvSpPr/>
          <p:nvPr/>
        </p:nvSpPr>
        <p:spPr>
          <a:xfrm>
            <a:off x="7696200" y="5410200"/>
            <a:ext cx="609600" cy="3810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1600200" y="4419600"/>
            <a:ext cx="1905000" cy="990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They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505200" y="4419600"/>
            <a:ext cx="1676400" cy="990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have been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5181600" y="4419600"/>
            <a:ext cx="1828800" cy="990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Reading book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7010400" y="4419600"/>
            <a:ext cx="2133600" cy="990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since 8pm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1600200" y="5715000"/>
            <a:ext cx="1905000" cy="990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Subject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3505200" y="5715000"/>
            <a:ext cx="1676400" cy="990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Have/has been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5181600" y="5715000"/>
            <a:ext cx="1828800" cy="990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Verb(present form)+</a:t>
            </a:r>
            <a:r>
              <a:rPr lang="en-US" sz="1600" b="1" dirty="0" err="1" smtClean="0">
                <a:solidFill>
                  <a:srgbClr val="FF0000"/>
                </a:solidFill>
              </a:rPr>
              <a:t>ing+others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7010400" y="5715000"/>
            <a:ext cx="2133600" cy="990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since + point of time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5" name="Down Arrow 44"/>
          <p:cNvSpPr/>
          <p:nvPr/>
        </p:nvSpPr>
        <p:spPr>
          <a:xfrm>
            <a:off x="2209800" y="5410200"/>
            <a:ext cx="609600" cy="3810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Down Arrow 45"/>
          <p:cNvSpPr/>
          <p:nvPr/>
        </p:nvSpPr>
        <p:spPr>
          <a:xfrm>
            <a:off x="3962400" y="5410200"/>
            <a:ext cx="609600" cy="3810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Down Arrow 46"/>
          <p:cNvSpPr/>
          <p:nvPr/>
        </p:nvSpPr>
        <p:spPr>
          <a:xfrm>
            <a:off x="5715000" y="5410200"/>
            <a:ext cx="609600" cy="3810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Down Arrow 47"/>
          <p:cNvSpPr/>
          <p:nvPr/>
        </p:nvSpPr>
        <p:spPr>
          <a:xfrm>
            <a:off x="1752600" y="4572000"/>
            <a:ext cx="609600" cy="3810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1600200" y="4419600"/>
            <a:ext cx="1905000" cy="990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They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505200" y="4419600"/>
            <a:ext cx="1676400" cy="990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have been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5181600" y="4419600"/>
            <a:ext cx="1828800" cy="990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Waiting in bus stand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7010400" y="4419600"/>
            <a:ext cx="2133600" cy="990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for one hour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1600200" y="5715000"/>
            <a:ext cx="1905000" cy="990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Subject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3505200" y="5715000"/>
            <a:ext cx="1676400" cy="990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Have/has been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5181600" y="5715000"/>
            <a:ext cx="1828800" cy="990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Verb(present form)+</a:t>
            </a:r>
            <a:r>
              <a:rPr lang="en-US" sz="1600" b="1" dirty="0" err="1" smtClean="0">
                <a:solidFill>
                  <a:srgbClr val="FF0000"/>
                </a:solidFill>
              </a:rPr>
              <a:t>ing+others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7010400" y="5715000"/>
            <a:ext cx="2133600" cy="990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for + period of time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7" name="Down Arrow 56"/>
          <p:cNvSpPr/>
          <p:nvPr/>
        </p:nvSpPr>
        <p:spPr>
          <a:xfrm>
            <a:off x="2209800" y="5410200"/>
            <a:ext cx="609600" cy="3810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Down Arrow 57"/>
          <p:cNvSpPr/>
          <p:nvPr/>
        </p:nvSpPr>
        <p:spPr>
          <a:xfrm>
            <a:off x="3962400" y="5410200"/>
            <a:ext cx="609600" cy="3810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Down Arrow 58"/>
          <p:cNvSpPr/>
          <p:nvPr/>
        </p:nvSpPr>
        <p:spPr>
          <a:xfrm>
            <a:off x="5715000" y="5410200"/>
            <a:ext cx="609600" cy="3810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Down Arrow 59"/>
          <p:cNvSpPr/>
          <p:nvPr/>
        </p:nvSpPr>
        <p:spPr>
          <a:xfrm>
            <a:off x="7696200" y="5410200"/>
            <a:ext cx="609600" cy="3810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Down Arrow 60"/>
          <p:cNvSpPr/>
          <p:nvPr/>
        </p:nvSpPr>
        <p:spPr>
          <a:xfrm>
            <a:off x="7696200" y="5410200"/>
            <a:ext cx="609600" cy="3810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228600"/>
            <a:ext cx="8458200" cy="16764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endParaRPr lang="en-US" sz="5400" dirty="0" smtClean="0">
              <a:solidFill>
                <a:schemeClr val="tx1"/>
              </a:solidFill>
            </a:endParaRPr>
          </a:p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Read These Sentences carefully and </a:t>
            </a:r>
            <a:r>
              <a:rPr lang="en-US" sz="4400" b="1" dirty="0" smtClean="0">
                <a:solidFill>
                  <a:srgbClr val="FFFF00"/>
                </a:solidFill>
              </a:rPr>
              <a:t>identify differences among them.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6200" y="2133600"/>
            <a:ext cx="18288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Sentences</a:t>
            </a:r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1905000" y="2133600"/>
            <a:ext cx="37338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Example</a:t>
            </a:r>
            <a:endParaRPr lang="en-US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5638800" y="2133600"/>
            <a:ext cx="33528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Structure of the Sentence</a:t>
            </a:r>
            <a:endParaRPr lang="en-US" sz="24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76200" y="3200400"/>
            <a:ext cx="1828800" cy="762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Affirmative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1905000" y="3200400"/>
            <a:ext cx="3733800" cy="762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I/we/you/they</a:t>
            </a:r>
            <a:r>
              <a:rPr lang="en-US" sz="2400" dirty="0" smtClean="0"/>
              <a:t>  have been </a:t>
            </a:r>
            <a:r>
              <a:rPr lang="en-US" sz="2400" b="1" dirty="0" smtClean="0">
                <a:solidFill>
                  <a:srgbClr val="FFFF00"/>
                </a:solidFill>
              </a:rPr>
              <a:t>eating </a:t>
            </a:r>
            <a:r>
              <a:rPr lang="en-US" sz="2400" dirty="0" smtClean="0"/>
              <a:t>rice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5638800" y="3200400"/>
            <a:ext cx="3352800" cy="762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Subject</a:t>
            </a:r>
            <a:r>
              <a:rPr lang="en-US" sz="2400" dirty="0" err="1" smtClean="0"/>
              <a:t>+have</a:t>
            </a:r>
            <a:r>
              <a:rPr lang="en-US" sz="2400" dirty="0" smtClean="0"/>
              <a:t>/</a:t>
            </a:r>
            <a:r>
              <a:rPr lang="en-US" sz="2400" dirty="0" err="1" smtClean="0"/>
              <a:t>has+been</a:t>
            </a:r>
            <a:r>
              <a:rPr lang="en-US" sz="2400" dirty="0" smtClean="0"/>
              <a:t>+ </a:t>
            </a:r>
            <a:r>
              <a:rPr lang="en-US" sz="2400" b="1" dirty="0" err="1" smtClean="0">
                <a:solidFill>
                  <a:srgbClr val="FFFF00"/>
                </a:solidFill>
              </a:rPr>
              <a:t>Verb+ing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/>
              <a:t>+Object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76200" y="4114800"/>
            <a:ext cx="1828800" cy="762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Negative</a:t>
            </a:r>
            <a:endParaRPr lang="en-US" sz="2400" dirty="0"/>
          </a:p>
        </p:txBody>
      </p:sp>
      <p:sp>
        <p:nvSpPr>
          <p:cNvPr id="11" name="Rounded Rectangle 10"/>
          <p:cNvSpPr/>
          <p:nvPr/>
        </p:nvSpPr>
        <p:spPr>
          <a:xfrm>
            <a:off x="1905000" y="4114800"/>
            <a:ext cx="3733800" cy="762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I/we/you/they  </a:t>
            </a:r>
            <a:r>
              <a:rPr lang="en-US" sz="2400" b="1" dirty="0" smtClean="0">
                <a:solidFill>
                  <a:schemeClr val="bg1"/>
                </a:solidFill>
              </a:rPr>
              <a:t>have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not </a:t>
            </a:r>
            <a:r>
              <a:rPr lang="en-US" sz="2400" b="1" dirty="0" smtClean="0">
                <a:solidFill>
                  <a:schemeClr val="bg1"/>
                </a:solidFill>
              </a:rPr>
              <a:t>been </a:t>
            </a:r>
            <a:r>
              <a:rPr lang="en-US" sz="2400" b="1" dirty="0" smtClean="0">
                <a:solidFill>
                  <a:srgbClr val="FFFF00"/>
                </a:solidFill>
              </a:rPr>
              <a:t>eating</a:t>
            </a:r>
            <a:r>
              <a:rPr lang="en-US" sz="2400" b="1" dirty="0" smtClean="0"/>
              <a:t> rice.</a:t>
            </a:r>
            <a:endParaRPr lang="en-US" sz="24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5638800" y="4114800"/>
            <a:ext cx="3352800" cy="762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Subject</a:t>
            </a:r>
            <a:r>
              <a:rPr lang="en-US" sz="2000" dirty="0" smtClean="0"/>
              <a:t> + have/</a:t>
            </a:r>
            <a:r>
              <a:rPr lang="en-US" sz="2000" dirty="0" err="1" smtClean="0"/>
              <a:t>has+</a:t>
            </a:r>
            <a:r>
              <a:rPr lang="en-US" sz="2000" dirty="0" err="1" smtClean="0">
                <a:solidFill>
                  <a:srgbClr val="0070C0"/>
                </a:solidFill>
              </a:rPr>
              <a:t>not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/>
              <a:t>+been+ </a:t>
            </a:r>
            <a:r>
              <a:rPr lang="en-US" sz="2000" dirty="0" err="1" smtClean="0">
                <a:solidFill>
                  <a:srgbClr val="FFFF00"/>
                </a:solidFill>
              </a:rPr>
              <a:t>Verb+ing</a:t>
            </a:r>
            <a:r>
              <a:rPr lang="en-US" sz="2000" dirty="0" smtClean="0"/>
              <a:t>+ Object</a:t>
            </a:r>
            <a:endParaRPr lang="en-US" sz="2000" dirty="0"/>
          </a:p>
        </p:txBody>
      </p:sp>
      <p:sp>
        <p:nvSpPr>
          <p:cNvPr id="13" name="Rounded Rectangle 12"/>
          <p:cNvSpPr/>
          <p:nvPr/>
        </p:nvSpPr>
        <p:spPr>
          <a:xfrm>
            <a:off x="76200" y="5029200"/>
            <a:ext cx="1828800" cy="762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Interrogative</a:t>
            </a:r>
            <a:endParaRPr lang="en-US" sz="2400" dirty="0"/>
          </a:p>
        </p:txBody>
      </p:sp>
      <p:sp>
        <p:nvSpPr>
          <p:cNvPr id="14" name="Rounded Rectangle 13"/>
          <p:cNvSpPr/>
          <p:nvPr/>
        </p:nvSpPr>
        <p:spPr>
          <a:xfrm>
            <a:off x="1905000" y="5029200"/>
            <a:ext cx="3733800" cy="762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Has </a:t>
            </a:r>
            <a:r>
              <a:rPr lang="en-US" sz="2800" b="1" dirty="0" smtClean="0">
                <a:solidFill>
                  <a:srgbClr val="FFFF00"/>
                </a:solidFill>
              </a:rPr>
              <a:t>He / She</a:t>
            </a:r>
            <a:r>
              <a:rPr lang="en-US" sz="2800" dirty="0" smtClean="0"/>
              <a:t> been </a:t>
            </a:r>
            <a:r>
              <a:rPr lang="en-US" sz="2800" b="1" dirty="0" smtClean="0">
                <a:solidFill>
                  <a:schemeClr val="tx1"/>
                </a:solidFill>
              </a:rPr>
              <a:t>eating </a:t>
            </a:r>
            <a:r>
              <a:rPr lang="en-US" sz="2800" dirty="0" smtClean="0"/>
              <a:t>rice </a:t>
            </a:r>
            <a:r>
              <a:rPr lang="en-US" sz="2800" dirty="0" smtClean="0">
                <a:solidFill>
                  <a:srgbClr val="FF0000"/>
                </a:solidFill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638800" y="5029200"/>
            <a:ext cx="3352800" cy="762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Have/</a:t>
            </a:r>
            <a:r>
              <a:rPr lang="en-US" sz="2400" dirty="0" err="1" smtClean="0"/>
              <a:t>has+</a:t>
            </a:r>
            <a:r>
              <a:rPr lang="en-US" sz="2400" b="1" dirty="0" err="1" smtClean="0">
                <a:solidFill>
                  <a:srgbClr val="FFFF00"/>
                </a:solidFill>
              </a:rPr>
              <a:t>Subject</a:t>
            </a:r>
            <a:r>
              <a:rPr lang="en-US" sz="2400" dirty="0" err="1" smtClean="0"/>
              <a:t>+been</a:t>
            </a:r>
            <a:r>
              <a:rPr lang="en-US" sz="2400" dirty="0" smtClean="0"/>
              <a:t>+ </a:t>
            </a:r>
            <a:r>
              <a:rPr lang="en-US" sz="2400" b="1" dirty="0" err="1" smtClean="0">
                <a:solidFill>
                  <a:schemeClr val="tx1"/>
                </a:solidFill>
              </a:rPr>
              <a:t>Verb+ing</a:t>
            </a:r>
            <a:r>
              <a:rPr lang="en-US" sz="2400" dirty="0" smtClean="0"/>
              <a:t>+ Object </a:t>
            </a:r>
            <a:r>
              <a:rPr lang="en-US" sz="2400" b="1" dirty="0" smtClean="0">
                <a:solidFill>
                  <a:srgbClr val="FF0000"/>
                </a:solidFill>
              </a:rPr>
              <a:t>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6200" y="5943600"/>
            <a:ext cx="1828800" cy="762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Negative-Interrogative</a:t>
            </a:r>
            <a:endParaRPr lang="en-US" sz="20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1905000" y="5943600"/>
            <a:ext cx="3733800" cy="762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Have </a:t>
            </a:r>
            <a:r>
              <a:rPr lang="en-US" sz="2800" b="1" dirty="0" smtClean="0">
                <a:solidFill>
                  <a:schemeClr val="tx1"/>
                </a:solidFill>
              </a:rPr>
              <a:t>I/you/we/they </a:t>
            </a:r>
            <a:r>
              <a:rPr lang="en-US" sz="2800" b="1" dirty="0" smtClean="0"/>
              <a:t>not been </a:t>
            </a:r>
            <a:r>
              <a:rPr lang="en-US" sz="2800" b="1" dirty="0" smtClean="0">
                <a:solidFill>
                  <a:srgbClr val="FFFF00"/>
                </a:solidFill>
              </a:rPr>
              <a:t>eaten </a:t>
            </a:r>
            <a:r>
              <a:rPr lang="en-US" sz="2800" b="1" dirty="0" smtClean="0">
                <a:solidFill>
                  <a:srgbClr val="0070C0"/>
                </a:solidFill>
              </a:rPr>
              <a:t>rice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?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638800" y="5943600"/>
            <a:ext cx="3352800" cy="762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Have/</a:t>
            </a:r>
            <a:r>
              <a:rPr lang="en-US" dirty="0" err="1" smtClean="0"/>
              <a:t>has+</a:t>
            </a:r>
            <a:r>
              <a:rPr lang="en-US" dirty="0" err="1" smtClean="0">
                <a:solidFill>
                  <a:schemeClr val="tx1"/>
                </a:solidFill>
              </a:rPr>
              <a:t>subject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/>
              <a:t>+</a:t>
            </a:r>
            <a:r>
              <a:rPr lang="en-US" dirty="0" err="1" smtClean="0"/>
              <a:t>not+been</a:t>
            </a:r>
            <a:r>
              <a:rPr lang="en-US" dirty="0" smtClean="0"/>
              <a:t>+ </a:t>
            </a:r>
            <a:r>
              <a:rPr lang="en-US" dirty="0" err="1" smtClean="0">
                <a:solidFill>
                  <a:srgbClr val="FFFF00"/>
                </a:solidFill>
              </a:rPr>
              <a:t>verb+ing</a:t>
            </a:r>
            <a:r>
              <a:rPr lang="en-US" dirty="0" smtClean="0"/>
              <a:t>+ </a:t>
            </a:r>
            <a:r>
              <a:rPr lang="en-US" dirty="0" smtClean="0">
                <a:solidFill>
                  <a:srgbClr val="0070C0"/>
                </a:solidFill>
              </a:rPr>
              <a:t>object 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905000" y="3200400"/>
            <a:ext cx="3733800" cy="762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She/He</a:t>
            </a:r>
            <a:r>
              <a:rPr lang="en-US" sz="2400" dirty="0" smtClean="0"/>
              <a:t>  has been </a:t>
            </a:r>
            <a:r>
              <a:rPr lang="en-US" sz="2400" b="1" dirty="0" smtClean="0">
                <a:solidFill>
                  <a:srgbClr val="FFFF00"/>
                </a:solidFill>
              </a:rPr>
              <a:t>eating </a:t>
            </a:r>
            <a:r>
              <a:rPr lang="en-US" sz="2400" dirty="0" smtClean="0"/>
              <a:t>rice.</a:t>
            </a:r>
            <a:endParaRPr lang="en-US" sz="2400" dirty="0"/>
          </a:p>
        </p:txBody>
      </p:sp>
      <p:sp>
        <p:nvSpPr>
          <p:cNvPr id="21" name="Rounded Rectangle 20"/>
          <p:cNvSpPr/>
          <p:nvPr/>
        </p:nvSpPr>
        <p:spPr>
          <a:xfrm>
            <a:off x="1905000" y="4114800"/>
            <a:ext cx="3733800" cy="762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She/ He </a:t>
            </a:r>
            <a:r>
              <a:rPr lang="en-US" sz="2400" b="1" dirty="0" smtClean="0">
                <a:solidFill>
                  <a:schemeClr val="bg1"/>
                </a:solidFill>
              </a:rPr>
              <a:t>ha</a:t>
            </a:r>
            <a:r>
              <a:rPr lang="en-US" sz="2400" dirty="0" smtClean="0"/>
              <a:t>s not been </a:t>
            </a:r>
            <a:r>
              <a:rPr lang="en-US" sz="2400" b="1" dirty="0" smtClean="0">
                <a:solidFill>
                  <a:srgbClr val="FFFF00"/>
                </a:solidFill>
              </a:rPr>
              <a:t>eating </a:t>
            </a:r>
            <a:r>
              <a:rPr lang="en-US" sz="2400" b="1" dirty="0" smtClean="0">
                <a:solidFill>
                  <a:schemeClr val="bg1"/>
                </a:solidFill>
              </a:rPr>
              <a:t>r</a:t>
            </a:r>
            <a:r>
              <a:rPr lang="en-US" sz="2400" dirty="0" smtClean="0"/>
              <a:t>ice.</a:t>
            </a:r>
            <a:endParaRPr lang="en-US" sz="2400" dirty="0"/>
          </a:p>
        </p:txBody>
      </p:sp>
      <p:sp>
        <p:nvSpPr>
          <p:cNvPr id="22" name="Rounded Rectangle 21"/>
          <p:cNvSpPr/>
          <p:nvPr/>
        </p:nvSpPr>
        <p:spPr>
          <a:xfrm>
            <a:off x="1905000" y="5029200"/>
            <a:ext cx="3733800" cy="762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Have  </a:t>
            </a:r>
            <a:r>
              <a:rPr lang="en-US" sz="2800" b="1" dirty="0" smtClean="0">
                <a:solidFill>
                  <a:srgbClr val="FFFF00"/>
                </a:solidFill>
              </a:rPr>
              <a:t>I/We/You/They been </a:t>
            </a:r>
            <a:r>
              <a:rPr lang="en-US" sz="2800" b="1" dirty="0" smtClean="0">
                <a:solidFill>
                  <a:schemeClr val="tx1"/>
                </a:solidFill>
              </a:rPr>
              <a:t>eating </a:t>
            </a:r>
            <a:r>
              <a:rPr lang="en-US" sz="2800" dirty="0" smtClean="0"/>
              <a:t>rice </a:t>
            </a:r>
            <a:r>
              <a:rPr lang="en-US" sz="2800" b="1" dirty="0" smtClean="0">
                <a:solidFill>
                  <a:srgbClr val="FF0000"/>
                </a:solidFill>
              </a:rPr>
              <a:t>?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905000" y="5943600"/>
            <a:ext cx="3733800" cy="762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Has </a:t>
            </a:r>
            <a:r>
              <a:rPr lang="en-US" sz="2400" b="1" dirty="0" smtClean="0">
                <a:solidFill>
                  <a:schemeClr val="tx1"/>
                </a:solidFill>
              </a:rPr>
              <a:t>he/she </a:t>
            </a:r>
            <a:r>
              <a:rPr lang="en-US" sz="2400" b="1" dirty="0" smtClean="0">
                <a:solidFill>
                  <a:schemeClr val="bg1"/>
                </a:solidFill>
              </a:rPr>
              <a:t>not been </a:t>
            </a:r>
            <a:r>
              <a:rPr lang="en-US" sz="2400" b="1" dirty="0" smtClean="0">
                <a:solidFill>
                  <a:srgbClr val="FFFF00"/>
                </a:solidFill>
              </a:rPr>
              <a:t>eating </a:t>
            </a:r>
            <a:r>
              <a:rPr lang="en-US" sz="2400" b="1" dirty="0" smtClean="0">
                <a:solidFill>
                  <a:srgbClr val="0070C0"/>
                </a:solidFill>
              </a:rPr>
              <a:t>rice</a:t>
            </a:r>
            <a:r>
              <a:rPr lang="en-US" sz="2400" b="1" dirty="0" smtClean="0">
                <a:solidFill>
                  <a:srgbClr val="FF0000"/>
                </a:solidFill>
              </a:rPr>
              <a:t>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7" name="Text Placeholder 2"/>
          <p:cNvSpPr txBox="1">
            <a:spLocks/>
          </p:cNvSpPr>
          <p:nvPr/>
        </p:nvSpPr>
        <p:spPr>
          <a:xfrm>
            <a:off x="304800" y="228600"/>
            <a:ext cx="8458200" cy="1676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Various forms of Sentence in 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  Perfect Continuous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Tense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152400"/>
            <a:ext cx="8305800" cy="1676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spc="300" dirty="0" smtClean="0">
              <a:solidFill>
                <a:srgbClr val="C00000"/>
              </a:solidFill>
            </a:endParaRPr>
          </a:p>
          <a:p>
            <a:pPr algn="ctr"/>
            <a:r>
              <a:rPr lang="en-US" sz="6000" b="1" dirty="0" smtClean="0">
                <a:solidFill>
                  <a:srgbClr val="7030A0"/>
                </a:solidFill>
              </a:rPr>
              <a:t>Explain why it is right/wrong?</a:t>
            </a:r>
            <a:r>
              <a:rPr lang="en-US" sz="4400" b="1" dirty="0" smtClean="0">
                <a:solidFill>
                  <a:srgbClr val="7030A0"/>
                </a:solidFill>
              </a:rPr>
              <a:t> </a:t>
            </a:r>
          </a:p>
          <a:p>
            <a:pPr algn="ctr"/>
            <a:endParaRPr lang="en-US" sz="3600" b="1" spc="300" dirty="0">
              <a:solidFill>
                <a:srgbClr val="C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2400" y="1981200"/>
            <a:ext cx="5791200" cy="46482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>
              <a:buAutoNum type="arabicPeriod"/>
            </a:pPr>
            <a:r>
              <a:rPr lang="en-US" sz="3200" b="1" dirty="0" smtClean="0"/>
              <a:t>They has play football.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</a:rPr>
              <a:t>Have not you breaking the plate.</a:t>
            </a:r>
          </a:p>
          <a:p>
            <a:pPr marL="514350" indent="-514350">
              <a:buAutoNum type="arabicPeriod" startAt="3"/>
            </a:pPr>
            <a:r>
              <a:rPr lang="en-US" sz="3200" b="1" dirty="0" err="1" smtClean="0"/>
              <a:t>Rima</a:t>
            </a:r>
            <a:r>
              <a:rPr lang="en-US" sz="3200" b="1" dirty="0" smtClean="0"/>
              <a:t> have been reading book for 8 pm.</a:t>
            </a:r>
          </a:p>
          <a:p>
            <a:pPr marL="514350" indent="-514350">
              <a:buAutoNum type="arabicPeriod" startAt="3"/>
            </a:pPr>
            <a:r>
              <a:rPr lang="en-US" sz="3200" b="1" dirty="0" smtClean="0">
                <a:solidFill>
                  <a:srgbClr val="0070C0"/>
                </a:solidFill>
              </a:rPr>
              <a:t> They has been working since one hour. </a:t>
            </a:r>
            <a:r>
              <a:rPr lang="en-US" sz="3200" b="1" dirty="0" smtClean="0"/>
              <a:t> </a:t>
            </a:r>
            <a:endParaRPr lang="en-US" sz="3200" b="1" dirty="0" smtClean="0">
              <a:solidFill>
                <a:srgbClr val="0070C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19800" y="2057400"/>
            <a:ext cx="3048000" cy="4648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Right Sentence</a:t>
            </a:r>
            <a:endParaRPr lang="en-US" sz="40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6019800" y="2057400"/>
            <a:ext cx="3048000" cy="4648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1. They </a:t>
            </a:r>
            <a:r>
              <a:rPr lang="en-US" sz="4000" b="1" dirty="0" smtClean="0">
                <a:solidFill>
                  <a:srgbClr val="FFFF00"/>
                </a:solidFill>
              </a:rPr>
              <a:t>have </a:t>
            </a:r>
            <a:r>
              <a:rPr lang="en-US" sz="2000" b="1" dirty="0" smtClean="0">
                <a:solidFill>
                  <a:schemeClr val="tx1"/>
                </a:solidFill>
              </a:rPr>
              <a:t>(Second person plural number subject) </a:t>
            </a:r>
            <a:r>
              <a:rPr lang="en-US" sz="4000" b="1" dirty="0" smtClean="0">
                <a:solidFill>
                  <a:srgbClr val="FFFF00"/>
                </a:solidFill>
              </a:rPr>
              <a:t> played </a:t>
            </a:r>
            <a:r>
              <a:rPr lang="en-US" sz="2000" b="1" dirty="0" smtClean="0">
                <a:solidFill>
                  <a:schemeClr val="tx1"/>
                </a:solidFill>
              </a:rPr>
              <a:t>(verb of P.P) </a:t>
            </a:r>
            <a:r>
              <a:rPr lang="en-US" sz="4000" b="1" dirty="0" smtClean="0">
                <a:solidFill>
                  <a:schemeClr val="bg1"/>
                </a:solidFill>
              </a:rPr>
              <a:t>football.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019800" y="2057400"/>
            <a:ext cx="3048000" cy="4648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2. Have </a:t>
            </a:r>
            <a:r>
              <a:rPr lang="en-US" sz="4000" b="1" dirty="0" smtClean="0">
                <a:solidFill>
                  <a:srgbClr val="FFFF00"/>
                </a:solidFill>
              </a:rPr>
              <a:t>you not broken </a:t>
            </a:r>
            <a:r>
              <a:rPr lang="en-US" sz="3200" b="1" dirty="0" smtClean="0">
                <a:solidFill>
                  <a:schemeClr val="tx1"/>
                </a:solidFill>
              </a:rPr>
              <a:t>(Inappropriate structure &amp; verb of P.P)</a:t>
            </a:r>
            <a:r>
              <a:rPr lang="en-US" sz="3200" b="1" dirty="0" smtClean="0"/>
              <a:t> </a:t>
            </a:r>
            <a:r>
              <a:rPr lang="en-US" sz="4000" b="1" dirty="0" smtClean="0"/>
              <a:t>the plate</a:t>
            </a:r>
            <a:r>
              <a:rPr lang="en-US" sz="4000" b="1" dirty="0" smtClean="0">
                <a:solidFill>
                  <a:srgbClr val="FFFF00"/>
                </a:solidFill>
              </a:rPr>
              <a:t>?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(interrogative sign)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019800" y="2057400"/>
            <a:ext cx="3048000" cy="4648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3. </a:t>
            </a:r>
            <a:r>
              <a:rPr lang="en-US" sz="4000" b="1" dirty="0" err="1" smtClean="0"/>
              <a:t>Rima</a:t>
            </a:r>
            <a:r>
              <a:rPr lang="en-US" sz="4000" b="1" dirty="0" smtClean="0"/>
              <a:t> </a:t>
            </a:r>
            <a:r>
              <a:rPr lang="en-US" sz="4000" b="1" dirty="0" smtClean="0">
                <a:solidFill>
                  <a:srgbClr val="FFFF00"/>
                </a:solidFill>
              </a:rPr>
              <a:t>has </a:t>
            </a:r>
            <a:r>
              <a:rPr lang="en-US" sz="2800" b="1" dirty="0" smtClean="0">
                <a:solidFill>
                  <a:schemeClr val="tx1"/>
                </a:solidFill>
              </a:rPr>
              <a:t>(Third person singular subject)</a:t>
            </a:r>
            <a:r>
              <a:rPr lang="en-US" sz="2800" b="1" dirty="0" smtClean="0"/>
              <a:t> </a:t>
            </a:r>
            <a:r>
              <a:rPr lang="en-US" sz="4000" b="1" dirty="0" smtClean="0"/>
              <a:t>been reading book</a:t>
            </a:r>
            <a:r>
              <a:rPr lang="en-US" sz="4000" b="1" dirty="0" smtClean="0">
                <a:solidFill>
                  <a:srgbClr val="FFFF00"/>
                </a:solidFill>
              </a:rPr>
              <a:t> since </a:t>
            </a:r>
            <a:r>
              <a:rPr lang="en-US" sz="2800" b="1" dirty="0" smtClean="0">
                <a:solidFill>
                  <a:schemeClr val="tx1"/>
                </a:solidFill>
              </a:rPr>
              <a:t>(point of time)</a:t>
            </a:r>
            <a:r>
              <a:rPr lang="en-US" sz="4000" b="1" dirty="0" smtClean="0"/>
              <a:t> </a:t>
            </a:r>
            <a:r>
              <a:rPr lang="en-US" sz="4000" b="1" dirty="0" smtClean="0">
                <a:solidFill>
                  <a:schemeClr val="bg1"/>
                </a:solidFill>
              </a:rPr>
              <a:t>8 pm. 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019800" y="2057400"/>
            <a:ext cx="3048000" cy="4648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4. They </a:t>
            </a:r>
            <a:r>
              <a:rPr lang="en-US" sz="4000" b="1" dirty="0" smtClean="0">
                <a:solidFill>
                  <a:srgbClr val="FFFF00"/>
                </a:solidFill>
              </a:rPr>
              <a:t>have </a:t>
            </a:r>
            <a:r>
              <a:rPr lang="en-US" sz="2800" b="1" dirty="0" smtClean="0">
                <a:solidFill>
                  <a:schemeClr val="tx1"/>
                </a:solidFill>
              </a:rPr>
              <a:t>(second person plural  number subject)</a:t>
            </a:r>
            <a:r>
              <a:rPr lang="en-US" sz="2800" b="1" dirty="0" smtClean="0"/>
              <a:t> </a:t>
            </a:r>
            <a:r>
              <a:rPr lang="en-US" sz="4000" b="1" dirty="0" smtClean="0"/>
              <a:t>been working</a:t>
            </a:r>
            <a:r>
              <a:rPr lang="en-US" sz="4000" b="1" dirty="0" smtClean="0">
                <a:solidFill>
                  <a:srgbClr val="FFFF00"/>
                </a:solidFill>
              </a:rPr>
              <a:t> for </a:t>
            </a:r>
            <a:r>
              <a:rPr lang="en-US" sz="2800" b="1" dirty="0" smtClean="0">
                <a:solidFill>
                  <a:schemeClr val="tx1"/>
                </a:solidFill>
              </a:rPr>
              <a:t>(period of time)</a:t>
            </a:r>
            <a:r>
              <a:rPr lang="en-US" sz="4000" b="1" dirty="0" smtClean="0"/>
              <a:t> </a:t>
            </a:r>
            <a:r>
              <a:rPr lang="en-US" sz="4000" b="1" dirty="0" smtClean="0">
                <a:solidFill>
                  <a:schemeClr val="bg1"/>
                </a:solidFill>
              </a:rPr>
              <a:t>one hour. 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9" grpId="0" animBg="1"/>
      <p:bldP spid="20" grpId="0" animBg="1"/>
      <p:bldP spid="22" grpId="0" animBg="1"/>
      <p:bldP spid="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0" y="457200"/>
            <a:ext cx="5867400" cy="1752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/>
              <a:t>Home work</a:t>
            </a:r>
            <a:endParaRPr lang="en-US" sz="8000" b="1" dirty="0"/>
          </a:p>
        </p:txBody>
      </p:sp>
      <p:sp>
        <p:nvSpPr>
          <p:cNvPr id="3" name="Rectangle 2"/>
          <p:cNvSpPr/>
          <p:nvPr/>
        </p:nvSpPr>
        <p:spPr>
          <a:xfrm>
            <a:off x="457200" y="2590800"/>
            <a:ext cx="8229600" cy="3657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</a:rPr>
              <a:t>Identify differences among four type of present tense and write it as much as possible.</a:t>
            </a:r>
            <a:endParaRPr lang="en-US" sz="6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248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16600" b="1" spc="600" dirty="0" smtClean="0">
                <a:solidFill>
                  <a:schemeClr val="accent6">
                    <a:lumMod val="50000"/>
                  </a:schemeClr>
                </a:solidFill>
              </a:rPr>
              <a:t>Thank You</a:t>
            </a:r>
            <a:r>
              <a:rPr lang="en-US" sz="11500" b="1" spc="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n-US" sz="11500" b="1" spc="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4" descr="000AAAMaryThankYou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020" y="228600"/>
            <a:ext cx="7967180" cy="574153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2743200" cy="434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276600" y="304800"/>
            <a:ext cx="2743200" cy="4343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172200" y="304800"/>
            <a:ext cx="2743200" cy="434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696200" y="2514600"/>
            <a:ext cx="12192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Bus stop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001000" y="3810000"/>
            <a:ext cx="609600" cy="2209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229600" y="3962400"/>
            <a:ext cx="152400" cy="1524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9600" y="533400"/>
            <a:ext cx="2362200" cy="1219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FF00"/>
                </a:solidFill>
              </a:rPr>
              <a:t>Panchagarh</a:t>
            </a:r>
            <a:r>
              <a:rPr lang="en-US" sz="3200" b="1" dirty="0" smtClean="0">
                <a:solidFill>
                  <a:srgbClr val="FFFF00"/>
                </a:solidFill>
              </a:rPr>
              <a:t> District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53200" y="533400"/>
            <a:ext cx="2057400" cy="1143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Dhaka District</a:t>
            </a:r>
            <a:endParaRPr lang="en-US" sz="3600" b="1" dirty="0">
              <a:solidFill>
                <a:srgbClr val="FFFF0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81000" y="4114800"/>
            <a:ext cx="1676400" cy="1219200"/>
            <a:chOff x="381000" y="4114800"/>
            <a:chExt cx="1676400" cy="1219200"/>
          </a:xfrm>
        </p:grpSpPr>
        <p:sp>
          <p:nvSpPr>
            <p:cNvPr id="8" name="Rectangle 7"/>
            <p:cNvSpPr/>
            <p:nvPr/>
          </p:nvSpPr>
          <p:spPr>
            <a:xfrm>
              <a:off x="381000" y="4114800"/>
              <a:ext cx="1600200" cy="990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Bus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457200" y="50292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524000" y="50292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905000" y="4800600"/>
              <a:ext cx="152400" cy="2286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838200" y="1905000"/>
            <a:ext cx="1981200" cy="685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Past</a:t>
            </a:r>
            <a:endParaRPr lang="en-US" sz="4000" dirty="0"/>
          </a:p>
        </p:txBody>
      </p:sp>
      <p:sp>
        <p:nvSpPr>
          <p:cNvPr id="18" name="Rectangle 17"/>
          <p:cNvSpPr/>
          <p:nvPr/>
        </p:nvSpPr>
        <p:spPr>
          <a:xfrm>
            <a:off x="6553200" y="1752600"/>
            <a:ext cx="2057400" cy="685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Future</a:t>
            </a:r>
            <a:endParaRPr lang="en-US" sz="4000" dirty="0"/>
          </a:p>
        </p:txBody>
      </p:sp>
      <p:sp>
        <p:nvSpPr>
          <p:cNvPr id="23" name="Rectangle 22"/>
          <p:cNvSpPr/>
          <p:nvPr/>
        </p:nvSpPr>
        <p:spPr>
          <a:xfrm>
            <a:off x="838200" y="1905000"/>
            <a:ext cx="1981200" cy="685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Present</a:t>
            </a:r>
            <a:endParaRPr lang="en-US" sz="4000" dirty="0"/>
          </a:p>
        </p:txBody>
      </p:sp>
      <p:sp>
        <p:nvSpPr>
          <p:cNvPr id="24" name="Rectangle 23"/>
          <p:cNvSpPr/>
          <p:nvPr/>
        </p:nvSpPr>
        <p:spPr>
          <a:xfrm>
            <a:off x="3733800" y="533400"/>
            <a:ext cx="1828800" cy="1295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FF00"/>
                </a:solidFill>
              </a:rPr>
              <a:t>Bogra</a:t>
            </a:r>
            <a:r>
              <a:rPr lang="en-US" sz="3600" b="1" dirty="0" smtClean="0">
                <a:solidFill>
                  <a:srgbClr val="FFFF00"/>
                </a:solidFill>
              </a:rPr>
              <a:t> District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2000" y="5715002"/>
            <a:ext cx="7162800" cy="7694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Different position of the Bus</a:t>
            </a:r>
            <a:endParaRPr lang="en-US" sz="44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41667 0.022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00" y="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.03993 0.04606 C 0.04896 0.05578 0.05399 0.07014 0.05399 0.08518 C 0.05399 0.10254 0.04896 0.1162 0.03993 0.12592 L 0 0.17222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" y="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5.55556E-6 L 0.325 0.0111 " pathEditMode="relative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057400"/>
            <a:ext cx="8001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 smtClean="0">
                <a:solidFill>
                  <a:srgbClr val="C00000"/>
                </a:solidFill>
              </a:rPr>
              <a:t>TENSE</a:t>
            </a:r>
            <a:endParaRPr lang="en-US" sz="8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9" y="228600"/>
            <a:ext cx="8150352" cy="990600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Learning Outcomes</a:t>
            </a:r>
            <a:endParaRPr lang="en-US" sz="7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286000"/>
            <a:ext cx="8534400" cy="4038600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en-US" sz="8600" dirty="0" smtClean="0"/>
              <a:t>After completing  the class students will be able to</a:t>
            </a:r>
            <a:r>
              <a:rPr lang="en-US" sz="3600" dirty="0" smtClean="0"/>
              <a:t> </a:t>
            </a:r>
          </a:p>
          <a:p>
            <a:pPr>
              <a:buNone/>
            </a:pPr>
            <a:r>
              <a:rPr lang="en-US" sz="8600" dirty="0" smtClean="0"/>
              <a:t>	</a:t>
            </a:r>
            <a:r>
              <a:rPr lang="en-US" sz="6300" b="1" dirty="0" smtClean="0">
                <a:solidFill>
                  <a:srgbClr val="00B050"/>
                </a:solidFill>
              </a:rPr>
              <a:t>1. Write sentences in deferent form of Present tense</a:t>
            </a:r>
            <a:endParaRPr lang="en-US" sz="8600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US" sz="8600" dirty="0" smtClean="0"/>
              <a:t>	</a:t>
            </a:r>
            <a:r>
              <a:rPr lang="en-US" sz="6300" b="1" dirty="0" smtClean="0">
                <a:solidFill>
                  <a:srgbClr val="7030A0"/>
                </a:solidFill>
              </a:rPr>
              <a:t>2. Use the right form of verbs of Present tense</a:t>
            </a:r>
          </a:p>
          <a:p>
            <a:pPr>
              <a:buNone/>
            </a:pPr>
            <a:r>
              <a:rPr lang="en-US" sz="6300" b="1" dirty="0" smtClean="0">
                <a:solidFill>
                  <a:srgbClr val="00B050"/>
                </a:solidFill>
              </a:rPr>
              <a:t>	3. Explain deference among them. </a:t>
            </a:r>
          </a:p>
          <a:p>
            <a:pPr>
              <a:buNone/>
            </a:pPr>
            <a:endParaRPr lang="en-US" sz="8600" b="1" dirty="0" smtClean="0">
              <a:solidFill>
                <a:srgbClr val="00B05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5486400"/>
            <a:ext cx="8382000" cy="1219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Tense indicates time of an action</a:t>
            </a:r>
          </a:p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2438400"/>
            <a:ext cx="6019800" cy="1676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/>
              <a:t>I </a:t>
            </a:r>
            <a:r>
              <a:rPr lang="en-US" sz="3600" dirty="0" smtClean="0">
                <a:solidFill>
                  <a:srgbClr val="FF0000"/>
                </a:solidFill>
              </a:rPr>
              <a:t>go</a:t>
            </a:r>
            <a:r>
              <a:rPr lang="en-US" sz="3600" dirty="0" smtClean="0"/>
              <a:t> to school regularly</a:t>
            </a:r>
          </a:p>
          <a:p>
            <a:r>
              <a:rPr lang="en-US" sz="3600" dirty="0" smtClean="0"/>
              <a:t>I </a:t>
            </a:r>
            <a:r>
              <a:rPr lang="en-US" sz="3600" dirty="0" smtClean="0">
                <a:solidFill>
                  <a:srgbClr val="FF0000"/>
                </a:solidFill>
              </a:rPr>
              <a:t>went</a:t>
            </a:r>
            <a:r>
              <a:rPr lang="en-US" sz="3600" dirty="0" smtClean="0"/>
              <a:t> to Dhaka last year</a:t>
            </a:r>
          </a:p>
          <a:p>
            <a:r>
              <a:rPr lang="en-US" sz="3600" dirty="0" smtClean="0"/>
              <a:t>I </a:t>
            </a:r>
            <a:r>
              <a:rPr lang="en-US" sz="3600" dirty="0" smtClean="0">
                <a:solidFill>
                  <a:srgbClr val="FF0000"/>
                </a:solidFill>
              </a:rPr>
              <a:t>shall go </a:t>
            </a:r>
            <a:r>
              <a:rPr lang="en-US" sz="3600" dirty="0" smtClean="0"/>
              <a:t>to </a:t>
            </a:r>
            <a:r>
              <a:rPr lang="en-US" sz="3600" dirty="0" err="1" smtClean="0"/>
              <a:t>Coxbazar</a:t>
            </a:r>
            <a:r>
              <a:rPr lang="en-US" sz="3600" dirty="0" smtClean="0"/>
              <a:t> next year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381000" y="4419600"/>
            <a:ext cx="8382000" cy="8382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Here the words written in red indicate time of action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5" name="Picture 14" descr="schoo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6" y="285750"/>
            <a:ext cx="2466975" cy="1924050"/>
          </a:xfrm>
          <a:prstGeom prst="rect">
            <a:avLst/>
          </a:prstGeom>
        </p:spPr>
      </p:pic>
      <p:pic>
        <p:nvPicPr>
          <p:cNvPr id="16" name="Picture 15" descr="dhak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28600"/>
            <a:ext cx="2676525" cy="1981200"/>
          </a:xfrm>
          <a:prstGeom prst="rect">
            <a:avLst/>
          </a:prstGeom>
        </p:spPr>
      </p:pic>
      <p:pic>
        <p:nvPicPr>
          <p:cNvPr id="19" name="Picture 18" descr="coxbaza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1700" y="152400"/>
            <a:ext cx="2857500" cy="1981200"/>
          </a:xfrm>
          <a:prstGeom prst="rect">
            <a:avLst/>
          </a:prstGeom>
        </p:spPr>
      </p:pic>
      <p:sp>
        <p:nvSpPr>
          <p:cNvPr id="9" name="Left Arrow Callout 8"/>
          <p:cNvSpPr/>
          <p:nvPr/>
        </p:nvSpPr>
        <p:spPr>
          <a:xfrm>
            <a:off x="5867400" y="2438400"/>
            <a:ext cx="2895600" cy="1676400"/>
          </a:xfrm>
          <a:prstGeom prst="leftArrowCallo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Read these sentence carefully and note down that you understand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5486400"/>
            <a:ext cx="8382000" cy="1219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Tense is the form in which a verb is used to express when an action is, was or will be performed.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allAtOnce" animBg="1"/>
      <p:bldP spid="6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 (1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2921000" cy="2343150"/>
          </a:xfrm>
          <a:prstGeom prst="rect">
            <a:avLst/>
          </a:prstGeom>
        </p:spPr>
      </p:pic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118" y="304800"/>
            <a:ext cx="2810782" cy="2400300"/>
          </a:xfrm>
          <a:prstGeom prst="rect">
            <a:avLst/>
          </a:prstGeom>
        </p:spPr>
      </p:pic>
      <p:pic>
        <p:nvPicPr>
          <p:cNvPr id="5" name="Picture 4" descr="images (1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342900"/>
            <a:ext cx="2929466" cy="2362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3436205"/>
            <a:ext cx="8229600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What do you see here?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19200" y="2667000"/>
            <a:ext cx="1676400" cy="6096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 smtClean="0">
                <a:solidFill>
                  <a:schemeClr val="bg1"/>
                </a:solidFill>
              </a:rPr>
              <a:t>1.past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2667000"/>
            <a:ext cx="1295400" cy="6858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1990</a:t>
            </a:r>
          </a:p>
        </p:txBody>
      </p:sp>
      <p:sp>
        <p:nvSpPr>
          <p:cNvPr id="15" name="Oval 14"/>
          <p:cNvSpPr/>
          <p:nvPr/>
        </p:nvSpPr>
        <p:spPr>
          <a:xfrm>
            <a:off x="3124200" y="2590800"/>
            <a:ext cx="1295400" cy="6858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2012</a:t>
            </a:r>
          </a:p>
        </p:txBody>
      </p:sp>
      <p:sp>
        <p:nvSpPr>
          <p:cNvPr id="16" name="Oval 15"/>
          <p:cNvSpPr/>
          <p:nvPr/>
        </p:nvSpPr>
        <p:spPr>
          <a:xfrm>
            <a:off x="6362700" y="2743200"/>
            <a:ext cx="1295400" cy="6096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2022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343400" y="2590800"/>
            <a:ext cx="1676400" cy="6096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2. Present</a:t>
            </a:r>
            <a:endParaRPr lang="en-US" sz="2800" b="1" dirty="0"/>
          </a:p>
        </p:txBody>
      </p:sp>
      <p:sp>
        <p:nvSpPr>
          <p:cNvPr id="18" name="Rectangle 17"/>
          <p:cNvSpPr/>
          <p:nvPr/>
        </p:nvSpPr>
        <p:spPr>
          <a:xfrm>
            <a:off x="7378700" y="2705100"/>
            <a:ext cx="1727200" cy="6096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3. Future</a:t>
            </a:r>
            <a:endParaRPr lang="en-US" sz="3200" b="1" dirty="0"/>
          </a:p>
        </p:txBody>
      </p:sp>
      <p:sp>
        <p:nvSpPr>
          <p:cNvPr id="19" name="Rectangle 18"/>
          <p:cNvSpPr/>
          <p:nvPr/>
        </p:nvSpPr>
        <p:spPr>
          <a:xfrm>
            <a:off x="304800" y="5486400"/>
            <a:ext cx="8229600" cy="1143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Find out differences among the picture and note down it’s time of action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457200" y="3429002"/>
            <a:ext cx="8229600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Types of Tense ?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76200"/>
            <a:ext cx="6400800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70C0"/>
                </a:solidFill>
              </a:rPr>
              <a:t>Each tense is classified into four and these are</a:t>
            </a:r>
          </a:p>
          <a:p>
            <a:endParaRPr lang="en-US" sz="28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3276600" y="2362200"/>
            <a:ext cx="2362200" cy="8382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Past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2362200"/>
            <a:ext cx="2362200" cy="8382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black"/>
                </a:solidFill>
              </a:rPr>
              <a:t>Present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400800" y="2362200"/>
            <a:ext cx="2362200" cy="9144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Future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5562600"/>
            <a:ext cx="2362200" cy="990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/>
              <a:t>4. Perfect</a:t>
            </a:r>
          </a:p>
          <a:p>
            <a:r>
              <a:rPr lang="en-US" sz="3200" dirty="0" smtClean="0"/>
              <a:t> Continuous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8600" y="4800600"/>
            <a:ext cx="2362200" cy="533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/>
              <a:t>3. Perfect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8600" y="4038600"/>
            <a:ext cx="2362200" cy="533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2. Continuous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8600" y="3352800"/>
            <a:ext cx="2362200" cy="533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/>
              <a:t>1. Indefinite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400800" y="5638800"/>
            <a:ext cx="2362200" cy="990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/>
              <a:t>4. Perfect</a:t>
            </a:r>
          </a:p>
          <a:p>
            <a:r>
              <a:rPr lang="en-US" sz="3200" dirty="0" smtClean="0"/>
              <a:t> Continuous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400800" y="4876800"/>
            <a:ext cx="2362200" cy="533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/>
              <a:t>3. Perfect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400800" y="4114800"/>
            <a:ext cx="2362200" cy="533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2. Continuous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400800" y="3429000"/>
            <a:ext cx="2362200" cy="533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/>
              <a:t>1. Indefinite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276600" y="5562600"/>
            <a:ext cx="2362200" cy="9906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/>
              <a:t>4. Perfect</a:t>
            </a:r>
          </a:p>
          <a:p>
            <a:r>
              <a:rPr lang="en-US" sz="3200" dirty="0" smtClean="0"/>
              <a:t> Continuous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276600" y="4800600"/>
            <a:ext cx="2362200" cy="533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/>
              <a:t>3. Perfect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276600" y="4038600"/>
            <a:ext cx="2362200" cy="533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2. Continuous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276600" y="3352800"/>
            <a:ext cx="2362200" cy="533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/>
              <a:t>1. Indefinite</a:t>
            </a:r>
          </a:p>
        </p:txBody>
      </p:sp>
      <p:sp>
        <p:nvSpPr>
          <p:cNvPr id="25" name="Rectangular Callout 24"/>
          <p:cNvSpPr/>
          <p:nvPr/>
        </p:nvSpPr>
        <p:spPr>
          <a:xfrm>
            <a:off x="0" y="0"/>
            <a:ext cx="2590800" cy="2133600"/>
          </a:xfrm>
          <a:prstGeom prst="wedgeRect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Remember it easily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457200"/>
            <a:ext cx="7696200" cy="1219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C00000"/>
                </a:solidFill>
              </a:rPr>
              <a:t>Present Tense</a:t>
            </a:r>
            <a:endParaRPr lang="en-US" sz="8800" b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2438400"/>
            <a:ext cx="8077200" cy="3505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FF00"/>
                </a:solidFill>
              </a:rPr>
              <a:t>Present tense indicates </a:t>
            </a:r>
            <a:r>
              <a:rPr lang="en-US" sz="6000" dirty="0" smtClean="0">
                <a:solidFill>
                  <a:schemeClr val="tx1"/>
                </a:solidFill>
              </a:rPr>
              <a:t>an action that takes place in present time</a:t>
            </a:r>
            <a:endParaRPr lang="en-US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2406</TotalTime>
  <Words>1738</Words>
  <Application>Microsoft Office PowerPoint</Application>
  <PresentationFormat>On-screen Show (4:3)</PresentationFormat>
  <Paragraphs>415</Paragraphs>
  <Slides>28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Office Theme</vt:lpstr>
      <vt:lpstr>Median</vt:lpstr>
      <vt:lpstr>Concourse</vt:lpstr>
      <vt:lpstr>PowerPoint Presentation</vt:lpstr>
      <vt:lpstr>Introduce</vt:lpstr>
      <vt:lpstr>PowerPoint Presentation</vt:lpstr>
      <vt:lpstr>PowerPoint Presentation</vt:lpstr>
      <vt:lpstr>Learning Outcomes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Structure of Present Continuous Tense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A</dc:creator>
  <cp:lastModifiedBy>LAPTOP CITY</cp:lastModifiedBy>
  <cp:revision>294</cp:revision>
  <dcterms:created xsi:type="dcterms:W3CDTF">2006-08-16T00:00:00Z</dcterms:created>
  <dcterms:modified xsi:type="dcterms:W3CDTF">2019-09-25T05:47:51Z</dcterms:modified>
</cp:coreProperties>
</file>