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7" r:id="rId8"/>
    <p:sldId id="261" r:id="rId9"/>
    <p:sldId id="260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99F5B-FD3C-4CF5-8006-E77D4A56822A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697BE0-BA3A-4CFD-94CD-B7F672066EB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066800"/>
            <a:ext cx="769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n w="44450">
                  <a:gradFill>
                    <a:gsLst>
                      <a:gs pos="59000">
                        <a:srgbClr val="C00000"/>
                      </a:gs>
                      <a:gs pos="3000">
                        <a:schemeClr val="accent1">
                          <a:tint val="44500"/>
                          <a:satMod val="160000"/>
                          <a:lumMod val="60000"/>
                          <a:lumOff val="40000"/>
                          <a:alpha val="88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স্বাগতম</a:t>
            </a:r>
            <a:endParaRPr lang="en-US" sz="8000" dirty="0">
              <a:ln w="44450">
                <a:gradFill>
                  <a:gsLst>
                    <a:gs pos="59000">
                      <a:srgbClr val="C00000"/>
                    </a:gs>
                    <a:gs pos="3000">
                      <a:schemeClr val="accent1">
                        <a:tint val="44500"/>
                        <a:satMod val="160000"/>
                        <a:lumMod val="60000"/>
                        <a:lumOff val="40000"/>
                        <a:alpha val="88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3016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0985" y="1066800"/>
            <a:ext cx="541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 কাজ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1170" y="1981200"/>
            <a:ext cx="6429830" cy="14773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sunset" dir="t"/>
          </a:scene3d>
          <a:sp3d extrusionH="25400" contourW="63500">
            <a:bevelT w="6985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bn-BD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dirty="0" smtClean="0">
                <a:solidFill>
                  <a:srgbClr val="002060"/>
                </a:solidFill>
              </a:rPr>
              <a:t>    স্থুলকোণের ক্ষেত্রে পিথাগোরাসের  উপপাদ্য প্রমাণ কর।</a:t>
            </a:r>
          </a:p>
          <a:p>
            <a:endParaRPr lang="bn-BD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bn-BD" dirty="0" smtClean="0">
                <a:solidFill>
                  <a:srgbClr val="FFFF00"/>
                </a:solidFill>
              </a:rPr>
              <a:t>   সূক্ষকোণের </a:t>
            </a:r>
            <a:r>
              <a:rPr lang="bn-BD" dirty="0">
                <a:solidFill>
                  <a:srgbClr val="FFFF00"/>
                </a:solidFill>
              </a:rPr>
              <a:t>ক্ষেত্রে পিথাগোরাসের  উপপাদ্য প্রমাণ কর।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157" y="2057400"/>
            <a:ext cx="8095344" cy="954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71450" contourW="38100">
            <a:bevelT w="889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এপোলোনিয়াসের </a:t>
            </a:r>
            <a:r>
              <a:rPr lang="as-IN" sz="2800" dirty="0" smtClean="0"/>
              <a:t>উপপা</a:t>
            </a:r>
            <a:r>
              <a:rPr lang="bn-BD" sz="2800" dirty="0" smtClean="0"/>
              <a:t>দ্যের সাহায্যে ত্রিভুজের বাহু ও মধ্যমার সম্পর্ক নির্ণয় কর।  </a:t>
            </a:r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133455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914400"/>
            <a:ext cx="8458199" cy="26468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soft" dir="t">
              <a:rot lat="0" lon="0" rev="2400000"/>
            </a:lightRig>
          </a:scene3d>
          <a:sp3d extrusionH="133350" contourW="95250" prstMaterial="metal">
            <a:bevelT w="203200" h="50800" prst="softRound"/>
            <a:bevelB w="38100" h="165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ধন্যবাদ</a:t>
            </a:r>
            <a:endParaRPr lang="en-US" sz="16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>
                  <a:alpha val="5700"/>
                </a:srgb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98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43000" y="304800"/>
            <a:ext cx="2743200" cy="336446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91000" y="304800"/>
            <a:ext cx="2743200" cy="3364468"/>
            <a:chOff x="4905233" y="1688616"/>
            <a:chExt cx="2743200" cy="3364468"/>
          </a:xfrm>
        </p:grpSpPr>
        <p:sp>
          <p:nvSpPr>
            <p:cNvPr id="7" name="Rounded Rectangle 6"/>
            <p:cNvSpPr/>
            <p:nvPr/>
          </p:nvSpPr>
          <p:spPr>
            <a:xfrm>
              <a:off x="4905233" y="1688616"/>
              <a:ext cx="2743200" cy="3364468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05233" y="2279597"/>
              <a:ext cx="2743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solidFill>
                    <a:srgbClr val="00B0F0"/>
                  </a:solidFill>
                </a:rPr>
                <a:t>শ্রীবাস অধিকারী</a:t>
              </a:r>
            </a:p>
            <a:p>
              <a:pPr algn="ctr"/>
              <a:r>
                <a:rPr lang="bn-BD" dirty="0" smtClean="0"/>
                <a:t>সহকারী শিক্ষক(গণিত)</a:t>
              </a:r>
            </a:p>
            <a:p>
              <a:pPr algn="ctr"/>
              <a:r>
                <a:rPr lang="bn-BD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পঞ্চগ্রাম আদর্শ উচ্চ বিদ্যালয়</a:t>
              </a:r>
            </a:p>
            <a:p>
              <a:pPr algn="ctr"/>
              <a:r>
                <a:rPr lang="bn-BD" dirty="0" smtClean="0"/>
                <a:t>ID-</a:t>
              </a:r>
              <a:r>
                <a:rPr lang="bn-BD" dirty="0" smtClean="0">
                  <a:solidFill>
                    <a:srgbClr val="FFFF00"/>
                  </a:solidFill>
                </a:rPr>
                <a:t>1115773</a:t>
              </a:r>
            </a:p>
            <a:p>
              <a:pPr algn="ctr"/>
              <a:r>
                <a:rPr lang="bn-BD" dirty="0" smtClean="0"/>
                <a:t>MB-</a:t>
              </a:r>
              <a:r>
                <a:rPr lang="bn-BD" b="1" u="sng" dirty="0" smtClean="0">
                  <a:solidFill>
                    <a:schemeClr val="bg1"/>
                  </a:solidFill>
                </a:rPr>
                <a:t>01706545575</a:t>
              </a:r>
              <a:endParaRPr lang="en-US" b="1" u="sng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149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609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শ্রেণিঃ৯ম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u="sng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উচ্চতর</a:t>
            </a:r>
            <a: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u="sng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গণিত</a:t>
            </a:r>
            <a:endParaRPr lang="en-US" sz="2400" b="1" i="1" u="sng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অধ্যায়ঃ৩য়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পাঠঃ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উপপাদ্য৫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সময়ঃ৪৫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মিঃ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তারিখঃ১১।১১।১৯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991487" y="240860"/>
            <a:ext cx="2201448" cy="3514711"/>
            <a:chOff x="5991487" y="240860"/>
            <a:chExt cx="2201448" cy="3514711"/>
          </a:xfrm>
        </p:grpSpPr>
        <p:sp>
          <p:nvSpPr>
            <p:cNvPr id="6" name="Rectangle 5"/>
            <p:cNvSpPr/>
            <p:nvPr/>
          </p:nvSpPr>
          <p:spPr>
            <a:xfrm>
              <a:off x="5991487" y="240860"/>
              <a:ext cx="2201448" cy="3514711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>
                <a:rot lat="0" lon="0" rev="4200000"/>
              </a:lightRig>
            </a:scene3d>
            <a:sp3d contourW="76200" prstMaterial="metal">
              <a:bevelT w="114300"/>
              <a:bevelB w="69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2683" y="301458"/>
              <a:ext cx="2110278" cy="3393514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5025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 পাঠ শেষে শিক্ষার্থীরা -------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373" y="1524000"/>
            <a:ext cx="6477000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এ্যাপোলোনিয়াসের উপপাদ্য বর্ননা  করতে পারবে</a:t>
            </a:r>
            <a:r>
              <a:rPr lang="bn-BD" sz="1400" dirty="0" smtClean="0">
                <a:solidFill>
                  <a:srgbClr val="002060"/>
                </a:solidFill>
              </a:rPr>
              <a:t>।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5288" y="2797940"/>
                <a:ext cx="6682956" cy="37510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>
                    <a:solidFill>
                      <a:srgbClr val="002060"/>
                    </a:solidFill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bn-BD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প্রমাণ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করতে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পারবে।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288" y="2797940"/>
                <a:ext cx="6682956" cy="375103"/>
              </a:xfrm>
              <a:prstGeom prst="rect">
                <a:avLst/>
              </a:prstGeom>
              <a:blipFill rotWithShape="1">
                <a:blip r:embed="rId3"/>
                <a:stretch>
                  <a:fillRect l="-730"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8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03963" y="1109652"/>
            <a:ext cx="3994926" cy="1828800"/>
            <a:chOff x="4282611" y="1074078"/>
            <a:chExt cx="4424322" cy="2933913"/>
          </a:xfrm>
        </p:grpSpPr>
        <p:grpSp>
          <p:nvGrpSpPr>
            <p:cNvPr id="21" name="Group 20"/>
            <p:cNvGrpSpPr/>
            <p:nvPr/>
          </p:nvGrpSpPr>
          <p:grpSpPr>
            <a:xfrm>
              <a:off x="4282611" y="1074078"/>
              <a:ext cx="4424322" cy="2792002"/>
              <a:chOff x="881874" y="1322798"/>
              <a:chExt cx="4424322" cy="2792002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1219200" y="1676400"/>
                <a:ext cx="3657600" cy="2057400"/>
              </a:xfrm>
              <a:prstGeom prst="triangle">
                <a:avLst>
                  <a:gd name="adj" fmla="val 67978"/>
                </a:avLst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22" idx="0"/>
              </p:cNvCxnSpPr>
              <p:nvPr/>
            </p:nvCxnSpPr>
            <p:spPr>
              <a:xfrm>
                <a:off x="3705563" y="1676400"/>
                <a:ext cx="104437" cy="2057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2" idx="0"/>
              </p:cNvCxnSpPr>
              <p:nvPr/>
            </p:nvCxnSpPr>
            <p:spPr>
              <a:xfrm flipH="1">
                <a:off x="3162729" y="1676400"/>
                <a:ext cx="542834" cy="208822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512490" y="1322798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A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920050" y="3500919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C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666603" y="3696128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E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81874" y="3562563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B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66654" y="3733800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D</a:t>
                </a:r>
                <a:endParaRPr lang="en-US" dirty="0"/>
              </a:p>
            </p:txBody>
          </p:sp>
        </p:grpSp>
        <p:sp>
          <p:nvSpPr>
            <p:cNvPr id="30" name="Arc 29"/>
            <p:cNvSpPr/>
            <p:nvPr/>
          </p:nvSpPr>
          <p:spPr>
            <a:xfrm rot="16582268">
              <a:off x="6103264" y="3139182"/>
              <a:ext cx="914400" cy="823218"/>
            </a:xfrm>
            <a:prstGeom prst="arc">
              <a:avLst>
                <a:gd name="adj1" fmla="val 16611603"/>
                <a:gd name="adj2" fmla="val 617533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92297" y="629364"/>
            <a:ext cx="4424322" cy="2328852"/>
            <a:chOff x="152400" y="899417"/>
            <a:chExt cx="4424322" cy="292364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899417"/>
              <a:ext cx="4424322" cy="2792002"/>
              <a:chOff x="881874" y="1322798"/>
              <a:chExt cx="4424322" cy="2792002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1219200" y="1676400"/>
                <a:ext cx="3657600" cy="2057400"/>
              </a:xfrm>
              <a:prstGeom prst="triangle">
                <a:avLst>
                  <a:gd name="adj" fmla="val 67978"/>
                </a:avLst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>
                <a:stCxn id="5" idx="0"/>
              </p:cNvCxnSpPr>
              <p:nvPr/>
            </p:nvCxnSpPr>
            <p:spPr>
              <a:xfrm>
                <a:off x="3705563" y="1676400"/>
                <a:ext cx="104437" cy="2057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5" idx="0"/>
              </p:cNvCxnSpPr>
              <p:nvPr/>
            </p:nvCxnSpPr>
            <p:spPr>
              <a:xfrm flipH="1">
                <a:off x="3162729" y="1676400"/>
                <a:ext cx="542834" cy="208822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512490" y="1322798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A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20050" y="3500919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C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6603" y="3696128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E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81874" y="3562563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B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66654" y="3733800"/>
                <a:ext cx="386146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D</a:t>
                </a:r>
                <a:endParaRPr lang="en-US" dirty="0"/>
              </a:p>
            </p:txBody>
          </p:sp>
        </p:grpSp>
        <p:sp>
          <p:nvSpPr>
            <p:cNvPr id="32" name="Arc 31"/>
            <p:cNvSpPr/>
            <p:nvPr/>
          </p:nvSpPr>
          <p:spPr>
            <a:xfrm>
              <a:off x="2163126" y="2908657"/>
              <a:ext cx="774003" cy="914400"/>
            </a:xfrm>
            <a:prstGeom prst="arc">
              <a:avLst>
                <a:gd name="adj1" fmla="val 16200000"/>
                <a:gd name="adj2" fmla="val 21119611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579" y="2229842"/>
            <a:ext cx="3194826" cy="2133392"/>
            <a:chOff x="509651" y="3962400"/>
            <a:chExt cx="3194826" cy="2133392"/>
          </a:xfrm>
        </p:grpSpPr>
        <p:grpSp>
          <p:nvGrpSpPr>
            <p:cNvPr id="40" name="Group 39"/>
            <p:cNvGrpSpPr/>
            <p:nvPr/>
          </p:nvGrpSpPr>
          <p:grpSpPr>
            <a:xfrm>
              <a:off x="509651" y="3962400"/>
              <a:ext cx="3194826" cy="1676400"/>
              <a:chOff x="509651" y="3962400"/>
              <a:chExt cx="3194826" cy="167640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1647077" y="5638800"/>
                <a:ext cx="20574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509651" y="3962400"/>
                <a:ext cx="1137426" cy="16764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Arc 40"/>
            <p:cNvSpPr/>
            <p:nvPr/>
          </p:nvSpPr>
          <p:spPr>
            <a:xfrm rot="20819402">
              <a:off x="1218992" y="5333792"/>
              <a:ext cx="762000" cy="762000"/>
            </a:xfrm>
            <a:prstGeom prst="arc">
              <a:avLst>
                <a:gd name="adj1" fmla="val 15362591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39919" y="2853359"/>
            <a:ext cx="2246607" cy="1778286"/>
            <a:chOff x="5895628" y="4610527"/>
            <a:chExt cx="2246607" cy="1778286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895628" y="6019800"/>
              <a:ext cx="224660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5895628" y="4610527"/>
              <a:ext cx="1647739" cy="140927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>
              <a:off x="6019800" y="5626813"/>
              <a:ext cx="609600" cy="762000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52632" y="4471883"/>
            <a:ext cx="344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</a:rPr>
              <a:t>স্থুলকোণ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35230" y="4866296"/>
            <a:ext cx="269480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</a:rPr>
              <a:t>সূক্ষকোণ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8694" y="4113756"/>
            <a:ext cx="3018677" cy="36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</a:rPr>
              <a:t>এটি কী ধরনের কোণ 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35230" y="4482769"/>
            <a:ext cx="3018677" cy="36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</a:rPr>
              <a:t>এটি কী ধরনের কোণ 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5777" y="55988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এটি কিসের চিত্র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accel="44000" decel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378762"/>
            <a:ext cx="795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তাহলে  আজকে আমাদের পাঠ----</a:t>
            </a:r>
          </a:p>
          <a:p>
            <a:r>
              <a:rPr lang="bn-BD" sz="3200" dirty="0"/>
              <a:t>	</a:t>
            </a:r>
            <a:r>
              <a:rPr lang="bn-BD" sz="3200" dirty="0" smtClean="0"/>
              <a:t>	এ্যাপোলোনিয়াসের উপপাদ্য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60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</a:rPr>
              <a:t>এপোলোনিয়াসের উপপাদ্যঃ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ত্রিভুজের যেকোনো দুই বাহুর উপর অঙ্কিত বর্গক্ষেত্রদ্বের  ক্ষেত্রফলের সমষ্টি, তৃতীয় বাহুর অর্ধেকের উপর অঙ্কিত বর্গক্ষেত্রের ক্ষেত্রফল এবং ঐ বাহুর সমদ্বিখন্ডক মধ্যমার উপর অঙ্কিত বর্গক্ষেত্রের ক্ষেত্রফলের সমষ্টির দ্বিগুন।</a:t>
            </a:r>
            <a:r>
              <a:rPr lang="bn-BD" sz="44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15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9870"/>
            <a:ext cx="24677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400" y="399871"/>
                <a:ext cx="9118599" cy="120032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প্রমাণঃ BC বাহুর উপর AE লম্ব অঙ্কন করি। ABC এর ADB স্থুলকোণ এবং BDরেখার বর্ধিতাংশের উপর AD রেখার লম্ব অভিক্ষেপ DE.</a:t>
                </a:r>
              </a:p>
              <a:p>
                <a:r>
                  <a:rPr lang="bn-BD" dirty="0" smtClean="0"/>
                  <a:t>তাহলে স্থুলকোণের ক্ষেত্রে পিথাগোরাসের উপপাদ্য অনুসারে পাই-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bn-BD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b="0" i="1" smtClean="0">
                        <a:latin typeface="Cambria Math"/>
                      </a:rPr>
                      <m:t>=</m:t>
                    </m:r>
                    <m:r>
                      <a:rPr lang="bn-BD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dirty="0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bn-BD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dirty="0" smtClean="0"/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b="0" i="1" dirty="0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bn-BD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dirty="0" smtClean="0"/>
                  <a:t>+2BD.DE----------(1)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" y="399871"/>
                <a:ext cx="9118599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535" t="-3046" r="-46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44751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402" y="1625954"/>
                <a:ext cx="9118598" cy="238879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400" baseline="-25000" dirty="0" smtClean="0"/>
                  <a:t>আবার </a:t>
                </a:r>
                <a:r>
                  <a:rPr lang="en-US" sz="2400" baseline="-25000" dirty="0" smtClean="0"/>
                  <a:t>ACD</a:t>
                </a:r>
                <a:r>
                  <a:rPr lang="bn-BD" sz="2400" baseline="-25000" dirty="0" smtClean="0"/>
                  <a:t> এর </a:t>
                </a:r>
                <a:r>
                  <a:rPr lang="en-US" sz="2400" baseline="-25000" dirty="0" smtClean="0"/>
                  <a:t>ADC </a:t>
                </a:r>
                <a:r>
                  <a:rPr lang="bn-BD" sz="2400" baseline="-25000" dirty="0" smtClean="0"/>
                  <a:t>সূক্ষকোণ এবং </a:t>
                </a:r>
                <a:r>
                  <a:rPr lang="en-US" sz="2400" baseline="-25000" dirty="0" smtClean="0"/>
                  <a:t>DC</a:t>
                </a:r>
                <a:r>
                  <a:rPr lang="bn-BD" sz="2400" baseline="-25000" dirty="0"/>
                  <a:t> </a:t>
                </a:r>
                <a:r>
                  <a:rPr lang="bn-BD" sz="2400" baseline="-25000" dirty="0" smtClean="0"/>
                  <a:t>রেখার উপর </a:t>
                </a:r>
                <a:r>
                  <a:rPr lang="en-US" sz="2400" baseline="-25000" dirty="0" smtClean="0"/>
                  <a:t>AD </a:t>
                </a:r>
                <a:r>
                  <a:rPr lang="bn-BD" sz="2400" baseline="-25000" dirty="0" smtClean="0"/>
                  <a:t>এর লম্ব অভিক্ষেপ </a:t>
                </a:r>
                <a:r>
                  <a:rPr lang="en-US" sz="2400" baseline="-25000" dirty="0" smtClean="0"/>
                  <a:t>DE</a:t>
                </a:r>
                <a:r>
                  <a:rPr lang="bn-BD" sz="2400" baseline="-25000" dirty="0" smtClean="0"/>
                  <a:t>। </a:t>
                </a:r>
              </a:p>
              <a:p>
                <a:r>
                  <a:rPr lang="bn-BD" sz="2400" baseline="-25000" dirty="0" smtClean="0"/>
                  <a:t>তাহলে সূক্ষকোণের ক্ষেত্রে  পিথাগোরাসের উপপাদ্য অনুসারে আমরা পাই-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baseline="-250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bn-BD" sz="2400" b="0" i="1" baseline="-2500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0" baseline="-2500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baseline="-250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bn-BD" sz="2400" b="0" i="1" baseline="-2500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bn-BD" sz="2400" b="0" i="1" baseline="-25000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0" baseline="-25000" dirty="0" smtClean="0">
                        <a:latin typeface="Cambria Math"/>
                      </a:rPr>
                      <m:t> −</m:t>
                    </m:r>
                    <m:r>
                      <a:rPr lang="en-US" sz="2400" b="0" i="0" baseline="-25000" dirty="0" smtClean="0">
                        <a:latin typeface="Cambria Math"/>
                      </a:rPr>
                      <m:t>2</m:t>
                    </m:r>
                    <m:r>
                      <a:rPr lang="en-US" sz="2400" b="0" i="0" baseline="-25000" dirty="0" smtClean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400" b="0" i="0" baseline="-25000" dirty="0" smtClean="0">
                        <a:latin typeface="Cambria Math"/>
                      </a:rPr>
                      <m:t>CD</m:t>
                    </m:r>
                    <m:r>
                      <a:rPr lang="en-US" sz="2400" b="0" i="0" baseline="-25000" dirty="0" smtClean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400" b="0" i="0" baseline="-25000" dirty="0" smtClean="0">
                        <a:latin typeface="Cambria Math"/>
                      </a:rPr>
                      <m:t>DE</m:t>
                    </m:r>
                  </m:oMath>
                </a14:m>
                <a:r>
                  <a:rPr lang="en-US" sz="2400" baseline="-25000" dirty="0" smtClean="0"/>
                  <a:t>-------( 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2)</a:t>
                </a:r>
              </a:p>
              <a:p>
                <a:r>
                  <a:rPr lang="bn-BD" sz="2400" baseline="-25000" dirty="0" smtClean="0">
                    <a:latin typeface="Times New Roman" pitchFamily="18" charset="0"/>
                  </a:rPr>
                  <a:t>এখন </a:t>
                </a:r>
                <a:r>
                  <a:rPr lang="en-US" sz="2400" baseline="-25000" dirty="0" smtClean="0">
                    <a:latin typeface="Times New Roman" pitchFamily="18" charset="0"/>
                  </a:rPr>
                  <a:t>1 </a:t>
                </a:r>
                <a:r>
                  <a:rPr lang="bn-BD" sz="2400" baseline="-25000" dirty="0" smtClean="0">
                    <a:latin typeface="Times New Roman" pitchFamily="18" charset="0"/>
                  </a:rPr>
                  <a:t>ও </a:t>
                </a:r>
                <a:r>
                  <a:rPr lang="en-US" sz="2400" baseline="-25000" dirty="0" smtClean="0">
                    <a:latin typeface="Times New Roman" pitchFamily="18" charset="0"/>
                  </a:rPr>
                  <a:t>2  </a:t>
                </a:r>
                <a:r>
                  <a:rPr lang="bn-BD" sz="2400" baseline="-25000" dirty="0" smtClean="0">
                    <a:latin typeface="Times New Roman" pitchFamily="18" charset="0"/>
                  </a:rPr>
                  <a:t>যোগ করে পাই , </a:t>
                </a:r>
                <a:endParaRPr lang="en-US" sz="2400" baseline="-25000" dirty="0" smtClean="0">
                  <a:latin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400" b="0" i="1" baseline="-2500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baseline="-2500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en-US" sz="2400" b="0" i="1" baseline="-25000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sz="2400" b="0" i="0" baseline="-2500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  <m:sup>
                        <m:r>
                          <a:rPr lang="bn-BD" sz="2400" b="0" i="1" baseline="-25000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en-US" sz="2400" i="1" baseline="-2500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en-US" sz="2400" b="0" i="1" baseline="-2500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baseline="-250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2BD.CD-2.CD.DE</a:t>
                </a:r>
              </a:p>
              <a:p>
                <a:r>
                  <a:rPr lang="en-US" sz="2400" baseline="-25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sz="24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bn-BD" sz="2400" b="0" i="1" baseline="-25000" smtClean="0">
                            <a:latin typeface="Cambria Math"/>
                            <a:cs typeface="Times New Roman" pitchFamily="18" charset="0"/>
                          </a:rPr>
                          <m:t>𝐴𝐷</m:t>
                        </m:r>
                      </m:e>
                      <m:sup>
                        <m:r>
                          <a:rPr lang="en-US" sz="2400" b="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baseline="-2500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0" baseline="-2500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en-US" sz="2400" i="1" baseline="-25000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bn-BD" sz="2400" b="0" i="1" baseline="-25000" dirty="0" smtClean="0">
                            <a:latin typeface="Cambria Math"/>
                            <a:cs typeface="Times New Roman" pitchFamily="18" charset="0"/>
                          </a:rPr>
                          <m:t>𝐵𝐷</m:t>
                        </m:r>
                      </m:e>
                      <m:sup>
                        <m:r>
                          <a:rPr lang="en-US" sz="2400" b="0" i="1" baseline="-25000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  [ BD=CD]</a:t>
                </a:r>
              </a:p>
              <a:p>
                <a14:m>
                  <m:oMath xmlns:m="http://schemas.openxmlformats.org/officeDocument/2006/math">
                    <m:r>
                      <a:rPr lang="en-US" sz="2400" i="1" baseline="-25000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sz="2400" i="1" baseline="-250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baseline="-25000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baseline="-2500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baseline="-25000" smtClean="0">
                        <a:latin typeface="Cambria Math"/>
                      </a:rPr>
                      <m:t>+</m:t>
                    </m:r>
                    <m:r>
                      <a:rPr lang="en-US" sz="2400" b="0" i="1" baseline="-25000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en-US" sz="2400" b="0" i="1" baseline="-250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baseline="-25000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400" b="0" i="1" baseline="-2500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/>
                  <a:t>=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2(A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-2500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baseline="-25000" smtClean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baseline="-2500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baseline="-2500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sSup>
                      <m:sSupPr>
                        <m:ctrlPr>
                          <a:rPr lang="en-US" sz="2400" i="1" baseline="-2500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baseline="-25000" smtClean="0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b="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aseline="-25000" dirty="0" smtClean="0"/>
                  <a:t>) </a:t>
                </a:r>
                <a:r>
                  <a:rPr lang="bn-BD" sz="2400" baseline="-25000" dirty="0" smtClean="0"/>
                  <a:t>   (</a:t>
                </a:r>
                <a:r>
                  <a:rPr lang="en-US" sz="2400" baseline="-25000" dirty="0" smtClean="0"/>
                  <a:t> </a:t>
                </a:r>
                <a:r>
                  <a:rPr lang="bn-BD" sz="2400" baseline="-25000" dirty="0" smtClean="0"/>
                  <a:t>প্রমানিত 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2" y="1625954"/>
                <a:ext cx="9118598" cy="2388795"/>
              </a:xfrm>
              <a:prstGeom prst="rect">
                <a:avLst/>
              </a:prstGeom>
              <a:blipFill rotWithShape="1">
                <a:blip r:embed="rId6"/>
                <a:stretch>
                  <a:fillRect l="-334" b="-4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4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708666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 কাজ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514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এপোলোনিয়াসের </a:t>
            </a:r>
            <a:r>
              <a:rPr lang="as-I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উপপাদ্য</a:t>
            </a:r>
            <a:r>
              <a:rPr lang="bn-BD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লেখ </a:t>
            </a:r>
            <a:endParaRPr lang="as-IN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0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</TotalTime>
  <Words>262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win-10</dc:creator>
  <cp:lastModifiedBy>win-10</cp:lastModifiedBy>
  <cp:revision>50</cp:revision>
  <dcterms:created xsi:type="dcterms:W3CDTF">2019-11-11T07:06:14Z</dcterms:created>
  <dcterms:modified xsi:type="dcterms:W3CDTF">2019-11-22T06:37:56Z</dcterms:modified>
</cp:coreProperties>
</file>