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8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0000"/>
    <a:srgbClr val="CC00FF"/>
    <a:srgbClr val="0066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66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A9F-BBDE-40F2-819C-777D8030BE7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2BEE-FFD2-41BD-BF38-6E2AEF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A9F-BBDE-40F2-819C-777D8030BE7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2BEE-FFD2-41BD-BF38-6E2AEF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A9F-BBDE-40F2-819C-777D8030BE7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2BEE-FFD2-41BD-BF38-6E2AEF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A9F-BBDE-40F2-819C-777D8030BE7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2BEE-FFD2-41BD-BF38-6E2AEF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6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A9F-BBDE-40F2-819C-777D8030BE7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2BEE-FFD2-41BD-BF38-6E2AEF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4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A9F-BBDE-40F2-819C-777D8030BE7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2BEE-FFD2-41BD-BF38-6E2AEF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0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A9F-BBDE-40F2-819C-777D8030BE7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2BEE-FFD2-41BD-BF38-6E2AEF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8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A9F-BBDE-40F2-819C-777D8030BE7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2BEE-FFD2-41BD-BF38-6E2AEF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A9F-BBDE-40F2-819C-777D8030BE7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2BEE-FFD2-41BD-BF38-6E2AEF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A9F-BBDE-40F2-819C-777D8030BE7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2BEE-FFD2-41BD-BF38-6E2AEF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9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A9F-BBDE-40F2-819C-777D8030BE7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2BEE-FFD2-41BD-BF38-6E2AEF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7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DA9F-BBDE-40F2-819C-777D8030BE7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2BEE-FFD2-41BD-BF38-6E2AEF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7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2.jpe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4.jpe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144" cy="69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3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875" y="2971800"/>
            <a:ext cx="8498559" cy="3567545"/>
          </a:xfrm>
          <a:prstGeom prst="rect">
            <a:avLst/>
          </a:prstGeom>
          <a:solidFill>
            <a:schemeClr val="bg1"/>
          </a:solidFill>
          <a:ln w="381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292100" dist="38100" dir="11700000" algn="tr" rotWithShape="0">
              <a:prstClr val="black">
                <a:alpha val="27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342900" indent="-342900" algn="just">
              <a:buFont typeface="Wingdings" pitchFamily="2" charset="2"/>
              <a:buChar char="v"/>
            </a:pPr>
            <a:endParaRPr lang="bn-IN" sz="2600" dirty="0" smtClean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as-IN" sz="26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as-IN" sz="26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দেশে সাধারণত </a:t>
            </a:r>
            <a:r>
              <a:rPr lang="bn-IN" sz="26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ষাটোর্ধ্ব </a:t>
            </a:r>
            <a:r>
              <a:rPr lang="as-IN" sz="26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বয়সের মানুষকে প্রবীণ বলে গন্য করা হয়।</a:t>
            </a:r>
            <a:endParaRPr lang="bn-IN" sz="2600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6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26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সমাজে প্রবীণদের সাধারণত যেসব সমস্যার মোকাবেলা করতে হয় সেগুলো হলো</a:t>
            </a:r>
            <a:r>
              <a:rPr lang="bn-IN" sz="26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......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bn-IN" sz="28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8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bn-IN" sz="28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(খ) অর্থনৈতিক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bn-IN" sz="28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গ) শারীরিক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bn-IN" sz="28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(ঘ) সামাজিক ও সাংস্কৃতিক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bn-IN" sz="28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(ঙ) মনস্তাত্ত্বিক </a:t>
            </a:r>
            <a:endParaRPr lang="en-US" sz="2800" b="1" dirty="0" smtClean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20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" y="457200"/>
            <a:ext cx="2743200" cy="2133600"/>
          </a:xfrm>
          <a:prstGeom prst="rect">
            <a:avLst/>
          </a:prstGeom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4" y="457200"/>
            <a:ext cx="2703443" cy="2133600"/>
          </a:xfrm>
          <a:prstGeom prst="rect">
            <a:avLst/>
          </a:prstGeom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7200"/>
            <a:ext cx="2603449" cy="2133600"/>
          </a:xfrm>
          <a:prstGeom prst="rect">
            <a:avLst/>
          </a:prstGeom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6310" y="4191000"/>
            <a:ext cx="8555180" cy="2362200"/>
          </a:xfrm>
          <a:prstGeom prst="rect">
            <a:avLst/>
          </a:prstGeom>
          <a:solidFill>
            <a:schemeClr val="bg1"/>
          </a:solidFill>
          <a:ln w="381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292100" dist="38100" dir="11700000" algn="tr" rotWithShape="0">
              <a:prstClr val="black">
                <a:alpha val="27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endParaRPr lang="en-US" sz="2200" b="1" dirty="0" smtClean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200" b="1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2200" b="1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সমাজে প্রবীণদের সাধারণত যেসব সমস্যার মোকাবেলা করতে হয় সেগুলো হলো</a:t>
            </a:r>
            <a:r>
              <a:rPr lang="bn-IN" sz="2200" b="1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.......</a:t>
            </a:r>
            <a:endParaRPr lang="en-US" sz="2200" b="1" dirty="0" smtClean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b="1" dirty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ক)পারিবারিকঃ</a:t>
            </a:r>
            <a:r>
              <a:rPr lang="bn-IN" sz="2200" b="1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IN" sz="22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2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দেশে এক সময় পরিবারগুলো ছিলো একান্নবর্তী। মানুষের জীবনধারার পরিবর্তনের ফলে একান্নবর্তী পরিবারগুলো ভেঙে গিয়ে ছোট ছোট পরিবারে পরিণত হচ্ছে। স্বামী-স্ত্রী ও নির্ভশীল ছেলেমেয়ে নিয়ে গঠিত এই পরিবার ব্যবস্থায় বৃদ্ধ বাবা-মা বা শ্বশুর-শাশুড়ির স্থান থাকছে না</a:t>
            </a:r>
            <a:r>
              <a:rPr lang="en-US" sz="22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22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কিংবা তাঁরা কোণঠাসা হয়ে বাস করছেন।তাঁদের দেখাশুনা বা অসুখ-বিসুখে </a:t>
            </a:r>
            <a:r>
              <a:rPr lang="bn-IN" sz="22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সেবাযত্নের লোকের </a:t>
            </a:r>
            <a:r>
              <a:rPr lang="bn-IN" sz="22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অভাব ঘটছে। </a:t>
            </a:r>
            <a:endParaRPr lang="en-US" sz="2200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20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824152"/>
            <a:ext cx="3962400" cy="2757248"/>
          </a:xfrm>
          <a:prstGeom prst="rect">
            <a:avLst/>
          </a:prstGeom>
          <a:ln w="31750" cap="sq" cmpd="dbl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10" y="810297"/>
            <a:ext cx="3983180" cy="2757248"/>
          </a:xfrm>
          <a:prstGeom prst="rect">
            <a:avLst/>
          </a:prstGeom>
          <a:ln w="31750" cap="sq" cmpd="dbl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05000" y="22167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itchFamily="2" charset="0"/>
                <a:cs typeface="NikoshBAN" pitchFamily="2" charset="0"/>
              </a:rPr>
              <a:t>নিচের ছবিতে কেমন পরিবার দেখতে পাচ্ছি?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9873" y="360911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একান্নবর্তী পরিবার</a:t>
            </a:r>
            <a:endParaRPr lang="en-US" sz="28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8910" y="360218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ছোট পরিবারে</a:t>
            </a:r>
            <a:endParaRPr lang="en-US" sz="28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207" y="1981160"/>
            <a:ext cx="8534400" cy="762040"/>
          </a:xfrm>
          <a:prstGeom prst="rect">
            <a:avLst/>
          </a:prstGeom>
          <a:solidFill>
            <a:schemeClr val="lt1"/>
          </a:solidFill>
          <a:ln w="381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bn-IN" sz="3600" dirty="0" smtClean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প্রবীণ কারা?</a:t>
            </a:r>
            <a:r>
              <a:rPr lang="bn-IN" dirty="0" smtClean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235" y="2971760"/>
            <a:ext cx="8534400" cy="762040"/>
          </a:xfrm>
          <a:prstGeom prst="rect">
            <a:avLst/>
          </a:prstGeom>
          <a:solidFill>
            <a:schemeClr val="lt1"/>
          </a:solidFill>
          <a:ln w="381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bn-IN" sz="3600" dirty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প্রবীণদের </a:t>
            </a:r>
            <a:r>
              <a:rPr lang="bn-IN" sz="3600" dirty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সমস্যাগুলো উল্লেখ কর।</a:t>
            </a:r>
            <a:endParaRPr lang="en-US" sz="3600" dirty="0"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235" y="3962360"/>
            <a:ext cx="8534400" cy="762040"/>
          </a:xfrm>
          <a:prstGeom prst="rect">
            <a:avLst/>
          </a:prstGeom>
          <a:solidFill>
            <a:schemeClr val="lt1"/>
          </a:solidFill>
          <a:ln w="381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৩। আমাদের দেশে এক সময় পরিবারগুলো কেমন ছিল?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5" descr="C:\Users\harun\Videos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05" y="533400"/>
            <a:ext cx="2209799" cy="685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ctangle 7"/>
          <p:cNvSpPr/>
          <p:nvPr/>
        </p:nvSpPr>
        <p:spPr>
          <a:xfrm>
            <a:off x="256280" y="1981200"/>
            <a:ext cx="8534400" cy="762040"/>
          </a:xfrm>
          <a:prstGeom prst="rect">
            <a:avLst/>
          </a:prstGeom>
          <a:solidFill>
            <a:schemeClr val="lt1"/>
          </a:solidFill>
          <a:ln w="381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প্রবীণ কারা?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308" y="2971800"/>
            <a:ext cx="8534400" cy="762040"/>
          </a:xfrm>
          <a:prstGeom prst="rect">
            <a:avLst/>
          </a:prstGeom>
          <a:solidFill>
            <a:schemeClr val="lt1"/>
          </a:solidFill>
          <a:ln w="381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প্রবীণদের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সমস্যাগুলো উল্লেখ কর।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981200"/>
            <a:ext cx="8458200" cy="1143000"/>
          </a:xfrm>
          <a:prstGeom prst="rect">
            <a:avLst/>
          </a:prstGeom>
          <a:ln w="381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bn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১। উত্তর-আমাদের </a:t>
            </a:r>
            <a:r>
              <a:rPr lang="bn-IN" sz="3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দেশে সাধারণত ষাটোর্ধ্ব বয়সের মানুষকে প্রবীণ বলে গন্য করা হয়।</a:t>
            </a:r>
            <a:endParaRPr lang="en-US" sz="30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555" y="3352800"/>
            <a:ext cx="8458200" cy="1143000"/>
          </a:xfrm>
          <a:prstGeom prst="rect">
            <a:avLst/>
          </a:prstGeom>
          <a:ln w="381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bn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২। উত্তর-(</a:t>
            </a:r>
            <a:r>
              <a:rPr lang="bn-IN" sz="3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bn-IN" sz="3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as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শারীরিক </a:t>
            </a:r>
            <a:r>
              <a:rPr lang="as-IN" sz="3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সামাজিক-সংস্কৃতিক </a:t>
            </a:r>
            <a:r>
              <a:rPr lang="as-IN" sz="3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ঙ)</a:t>
            </a:r>
            <a:r>
              <a:rPr lang="en-US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মনস্তাত্ত্বিক</a:t>
            </a:r>
            <a:endParaRPr lang="en-US" sz="30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899" y="4731325"/>
            <a:ext cx="8458200" cy="1136075"/>
          </a:xfrm>
          <a:prstGeom prst="rect">
            <a:avLst/>
          </a:prstGeom>
          <a:ln w="381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dirty="0" smtClean="0">
              <a:solidFill>
                <a:srgbClr val="0066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উত্তর-আমাদের </a:t>
            </a:r>
            <a:r>
              <a:rPr lang="bn-IN" sz="3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দেশে এক সময় পরিবারগুলো একান্নবর্তী ছিল?</a:t>
            </a:r>
            <a:endParaRPr lang="en-US" sz="3000" b="1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6" descr="C:\Users\harun\Videos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10" y="547256"/>
            <a:ext cx="2286000" cy="817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4191000"/>
            <a:ext cx="8472714" cy="2362200"/>
          </a:xfrm>
          <a:prstGeom prst="rect">
            <a:avLst/>
          </a:prstGeom>
          <a:solidFill>
            <a:schemeClr val="bg1"/>
          </a:solidFill>
          <a:ln w="381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292100" dist="38100" dir="11700000" algn="tr" rotWithShape="0">
              <a:prstClr val="black">
                <a:alpha val="27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bn-IN" sz="3200" b="1" dirty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খ)অর্থনৈতিকঃ</a:t>
            </a:r>
            <a:r>
              <a:rPr lang="bn-IN" sz="32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2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আয়-রোজগারের </a:t>
            </a:r>
            <a:r>
              <a:rPr lang="bn-IN" sz="32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সুযোগ না থাকায় এবং সঞ্চিত অর্থ ও সম্পত্তিও উত্তরাধিকারীদের মধ্যে বণ্টিত হয়ে যাওয়ায় বেশিরভাগ প্রবীণই অর্থনৈতিকভাবে অসহায় হয়ে পড়েন</a:t>
            </a:r>
            <a:r>
              <a:rPr lang="bn-IN" sz="32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।তাঁদেরকে </a:t>
            </a:r>
            <a:r>
              <a:rPr lang="bn-IN" sz="32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সন্তানদের ওপর নির্ভরশীল হয়ে পড়তে হয়।</a:t>
            </a:r>
            <a:endParaRPr lang="en-US" sz="32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93" y="304800"/>
            <a:ext cx="5362576" cy="3657600"/>
          </a:xfrm>
          <a:prstGeom prst="rect">
            <a:avLst/>
          </a:prstGeom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655" y="3657600"/>
            <a:ext cx="8458200" cy="2819400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glow rad="25400">
              <a:schemeClr val="accent6">
                <a:lumMod val="50000"/>
                <a:alpha val="93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endParaRPr lang="en-US" b="1" dirty="0" smtClean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32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as-IN" sz="3200" b="1" dirty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) শারীরিকঃ</a:t>
            </a:r>
            <a:r>
              <a:rPr lang="as-IN" sz="32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প্রবীণ বয়সে মানুষের শারীরিক শক্তি কমে আসে।  নানা রোগব্যাধি শরীরে বাসা বাঁধে।  এ সময় মানুষের একটু বিশ্রাম বা আরামের প্রয়োজন হয়। কিন্তু তাদের এ আরামটুকু জোটে না। অসুস্থ অবস্থায় প্রয়োজনীয় চিকিৎসা সুবিধাও তাঁরা পান না। রোগব্যাধিতে ঔষধপথ্য কেনার সামর্থ্য তাঁদের থাকে না।</a:t>
            </a:r>
            <a:endParaRPr lang="bn-IN" sz="3200" dirty="0" smtClean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as-IN" dirty="0"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8" y="411787"/>
            <a:ext cx="2279073" cy="2729345"/>
          </a:xfrm>
          <a:prstGeom prst="rect">
            <a:avLst/>
          </a:prstGeom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788"/>
            <a:ext cx="2286000" cy="2729345"/>
          </a:xfrm>
          <a:prstGeom prst="rect">
            <a:avLst/>
          </a:prstGeom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1786"/>
            <a:ext cx="2279073" cy="2729345"/>
          </a:xfrm>
          <a:prstGeom prst="rect">
            <a:avLst/>
          </a:prstGeom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092" y="3733800"/>
            <a:ext cx="8534400" cy="1524000"/>
          </a:xfrm>
          <a:prstGeom prst="rect">
            <a:avLst/>
          </a:prstGeom>
          <a:ln w="4445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en-US" sz="4000" dirty="0" smtClean="0"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as-IN" sz="4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প্রবীণরা </a:t>
            </a:r>
            <a:r>
              <a:rPr lang="as-IN" sz="4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অর্থনৈতিকভাবে অসহায় হয়ে পড়েন ব্যাখ্যা কর।</a:t>
            </a:r>
            <a:r>
              <a:rPr lang="bn-IN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9" descr="C:\Users\harun\Videos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45" y="616525"/>
            <a:ext cx="2286000" cy="602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5" y="1831129"/>
            <a:ext cx="2847110" cy="1442989"/>
          </a:xfrm>
          <a:prstGeom prst="rect">
            <a:avLst/>
          </a:prstGeom>
          <a:ln w="254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71 0.09259 L 0.18316 0.02894 C 0.17153 0.01505 0.15243 0.00185 0.13177 -0.00648 C 0.10781 -0.01667 0.08785 -0.01944 0.07205 -0.01643 L -0.00035 -0.00486 " pathEditMode="relative" rAng="11820000" ptsTypes="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090" y="4038600"/>
            <a:ext cx="8534400" cy="2286000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endParaRPr lang="bn-IN" b="1" dirty="0" smtClean="0">
              <a:solidFill>
                <a:srgbClr val="00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3000" b="1" dirty="0">
                <a:solidFill>
                  <a:srgbClr val="00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(ঘ) সামাজিক-সংস্কৃতিকঃ</a:t>
            </a:r>
            <a:r>
              <a:rPr lang="as-IN" sz="3000" b="1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পরিবার ও সমাজে প্রবীণদের আজ অপ্রয়োনীয় বিবেচনা করা হয়।  তাঁদের মতামতকে গুরুত্ব দেওয়া হয় না।  তাঁদের পাশে বসে দুটো কথা শোনার সময়ও যেন কারও নেই</a:t>
            </a:r>
            <a:r>
              <a:rPr lang="as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অবসর </a:t>
            </a:r>
            <a:r>
              <a:rPr lang="as-IN" sz="3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যাপন বা চিত্তবিনোদনের সুযোগও তাঁদের নেই বললেই চলে। </a:t>
            </a:r>
            <a:endParaRPr lang="bn-IN" sz="2800" dirty="0" smtClean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as-IN" dirty="0"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0" y="508941"/>
            <a:ext cx="3706090" cy="2777834"/>
          </a:xfrm>
          <a:prstGeom prst="rect">
            <a:avLst/>
          </a:prstGeom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08941"/>
            <a:ext cx="3810000" cy="2777834"/>
          </a:xfrm>
          <a:prstGeom prst="rect">
            <a:avLst/>
          </a:prstGeom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235" y="4038600"/>
            <a:ext cx="8534400" cy="2362200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endParaRPr lang="bn-IN" sz="2600" b="1" dirty="0" smtClean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32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3200" b="1" dirty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ঙ) মনস্তাত্ত্বিকঃ</a:t>
            </a:r>
            <a:r>
              <a:rPr lang="as-IN" sz="32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পরিবার ও সমাজে প্রবীণদের কোনঠাসা অবস্থা তাঁদের মধ্যে এক ধরনের হীনমন্যতার জন্ম দেয়। তাঁরা নিজেদেরকে খুব অবহেলিত ও অসহায় ভাবতে শুরু করেন।  সামর্থ্যের অভাব ও শারীরিক অসুস্থতা এবং নিঃসঙ্গতা আরো বাড়িয়ে তোলে।</a:t>
            </a:r>
          </a:p>
          <a:p>
            <a:pPr algn="just"/>
            <a:endParaRPr lang="en-US" dirty="0"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55" y="557650"/>
            <a:ext cx="3657600" cy="3021278"/>
          </a:xfrm>
          <a:prstGeom prst="rect">
            <a:avLst/>
          </a:prstGeom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" y="550721"/>
            <a:ext cx="3664527" cy="3028205"/>
          </a:xfrm>
          <a:prstGeom prst="rect">
            <a:avLst/>
          </a:prstGeom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581398"/>
            <a:ext cx="8341917" cy="838201"/>
          </a:xfrm>
          <a:prstGeom prst="rect">
            <a:avLst/>
          </a:prstGeom>
          <a:ln w="381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2000" b="1" dirty="0" smtClean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2000" b="1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300" dirty="0" smtClean="0">
                <a:solidFill>
                  <a:srgbClr val="0066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ক-দলঃ</a:t>
            </a:r>
            <a:r>
              <a:rPr lang="bn-IN" sz="3300" dirty="0" smtClean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dirty="0" smtClean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প্রবীণদের </a:t>
            </a:r>
            <a:r>
              <a:rPr lang="bn-IN" sz="3300" dirty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সামাজিক ও সাংস্কৃতিক অবস্থা </a:t>
            </a:r>
            <a:r>
              <a:rPr lang="bn-IN" sz="3200" dirty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 কর।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017" y="4571999"/>
            <a:ext cx="8341917" cy="838201"/>
          </a:xfrm>
          <a:prstGeom prst="rect">
            <a:avLst/>
          </a:prstGeom>
          <a:ln w="381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2000" b="1" dirty="0" smtClean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2000" b="1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0066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খ-দলঃ </a:t>
            </a:r>
            <a:r>
              <a:rPr lang="bn-IN" sz="3600" dirty="0" smtClean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প্রবীণদের </a:t>
            </a:r>
            <a:r>
              <a:rPr lang="bn-IN" sz="3600" dirty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মধ্যে হীনমন্যতার সৃষ্টি করে কেন?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35" y="609600"/>
            <a:ext cx="2112665" cy="685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46" y="1600200"/>
            <a:ext cx="2189108" cy="1638300"/>
          </a:xfrm>
          <a:prstGeom prst="rect">
            <a:avLst/>
          </a:prstGeom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256310"/>
            <a:ext cx="8610610" cy="62830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4"/>
          <p:cNvSpPr/>
          <p:nvPr/>
        </p:nvSpPr>
        <p:spPr>
          <a:xfrm>
            <a:off x="457199" y="533400"/>
            <a:ext cx="81534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cap="none" spc="50" dirty="0" smtClean="0">
                <a:ln w="11430"/>
                <a:solidFill>
                  <a:srgbClr val="00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bn-IN" sz="6000" b="1" spc="50" dirty="0" smtClean="0">
                <a:ln w="11430"/>
                <a:solidFill>
                  <a:srgbClr val="00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b="1" cap="none" spc="50" dirty="0">
              <a:ln w="11430"/>
              <a:solidFill>
                <a:srgbClr val="00CC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2" y="1752600"/>
            <a:ext cx="2570018" cy="2330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38826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1" y="1156855"/>
            <a:ext cx="4190708" cy="914400"/>
          </a:xfrm>
          <a:prstGeom prst="rect">
            <a:avLst/>
          </a:prstGeom>
          <a:ln cmpd="thickThin">
            <a:noFill/>
          </a:ln>
          <a:effectLst>
            <a:glow rad="190500">
              <a:schemeClr val="accent6">
                <a:lumMod val="50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2000" dirty="0" smtClean="0">
              <a:effectLst>
                <a:glow>
                  <a:schemeClr val="tx2">
                    <a:lumMod val="60000"/>
                    <a:lumOff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1600" b="1" dirty="0" smtClean="0">
                <a:solidFill>
                  <a:srgbClr val="0000D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1600" b="1" dirty="0">
                <a:solidFill>
                  <a:srgbClr val="0000D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আমাদের দেশে একসময় পরিবারগুলো কেমন ছিল?</a:t>
            </a:r>
          </a:p>
          <a:p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(ক) ছোট                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খ) মাঝারি</a:t>
            </a:r>
          </a:p>
          <a:p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(গ) একক                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(ঘ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) একান্নবর্তী </a:t>
            </a:r>
            <a:r>
              <a:rPr lang="bn-IN" dirty="0" smtClean="0"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effectLst>
                <a:glow>
                  <a:schemeClr val="tx2">
                    <a:lumMod val="60000"/>
                    <a:lumOff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1" y="2272145"/>
            <a:ext cx="4190708" cy="914400"/>
          </a:xfrm>
          <a:prstGeom prst="rect">
            <a:avLst/>
          </a:prstGeom>
          <a:ln cmpd="thickThin">
            <a:noFill/>
          </a:ln>
          <a:effectLst>
            <a:glow rad="190500">
              <a:schemeClr val="accent6">
                <a:lumMod val="50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2000" dirty="0" smtClean="0">
              <a:effectLst>
                <a:glow>
                  <a:schemeClr val="tx2">
                    <a:lumMod val="60000"/>
                    <a:lumOff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1600" b="1" dirty="0" smtClean="0">
                <a:solidFill>
                  <a:srgbClr val="0028A8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1600" b="1" dirty="0">
                <a:solidFill>
                  <a:srgbClr val="0028A8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বিশেষ করে যে ধরনের পরিবারে প্রবীণদের দুর্দশা বেশি হয়? </a:t>
            </a:r>
            <a:r>
              <a:rPr lang="bn-IN" sz="1600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16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ক) গ্রামীণ উচ্চবিত্ত পরিবারে     </a:t>
            </a:r>
            <a:r>
              <a:rPr lang="bn-IN" sz="1600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(</a:t>
            </a:r>
            <a:r>
              <a:rPr lang="bn-IN" sz="16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খ) শহুরে উচ্চবিত্ত </a:t>
            </a:r>
            <a:r>
              <a:rPr lang="bn-IN" sz="1600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পরিবারে</a:t>
            </a:r>
            <a:endParaRPr lang="en-US" sz="1600" b="1" dirty="0" smtClean="0">
              <a:solidFill>
                <a:srgbClr val="006600"/>
              </a:solidFill>
              <a:effectLst>
                <a:glow>
                  <a:schemeClr val="tx2">
                    <a:lumMod val="60000"/>
                    <a:lumOff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1600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16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1600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16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মধ্যবিত্ত ও দরিদ্র পরিবারে </a:t>
            </a:r>
            <a:r>
              <a:rPr lang="bn-IN" sz="1600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(ঘ) </a:t>
            </a:r>
            <a:r>
              <a:rPr lang="bn-IN" sz="16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শিল্পপতি পরিবারে</a:t>
            </a:r>
            <a:r>
              <a:rPr lang="bn-IN" dirty="0" smtClean="0"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effectLst>
                <a:glow>
                  <a:schemeClr val="tx2">
                    <a:lumMod val="60000"/>
                    <a:lumOff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1" y="3373585"/>
            <a:ext cx="4192008" cy="914400"/>
          </a:xfrm>
          <a:prstGeom prst="rect">
            <a:avLst/>
          </a:prstGeom>
          <a:ln cmpd="thickThin">
            <a:noFill/>
          </a:ln>
          <a:effectLst>
            <a:glow rad="190500">
              <a:schemeClr val="accent6">
                <a:lumMod val="50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2000" dirty="0" smtClean="0">
              <a:effectLst>
                <a:glow>
                  <a:schemeClr val="tx2">
                    <a:lumMod val="60000"/>
                    <a:lumOff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rgbClr val="0028A8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৩।  কখন মানুষের শারীরিক শক্তি কমে আসে?</a:t>
            </a:r>
          </a:p>
          <a:p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(ক) কৈশোর বয়সে       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	 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(খ) প্রবীণ বয়সে</a:t>
            </a:r>
          </a:p>
          <a:p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(গ) যৌবন বয়সে         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	  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(ঘ) পরিনত বয়সে</a:t>
            </a:r>
            <a:r>
              <a:rPr lang="bn-IN" dirty="0" smtClean="0"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effectLst>
                <a:glow>
                  <a:schemeClr val="tx2">
                    <a:lumMod val="60000"/>
                    <a:lumOff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475020"/>
            <a:ext cx="4192009" cy="914400"/>
          </a:xfrm>
          <a:prstGeom prst="rect">
            <a:avLst/>
          </a:prstGeom>
          <a:ln cmpd="thickThin">
            <a:noFill/>
          </a:ln>
          <a:effectLst>
            <a:glow rad="190500">
              <a:schemeClr val="accent6">
                <a:lumMod val="50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1200" dirty="0" smtClean="0">
              <a:effectLst>
                <a:glow>
                  <a:schemeClr val="tx2">
                    <a:lumMod val="60000"/>
                    <a:lumOff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1700" b="1" dirty="0" smtClean="0">
                <a:solidFill>
                  <a:srgbClr val="0028A8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1700" b="1" dirty="0">
                <a:solidFill>
                  <a:srgbClr val="0028A8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পরিবারে প্রবীণদের গুরুত্ব কমে যাওয়ার মূল কারণ কী</a:t>
            </a:r>
            <a:r>
              <a:rPr lang="bn-IN" sz="1700" b="1" dirty="0" smtClean="0">
                <a:solidFill>
                  <a:srgbClr val="0028A8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(ক) উপার্জনে অক্ষমতা            (খ) অধিক বয়স</a:t>
            </a:r>
          </a:p>
          <a:p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গ) অধিক ব্যয়               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(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ঘ) শারীরিক সমস্যা</a:t>
            </a:r>
            <a:r>
              <a:rPr lang="bn-IN" sz="1400" dirty="0" smtClean="0"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IN" sz="1400" dirty="0" smtClean="0"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</a:br>
            <a:endParaRPr lang="en-US" sz="1400" dirty="0">
              <a:solidFill>
                <a:schemeClr val="tx1"/>
              </a:solidFill>
              <a:effectLst>
                <a:glow>
                  <a:schemeClr val="tx2">
                    <a:lumMod val="60000"/>
                    <a:lumOff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576455"/>
            <a:ext cx="4192009" cy="914400"/>
          </a:xfrm>
          <a:prstGeom prst="rect">
            <a:avLst/>
          </a:prstGeom>
          <a:ln cmpd="thickThin">
            <a:noFill/>
          </a:ln>
          <a:effectLst>
            <a:glow rad="190500">
              <a:schemeClr val="accent6">
                <a:lumMod val="50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1200" dirty="0" smtClean="0">
              <a:effectLst>
                <a:glow>
                  <a:schemeClr val="tx2">
                    <a:lumMod val="60000"/>
                    <a:lumOff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rgbClr val="0028A8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b="1" dirty="0">
                <a:solidFill>
                  <a:srgbClr val="0028A8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কারা নানা রকম অবহেলা বা উপেক্ষার শিকার হয়?</a:t>
            </a:r>
          </a:p>
          <a:p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(ক) বুড়োরা          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	 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(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খ) শিশুরা</a:t>
            </a:r>
          </a:p>
          <a:p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(গ) নারীরা           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	 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(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ঘ) যুবকেরা</a:t>
            </a:r>
            <a:r>
              <a:rPr lang="bn-IN" sz="1400" dirty="0" smtClean="0"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IN" sz="1400" dirty="0" smtClean="0"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</a:br>
            <a:endParaRPr lang="en-US" sz="1400" dirty="0">
              <a:solidFill>
                <a:schemeClr val="tx1"/>
              </a:solidFill>
              <a:effectLst>
                <a:glow>
                  <a:schemeClr val="tx2">
                    <a:lumMod val="60000"/>
                    <a:lumOff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2414" y="1156855"/>
            <a:ext cx="4171353" cy="2029690"/>
          </a:xfrm>
          <a:prstGeom prst="rect">
            <a:avLst/>
          </a:prstGeom>
          <a:ln cmpd="thickThin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1400" dirty="0" smtClean="0">
              <a:effectLst>
                <a:glow>
                  <a:schemeClr val="tx2">
                    <a:lumMod val="60000"/>
                    <a:lumOff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b="1" dirty="0" smtClean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সমাজ-সংসারে  প্রবীণরা </a:t>
            </a:r>
            <a:r>
              <a:rPr lang="bn-IN" b="1" dirty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যে সমস্যা বা অসুবিধার সম্মুখীন হয় তা </a:t>
            </a:r>
            <a:r>
              <a:rPr lang="bn-IN" b="1" dirty="0" smtClean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হলো-</a:t>
            </a:r>
            <a:r>
              <a:rPr lang="en-US" b="1" dirty="0" smtClean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পারিবারিক 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endParaRPr lang="en-US" b="1" dirty="0" smtClean="0">
              <a:solidFill>
                <a:srgbClr val="006600"/>
              </a:solidFill>
              <a:effectLst>
                <a:glow>
                  <a:schemeClr val="tx2">
                    <a:lumMod val="60000"/>
                    <a:lumOff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as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মনস্তাত্ত্বিক</a:t>
            </a:r>
          </a:p>
          <a:p>
            <a:r>
              <a:rPr lang="bn-IN" b="1" dirty="0">
                <a:solidFill>
                  <a:srgbClr val="0000FF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i, ii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effectLst>
                <a:glow>
                  <a:schemeClr val="tx2">
                    <a:lumMod val="60000"/>
                    <a:lumOff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0222" y="3373585"/>
            <a:ext cx="4171353" cy="3141516"/>
          </a:xfrm>
          <a:prstGeom prst="rect">
            <a:avLst/>
          </a:prstGeom>
          <a:solidFill>
            <a:schemeClr val="bg1"/>
          </a:solidFill>
          <a:ln cmpd="thickThin">
            <a:noFill/>
          </a:ln>
          <a:effectLst>
            <a:glow rad="190500">
              <a:schemeClr val="accent6">
                <a:lumMod val="50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1700" b="1" dirty="0" smtClean="0">
              <a:solidFill>
                <a:srgbClr val="0033CC"/>
              </a:solidFill>
              <a:effectLst>
                <a:glow>
                  <a:schemeClr val="tx2">
                    <a:lumMod val="60000"/>
                    <a:lumOff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b="1" dirty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অনুচ্ছেদটি পড় এবং </a:t>
            </a:r>
            <a:r>
              <a:rPr lang="en-US" b="1" dirty="0" smtClean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IN" b="1" dirty="0" smtClean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b="1" dirty="0" smtClean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IN" b="1" dirty="0" smtClean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নং </a:t>
            </a:r>
            <a:r>
              <a:rPr lang="bn-IN" b="1" dirty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প্রশ্নের উত্তর দাও </a:t>
            </a:r>
          </a:p>
          <a:p>
            <a:r>
              <a:rPr lang="bn-IN" sz="1700" b="1" dirty="0">
                <a:solidFill>
                  <a:schemeClr val="tx1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বৃদ্ধ বয়সে রইস মিয়া নিজের পরিবার ও সমাজে কোণঠাসা।</a:t>
            </a:r>
          </a:p>
          <a:p>
            <a:r>
              <a:rPr lang="bn-IN" sz="1700" b="1" dirty="0">
                <a:solidFill>
                  <a:schemeClr val="tx1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প্রায়ই তিনি নিজেকে খুব অবহেলিত ও অসহায় ভাবেন</a:t>
            </a:r>
            <a:r>
              <a:rPr lang="bn-IN" sz="1700" b="1" dirty="0" smtClean="0">
                <a:solidFill>
                  <a:schemeClr val="tx1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b="1" dirty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৭। রইস মিয়ার সমস্যাটি কোন ধরনের সমস্যা?</a:t>
            </a:r>
          </a:p>
          <a:p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(ক) শারীরিক               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খ) অর্থনৈতিক</a:t>
            </a:r>
          </a:p>
          <a:p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(গ) মনস্তাত্ত্বিক              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</a:p>
          <a:p>
            <a:r>
              <a:rPr lang="bn-IN" b="1" dirty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৮। এ ধরনের সমস্যার কারণ </a:t>
            </a:r>
            <a:r>
              <a:rPr lang="bn-IN" b="1" dirty="0" smtClean="0">
                <a:solidFill>
                  <a:srgbClr val="0033CC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হচ্ছে-</a:t>
            </a:r>
          </a:p>
          <a:p>
            <a:r>
              <a:rPr lang="en-US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সহায়-সামর্থের অভাব</a:t>
            </a:r>
          </a:p>
          <a:p>
            <a:r>
              <a:rPr lang="en-US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শারীরিক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অসুস্থতা</a:t>
            </a:r>
          </a:p>
          <a:p>
            <a:r>
              <a:rPr lang="en-US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bn-IN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নিঃসঙ্গতা</a:t>
            </a:r>
          </a:p>
          <a:p>
            <a:r>
              <a:rPr lang="bn-IN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IN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IN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IN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bn-IN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IN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bn-IN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1700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smtClean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ii</a:t>
            </a:r>
            <a:r>
              <a:rPr lang="bn-IN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700" b="1" dirty="0">
                <a:solidFill>
                  <a:srgbClr val="006600"/>
                </a:solidFill>
                <a:effectLst>
                  <a:glow>
                    <a:schemeClr val="tx2">
                      <a:lumMod val="60000"/>
                      <a:lumOff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bn-IN" sz="1700" b="1" dirty="0" smtClean="0">
              <a:solidFill>
                <a:srgbClr val="006600"/>
              </a:solidFill>
              <a:effectLst>
                <a:glow>
                  <a:schemeClr val="tx2">
                    <a:lumMod val="60000"/>
                    <a:lumOff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  <a:effectLst>
                <a:glow>
                  <a:schemeClr val="tx2">
                    <a:lumMod val="60000"/>
                    <a:lumOff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36" y="166255"/>
            <a:ext cx="2103944" cy="847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val 2"/>
          <p:cNvSpPr/>
          <p:nvPr/>
        </p:nvSpPr>
        <p:spPr>
          <a:xfrm>
            <a:off x="2583654" y="1779445"/>
            <a:ext cx="266195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11952" y="4819650"/>
            <a:ext cx="266195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36232" y="6176530"/>
            <a:ext cx="266195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590664" y="2847975"/>
            <a:ext cx="266195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2275" y="5916180"/>
            <a:ext cx="266195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9573" y="4798870"/>
            <a:ext cx="266195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9280" y="2870200"/>
            <a:ext cx="266195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52302" y="3716485"/>
            <a:ext cx="266195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2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dir="r"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799"/>
            <a:ext cx="2819400" cy="266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77090" y="4876800"/>
            <a:ext cx="8534400" cy="1524000"/>
          </a:xfrm>
          <a:prstGeom prst="rect">
            <a:avLst/>
          </a:prstGeom>
          <a:ln w="4445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sx="1000" sy="1000" algn="ctr">
              <a:srgbClr val="00206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2000" b="1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bn-IN" sz="4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তোমার পরিচিত কোনো প্রবীণ ব্যক্তি যেসব </a:t>
            </a:r>
            <a:r>
              <a:rPr lang="bn-IN" sz="4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sz="4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হয় </a:t>
            </a:r>
            <a:r>
              <a:rPr lang="bn-IN" sz="4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তার বিবরণ দাও।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0" descr="C:\Users\harun\Videos\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28" y="567721"/>
            <a:ext cx="2433343" cy="803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1835"/>
            <a:ext cx="8153400" cy="59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5335">
            <a:off x="2414138" y="1844697"/>
            <a:ext cx="4572000" cy="32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No phot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41" y="346365"/>
            <a:ext cx="1205345" cy="1205345"/>
          </a:xfrm>
          <a:prstGeom prst="rect">
            <a:avLst/>
          </a:prstGeom>
          <a:noFill/>
          <a:ln w="254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5" y="2633024"/>
            <a:ext cx="3660006" cy="3490686"/>
          </a:xfrm>
          <a:prstGeom prst="rect">
            <a:avLst/>
          </a:prstGeom>
          <a:ln w="28575" cap="sq" cmpd="thickThin">
            <a:gradFill flip="none" rotWithShape="1">
              <a:gsLst>
                <a:gs pos="0">
                  <a:srgbClr val="0000FF">
                    <a:lumMod val="16000"/>
                  </a:srgbClr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0"/>
              <a:tileRect/>
            </a:gradFill>
            <a:prstDash val="solid"/>
            <a:miter lim="800000"/>
          </a:ln>
          <a:effectLst>
            <a:glow rad="63500">
              <a:srgbClr val="964B00"/>
            </a:glow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33024"/>
            <a:ext cx="3737899" cy="3510812"/>
          </a:xfrm>
          <a:prstGeom prst="rect">
            <a:avLst/>
          </a:prstGeom>
          <a:ln w="508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13" name="Picture 2" descr="C:\Users\harun\Videos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457200"/>
            <a:ext cx="2667000" cy="938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74275"/>
            <a:ext cx="3207226" cy="4151398"/>
          </a:xfrm>
          <a:prstGeom prst="rect">
            <a:avLst/>
          </a:prstGeom>
          <a:ln w="60325" cap="sq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838200" y="1974275"/>
            <a:ext cx="3336798" cy="4177145"/>
            <a:chOff x="838200" y="1974275"/>
            <a:chExt cx="3336798" cy="41771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974275"/>
              <a:ext cx="3336798" cy="4170448"/>
            </a:xfrm>
            <a:prstGeom prst="rect">
              <a:avLst/>
            </a:prstGeom>
            <a:ln w="28575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905000" y="5443534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২১/১১/১৯ </a:t>
              </a:r>
              <a:endParaRPr lang="en-US" dirty="0"/>
            </a:p>
          </p:txBody>
        </p:sp>
      </p:grpSp>
      <p:pic>
        <p:nvPicPr>
          <p:cNvPr id="8" name="Picture 2" descr="C:\Users\harun\Videos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"/>
            <a:ext cx="262889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5615" y="473004"/>
            <a:ext cx="496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চিন্তা করে বলি....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252" y="471055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কেমন বয়সের মানুষ মনে হয়...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5334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  <a:tileRect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97BF8B-AA63-464B-B54C-89AA350F1CC0}"/>
              </a:ext>
            </a:extLst>
          </p:cNvPr>
          <p:cNvSpPr/>
          <p:nvPr/>
        </p:nvSpPr>
        <p:spPr>
          <a:xfrm>
            <a:off x="2500744" y="4901624"/>
            <a:ext cx="414251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ষাটোর্ধ্ব </a:t>
            </a:r>
            <a:r>
              <a:rPr lang="as-IN" sz="32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বয়সের </a:t>
            </a:r>
            <a:r>
              <a:rPr lang="as-IN" sz="32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3613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চিন্তা করে বলি....</a:t>
            </a:r>
            <a:endParaRPr lang="en-US" sz="3200" dirty="0"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153" y="549994"/>
            <a:ext cx="6444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 smtClean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3600" dirty="0" smtClean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পেটের </a:t>
            </a:r>
            <a:r>
              <a:rPr lang="as-IN" sz="3600" dirty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দায়ে রিক্সা চালাচ্ছে কেন?</a:t>
            </a:r>
            <a:endParaRPr lang="en-US" sz="3200" dirty="0"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44" y="1600200"/>
            <a:ext cx="3810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97BF8B-AA63-464B-B54C-89AA350F1CC0}"/>
              </a:ext>
            </a:extLst>
          </p:cNvPr>
          <p:cNvSpPr/>
          <p:nvPr/>
        </p:nvSpPr>
        <p:spPr>
          <a:xfrm>
            <a:off x="2630531" y="5159371"/>
            <a:ext cx="3860324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6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আর্থিক সংকট</a:t>
            </a:r>
            <a:endParaRPr lang="bn-IN" sz="3600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0701" y="757977"/>
            <a:ext cx="5448299" cy="615553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4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4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এসো আমরা একটি ভিডিও দেখি... </a:t>
            </a:r>
            <a:r>
              <a:rPr lang="as-IN" sz="34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400" b="1" dirty="0">
              <a:ln/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812253"/>
              </p:ext>
            </p:extLst>
          </p:nvPr>
        </p:nvGraphicFramePr>
        <p:xfrm>
          <a:off x="3390900" y="2071255"/>
          <a:ext cx="2362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4" imgW="779760" imgH="491040" progId="Package">
                  <p:embed/>
                </p:oleObj>
              </mc:Choice>
              <mc:Fallback>
                <p:oleObj name="Packager Shell Object" showAsIcon="1" r:id="rId4" imgW="779760" imgH="49104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2071255"/>
                        <a:ext cx="2362200" cy="1371600"/>
                      </a:xfrm>
                      <a:prstGeom prst="rect">
                        <a:avLst/>
                      </a:prstGeom>
                      <a:blipFill dpi="0" rotWithShape="1">
                        <a:blip r:embed="rId6"/>
                        <a:srcRect/>
                        <a:tile tx="0" ty="0" sx="100000" sy="100000" flip="none" algn="tl"/>
                      </a:blipFill>
                      <a:ln w="50800" cmpd="dbl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38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65" y="2206674"/>
            <a:ext cx="4281488" cy="3508326"/>
          </a:xfrm>
          <a:prstGeom prst="rect">
            <a:avLst/>
          </a:prstGeom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3276050" y="643255"/>
            <a:ext cx="2362750" cy="990477"/>
            <a:chOff x="2471813" y="1264827"/>
            <a:chExt cx="3836444" cy="1427972"/>
          </a:xfrm>
        </p:grpSpPr>
        <p:sp>
          <p:nvSpPr>
            <p:cNvPr id="6" name="Flowchart: Terminator 5"/>
            <p:cNvSpPr/>
            <p:nvPr/>
          </p:nvSpPr>
          <p:spPr>
            <a:xfrm>
              <a:off x="2471813" y="1264827"/>
              <a:ext cx="3836444" cy="827039"/>
            </a:xfrm>
            <a:prstGeom prst="flowChartTerminator">
              <a:avLst/>
            </a:prstGeom>
            <a:solidFill>
              <a:srgbClr val="006600"/>
            </a:solidFill>
            <a:ln>
              <a:noFill/>
            </a:ln>
            <a:effectLst>
              <a:glow rad="190500">
                <a:srgbClr val="009900">
                  <a:alpha val="92941"/>
                </a:srgb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u="sng" dirty="0" smtClean="0">
                  <a:latin typeface="NikoshBAN" pitchFamily="2" charset="0"/>
                  <a:cs typeface="NikoshBAN" pitchFamily="2" charset="0"/>
                </a:rPr>
                <a:t>প্রবীণ সমস্যা</a:t>
              </a:r>
              <a:endParaRPr lang="en-US" sz="4000" b="1" u="sng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44818" y="2082651"/>
              <a:ext cx="2895566" cy="610148"/>
              <a:chOff x="2944818" y="2082651"/>
              <a:chExt cx="2895566" cy="61014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979452" y="2486131"/>
                <a:ext cx="533400" cy="199407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Minus 8"/>
              <p:cNvSpPr/>
              <p:nvPr/>
            </p:nvSpPr>
            <p:spPr>
              <a:xfrm rot="5400000">
                <a:off x="3021807" y="2027952"/>
                <a:ext cx="455622" cy="609600"/>
              </a:xfrm>
              <a:prstGeom prst="mathMinus">
                <a:avLst/>
              </a:prstGeom>
              <a:solidFill>
                <a:srgbClr val="0099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697903" y="2493392"/>
                <a:ext cx="533400" cy="199407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Minus 10"/>
              <p:cNvSpPr/>
              <p:nvPr/>
            </p:nvSpPr>
            <p:spPr>
              <a:xfrm rot="5400000">
                <a:off x="3735697" y="2019442"/>
                <a:ext cx="464750" cy="609601"/>
              </a:xfrm>
              <a:prstGeom prst="mathMinus">
                <a:avLst/>
              </a:prstGeom>
              <a:solidFill>
                <a:srgbClr val="0099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452631" y="2493392"/>
                <a:ext cx="533400" cy="199407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Minus 12"/>
              <p:cNvSpPr/>
              <p:nvPr/>
            </p:nvSpPr>
            <p:spPr>
              <a:xfrm rot="5400000">
                <a:off x="4493042" y="2024324"/>
                <a:ext cx="459514" cy="609601"/>
              </a:xfrm>
              <a:prstGeom prst="mathMinus">
                <a:avLst/>
              </a:prstGeom>
              <a:solidFill>
                <a:srgbClr val="0099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265418" y="2478878"/>
                <a:ext cx="533400" cy="199407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Minus 14"/>
              <p:cNvSpPr/>
              <p:nvPr/>
            </p:nvSpPr>
            <p:spPr>
              <a:xfrm rot="5400000">
                <a:off x="5299992" y="2013442"/>
                <a:ext cx="471183" cy="609601"/>
              </a:xfrm>
              <a:prstGeom prst="mathMinus">
                <a:avLst/>
              </a:prstGeom>
              <a:solidFill>
                <a:srgbClr val="0099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0251" y="2512874"/>
            <a:ext cx="6356350" cy="70788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as-IN" sz="40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as-IN" sz="4000" b="1" dirty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as-IN" sz="40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0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..........</a:t>
            </a:r>
            <a:endParaRPr lang="en-US" sz="4000" b="1" dirty="0">
              <a:ln/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655874"/>
            <a:ext cx="8610600" cy="175432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s-IN" sz="36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প্রবীণ কারা তা </a:t>
            </a:r>
            <a:r>
              <a:rPr lang="as-IN" sz="36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as-IN" sz="36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IN" sz="36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প্রবীণদের </a:t>
            </a:r>
            <a:r>
              <a:rPr lang="as-IN" sz="36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সমস্যাসমূহ</a:t>
            </a:r>
            <a:r>
              <a:rPr lang="bn-IN" sz="36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36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as-IN" sz="36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প্রবীণদের </a:t>
            </a:r>
            <a:r>
              <a:rPr lang="as-IN" sz="36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সমস্যাসমূহ বর্ণনা করতে পারবে</a:t>
            </a:r>
            <a:r>
              <a:rPr lang="as-IN" sz="3600" b="1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4" descr="C:\Users\harun\Videos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11" y="609600"/>
            <a:ext cx="2146608" cy="801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11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753</Words>
  <Application>Microsoft Office PowerPoint</Application>
  <PresentationFormat>On-screen Show (4:3)</PresentationFormat>
  <Paragraphs>95</Paragraphs>
  <Slides>22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harun</cp:lastModifiedBy>
  <cp:revision>98</cp:revision>
  <dcterms:created xsi:type="dcterms:W3CDTF">2019-11-20T14:38:15Z</dcterms:created>
  <dcterms:modified xsi:type="dcterms:W3CDTF">2019-11-22T14:03:02Z</dcterms:modified>
</cp:coreProperties>
</file>