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4034" r:id="rId2"/>
    <p:sldMasterId id="2147484064" r:id="rId3"/>
  </p:sldMasterIdLst>
  <p:notesMasterIdLst>
    <p:notesMasterId r:id="rId21"/>
  </p:notesMasterIdLst>
  <p:sldIdLst>
    <p:sldId id="291" r:id="rId4"/>
    <p:sldId id="281" r:id="rId5"/>
    <p:sldId id="263" r:id="rId6"/>
    <p:sldId id="279" r:id="rId7"/>
    <p:sldId id="288" r:id="rId8"/>
    <p:sldId id="272" r:id="rId9"/>
    <p:sldId id="287" r:id="rId10"/>
    <p:sldId id="302" r:id="rId11"/>
    <p:sldId id="303" r:id="rId12"/>
    <p:sldId id="286" r:id="rId13"/>
    <p:sldId id="306" r:id="rId14"/>
    <p:sldId id="307" r:id="rId15"/>
    <p:sldId id="308" r:id="rId16"/>
    <p:sldId id="309" r:id="rId17"/>
    <p:sldId id="274" r:id="rId18"/>
    <p:sldId id="284" r:id="rId19"/>
    <p:sldId id="283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684" y="-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3298-A6C1-4657-BBF8-A2BEB29EF98A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E0E-5FFF-4E7B-ABA3-8EF091ED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AE0E-5FFF-4E7B-ABA3-8EF091ED9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D34-021E-41A7-A59C-2F7EDFBA3E3F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73A4-54B0-48AD-9C58-DB15C36E5041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A88-A6D9-4CEF-ABED-C2363A475B0B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66E893-6834-4F5B-A80B-10FD02433701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438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70C-B8D3-4080-8555-E12740638865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9EDB-05E4-4146-9A0A-EC99B6B96949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7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4AE8-6DF3-46D3-AB68-7440B23C7911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4C21-CD05-4A4C-BEAF-44447DF312EC}" type="datetime1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B218-1632-405A-A58C-60E5C7B8DE32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FBB7-E0CB-4CA5-8654-23AD627CF756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114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694-9809-48FE-8255-3A1D6AD82610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20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A42C-ED1D-49DA-8CE3-5AA32BA5E5D6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D03-9775-472F-859B-514BC80637C3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A883-68E4-423C-9D49-F2A49BF4CB17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4" y="762000"/>
            <a:ext cx="7579926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5012-BD95-4A15-A137-F462745B3472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367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015" y="1371600"/>
            <a:ext cx="1046613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015" y="3228536"/>
            <a:ext cx="10470201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3178-F602-463B-B55B-43EC17A264B2}" type="datetime1">
              <a:rPr lang="en-US" smtClean="0"/>
              <a:t>23-Nov-19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338-D68E-4BF1-8534-860C0DECC218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52" y="1316736"/>
            <a:ext cx="1036050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52" y="2704664"/>
            <a:ext cx="10360501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2B1C-3F67-4665-8A6E-4402C8F64823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0719-A9C7-4515-91C7-A0AECA7513AF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55248"/>
            <a:ext cx="538551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859758"/>
            <a:ext cx="53876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514600"/>
            <a:ext cx="538551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4600"/>
            <a:ext cx="53876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B076-41B5-476F-AC91-42B27CAD0AD8}" type="datetime1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1071516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5C68-FE29-4E19-801D-8EEB25BEDEE8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B7E5-CA2F-480F-82E9-DD82FBF6E333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7391-0BDA-46A3-967F-4C81343CC840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6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14352"/>
            <a:ext cx="3656648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676400"/>
            <a:ext cx="3656648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1676400"/>
            <a:ext cx="681389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F048-98A6-44EF-B46D-5B872BD1261E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19905" y="1108077"/>
            <a:ext cx="7008574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69399" y="5359769"/>
            <a:ext cx="207210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6997"/>
            <a:ext cx="2949696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" y="2828785"/>
            <a:ext cx="2945633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8CD5-1700-4EC3-86BD-A411AC495880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81258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6513" y="1199517"/>
            <a:ext cx="6155357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697" y="5816600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0479" y="6219826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CAA0-49B4-4949-BD5F-D4501B938D7A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914402"/>
            <a:ext cx="2742486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2"/>
            <a:ext cx="802431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955-0610-47A5-9FCB-5AC94E2D83C8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8835-CDA5-431B-8D0A-AFADB1200297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AD86-7739-4125-83DE-7EF312A7ED8F}" type="datetime1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14EE-BED5-4019-AEDB-B014E97B2581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AB8B-E820-4DD1-9BA1-FB77B8065F2E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D25-A453-4D6F-95D6-A776D2847525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93A1-9232-4467-B6BF-B453ECA69757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329D53-79BB-4D8D-9531-74C490E20689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2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7" y="-7144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0479" y="-7144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935480"/>
            <a:ext cx="10969943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C561B-4093-4D29-B004-F4E1C1C0541D}" type="datetime1">
              <a:rPr lang="en-US" smtClean="0"/>
              <a:t>23-Nov-19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074" y="6356351"/>
            <a:ext cx="446923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49" y="202408"/>
            <a:ext cx="1223754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399" y="402104"/>
            <a:ext cx="97520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42377" y="0"/>
            <a:ext cx="612423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-61417" y="0"/>
            <a:ext cx="6232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0B99-0347-4023-B7FB-5B33EC751761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own Ribbon 6"/>
          <p:cNvSpPr/>
          <p:nvPr/>
        </p:nvSpPr>
        <p:spPr>
          <a:xfrm>
            <a:off x="3345125" y="762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5212" y="1524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প্রশ্ন:১।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ভারসাম্যের শর্ত কি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প্রশ্ন:২। ভারসাম্যের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শর্ত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012" y="381000"/>
            <a:ext cx="11811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স্বল্পকালীন ভারসাম্য সংক্রান্ত তিনটি চিত্র নিম্নে উপস্থাপন করা হলো: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812" y="1082639"/>
                <a:ext cx="6019800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স্বাভাবিক মুনাফা: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চিত্রে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Oqo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উৎপাদন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স্তরে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ভারসাম্যের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প্রয়োজনীয়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শর্ত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MR=MC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পর্যাপ্ত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শর্ত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MC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রেখার ঢাল &gt;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MR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রেখার ঢাল এবং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অতিরিক্ত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শর্ত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P=AC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পালিত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ফার্মের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মুনাফা অর্জিত হয়েছে।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কারণ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দাম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*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উৎপাদনের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পরিমান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ব্যয়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*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বিক্রয়ের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পরিমান</a:t>
                </a: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মুনাফা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মোট আয়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(TR)-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ব্যয়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(TC)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1082639"/>
                <a:ext cx="6019800" cy="5509200"/>
              </a:xfrm>
              <a:prstGeom prst="rect">
                <a:avLst/>
              </a:prstGeom>
              <a:blipFill rotWithShape="1">
                <a:blip r:embed="rId2"/>
                <a:stretch>
                  <a:fillRect l="-2634" t="-1993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6576437" y="1752600"/>
            <a:ext cx="5461575" cy="3962400"/>
            <a:chOff x="709037" y="1828800"/>
            <a:chExt cx="5461575" cy="3962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522412" y="2133600"/>
              <a:ext cx="0" cy="2743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22412" y="4876800"/>
              <a:ext cx="3886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0411" y="1900535"/>
              <a:ext cx="76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P,C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5476" y="4800600"/>
              <a:ext cx="526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3044" y="2580994"/>
              <a:ext cx="1936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5206425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উৎপাদনের বা বিক্রয়ের পরিমান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08612" y="4724400"/>
              <a:ext cx="526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2412" y="3505200"/>
              <a:ext cx="3657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1979612" y="2290010"/>
              <a:ext cx="3285933" cy="1214117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0 w 3140453"/>
                <a:gd name="connsiteY0" fmla="*/ 0 h 1487042"/>
                <a:gd name="connsiteX1" fmla="*/ 1489074 w 3140453"/>
                <a:gd name="connsiteY1" fmla="*/ 1487040 h 1487042"/>
                <a:gd name="connsiteX2" fmla="*/ 3140453 w 3140453"/>
                <a:gd name="connsiteY2" fmla="*/ 13081 h 1487042"/>
                <a:gd name="connsiteX0" fmla="*/ 0 w 3635485"/>
                <a:gd name="connsiteY0" fmla="*/ 0 h 1487271"/>
                <a:gd name="connsiteX1" fmla="*/ 1489074 w 3635485"/>
                <a:gd name="connsiteY1" fmla="*/ 1487040 h 1487271"/>
                <a:gd name="connsiteX2" fmla="*/ 3635485 w 3635485"/>
                <a:gd name="connsiteY2" fmla="*/ 112271 h 1487271"/>
                <a:gd name="connsiteX0" fmla="*/ 0 w 3725491"/>
                <a:gd name="connsiteY0" fmla="*/ 0 h 1470676"/>
                <a:gd name="connsiteX1" fmla="*/ 1579080 w 3725491"/>
                <a:gd name="connsiteY1" fmla="*/ 1470508 h 1470676"/>
                <a:gd name="connsiteX2" fmla="*/ 3725491 w 3725491"/>
                <a:gd name="connsiteY2" fmla="*/ 95739 h 14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5491" h="1470676">
                  <a:moveTo>
                    <a:pt x="0" y="0"/>
                  </a:moveTo>
                  <a:cubicBezTo>
                    <a:pt x="539086" y="645994"/>
                    <a:pt x="958165" y="1454552"/>
                    <a:pt x="1579080" y="1470508"/>
                  </a:cubicBezTo>
                  <a:cubicBezTo>
                    <a:pt x="2199995" y="1486464"/>
                    <a:pt x="3425240" y="366420"/>
                    <a:pt x="3725491" y="95739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18577478">
              <a:off x="2120618" y="3065593"/>
              <a:ext cx="2521005" cy="364604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-1 w 3075158"/>
                <a:gd name="connsiteY0" fmla="*/ 1020375 h 1575936"/>
                <a:gd name="connsiteX1" fmla="*/ 1423779 w 3075158"/>
                <a:gd name="connsiteY1" fmla="*/ 1473959 h 1575936"/>
                <a:gd name="connsiteX2" fmla="*/ 3075158 w 3075158"/>
                <a:gd name="connsiteY2" fmla="*/ 0 h 1575936"/>
                <a:gd name="connsiteX0" fmla="*/ 0 w 2997581"/>
                <a:gd name="connsiteY0" fmla="*/ 137205 h 627673"/>
                <a:gd name="connsiteX1" fmla="*/ 1423780 w 2997581"/>
                <a:gd name="connsiteY1" fmla="*/ 590789 h 627673"/>
                <a:gd name="connsiteX2" fmla="*/ 2997580 w 2997581"/>
                <a:gd name="connsiteY2" fmla="*/ 0 h 627673"/>
                <a:gd name="connsiteX0" fmla="*/ 0 w 2968172"/>
                <a:gd name="connsiteY0" fmla="*/ 0 h 823096"/>
                <a:gd name="connsiteX1" fmla="*/ 1394373 w 2968172"/>
                <a:gd name="connsiteY1" fmla="*/ 820274 h 823096"/>
                <a:gd name="connsiteX2" fmla="*/ 2968173 w 2968172"/>
                <a:gd name="connsiteY2" fmla="*/ 229485 h 82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172" h="823096">
                  <a:moveTo>
                    <a:pt x="0" y="0"/>
                  </a:moveTo>
                  <a:cubicBezTo>
                    <a:pt x="539086" y="645994"/>
                    <a:pt x="899678" y="782027"/>
                    <a:pt x="1394373" y="820274"/>
                  </a:cubicBezTo>
                  <a:cubicBezTo>
                    <a:pt x="1889068" y="858521"/>
                    <a:pt x="2667922" y="500166"/>
                    <a:pt x="2968173" y="22948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381120" y="3505200"/>
              <a:ext cx="0" cy="137160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180011" y="1981200"/>
              <a:ext cx="76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60811" y="1828800"/>
              <a:ext cx="76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5612" y="3043535"/>
              <a:ext cx="1669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P=AR=MR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68904" y="2971800"/>
              <a:ext cx="3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61366" y="4876800"/>
              <a:ext cx="670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Qo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5212" y="3276600"/>
              <a:ext cx="563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8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812" y="533400"/>
            <a:ext cx="601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মুনাফা: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Oq1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প্রয়োজনীয়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MR=MC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রেখার ঢাল &gt;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রেখার ঢাল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P&gt;AC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মুনাফা অর্জিত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পরিমান=আয়-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OPoeQ1-Op1aQ1=P1Poea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পরিমান।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76437" y="762000"/>
            <a:ext cx="5461575" cy="4953000"/>
            <a:chOff x="6576437" y="762000"/>
            <a:chExt cx="5461575" cy="49530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389812" y="4572000"/>
              <a:ext cx="3886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27811" y="851669"/>
              <a:ext cx="76200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P,C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02876" y="4476750"/>
              <a:ext cx="5268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658349" y="1775339"/>
              <a:ext cx="2420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7012" y="4984031"/>
              <a:ext cx="4191000" cy="730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উৎপাদনের বা বিক্রয়ের পরিমান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76012" y="4381500"/>
              <a:ext cx="5268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389812" y="2857500"/>
              <a:ext cx="3657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248520" y="2857500"/>
              <a:ext cx="0" cy="171450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047411" y="952500"/>
              <a:ext cx="76200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28211" y="762000"/>
              <a:ext cx="76200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33012" y="2394719"/>
              <a:ext cx="16698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P=AR=MR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04966" y="2357735"/>
              <a:ext cx="4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28766" y="4572000"/>
              <a:ext cx="670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Q1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32612" y="2470919"/>
              <a:ext cx="56330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359904" y="3200400"/>
              <a:ext cx="19349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390527" y="2857500"/>
              <a:ext cx="1857993" cy="342900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66012" y="1752600"/>
              <a:ext cx="3285933" cy="1517646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0 w 3140453"/>
                <a:gd name="connsiteY0" fmla="*/ 0 h 1487042"/>
                <a:gd name="connsiteX1" fmla="*/ 1489074 w 3140453"/>
                <a:gd name="connsiteY1" fmla="*/ 1487040 h 1487042"/>
                <a:gd name="connsiteX2" fmla="*/ 3140453 w 3140453"/>
                <a:gd name="connsiteY2" fmla="*/ 13081 h 1487042"/>
                <a:gd name="connsiteX0" fmla="*/ 0 w 3635485"/>
                <a:gd name="connsiteY0" fmla="*/ 0 h 1487271"/>
                <a:gd name="connsiteX1" fmla="*/ 1489074 w 3635485"/>
                <a:gd name="connsiteY1" fmla="*/ 1487040 h 1487271"/>
                <a:gd name="connsiteX2" fmla="*/ 3635485 w 3635485"/>
                <a:gd name="connsiteY2" fmla="*/ 112271 h 1487271"/>
                <a:gd name="connsiteX0" fmla="*/ 0 w 3725491"/>
                <a:gd name="connsiteY0" fmla="*/ 0 h 1470676"/>
                <a:gd name="connsiteX1" fmla="*/ 1579080 w 3725491"/>
                <a:gd name="connsiteY1" fmla="*/ 1470508 h 1470676"/>
                <a:gd name="connsiteX2" fmla="*/ 3725491 w 3725491"/>
                <a:gd name="connsiteY2" fmla="*/ 95739 h 14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5491" h="1470676">
                  <a:moveTo>
                    <a:pt x="0" y="0"/>
                  </a:moveTo>
                  <a:cubicBezTo>
                    <a:pt x="539086" y="645994"/>
                    <a:pt x="958165" y="1454552"/>
                    <a:pt x="1579080" y="1470508"/>
                  </a:cubicBezTo>
                  <a:cubicBezTo>
                    <a:pt x="2199995" y="1486464"/>
                    <a:pt x="3425240" y="366420"/>
                    <a:pt x="3725491" y="95739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577478">
              <a:off x="7672892" y="2353567"/>
              <a:ext cx="3151256" cy="364604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-1 w 3075158"/>
                <a:gd name="connsiteY0" fmla="*/ 1020375 h 1575936"/>
                <a:gd name="connsiteX1" fmla="*/ 1423779 w 3075158"/>
                <a:gd name="connsiteY1" fmla="*/ 1473959 h 1575936"/>
                <a:gd name="connsiteX2" fmla="*/ 3075158 w 3075158"/>
                <a:gd name="connsiteY2" fmla="*/ 0 h 1575936"/>
                <a:gd name="connsiteX0" fmla="*/ 0 w 2997581"/>
                <a:gd name="connsiteY0" fmla="*/ 137205 h 627673"/>
                <a:gd name="connsiteX1" fmla="*/ 1423780 w 2997581"/>
                <a:gd name="connsiteY1" fmla="*/ 590789 h 627673"/>
                <a:gd name="connsiteX2" fmla="*/ 2997580 w 2997581"/>
                <a:gd name="connsiteY2" fmla="*/ 0 h 627673"/>
                <a:gd name="connsiteX0" fmla="*/ 0 w 2968172"/>
                <a:gd name="connsiteY0" fmla="*/ 0 h 823096"/>
                <a:gd name="connsiteX1" fmla="*/ 1394373 w 2968172"/>
                <a:gd name="connsiteY1" fmla="*/ 820274 h 823096"/>
                <a:gd name="connsiteX2" fmla="*/ 2968173 w 2968172"/>
                <a:gd name="connsiteY2" fmla="*/ 229485 h 82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172" h="823096">
                  <a:moveTo>
                    <a:pt x="0" y="0"/>
                  </a:moveTo>
                  <a:cubicBezTo>
                    <a:pt x="539086" y="645994"/>
                    <a:pt x="899678" y="782027"/>
                    <a:pt x="1394373" y="820274"/>
                  </a:cubicBezTo>
                  <a:cubicBezTo>
                    <a:pt x="1889068" y="858521"/>
                    <a:pt x="2667922" y="500166"/>
                    <a:pt x="2968173" y="22948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7389812" y="1143000"/>
              <a:ext cx="0" cy="3429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902704" y="3004319"/>
              <a:ext cx="563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P1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94812" y="2971800"/>
              <a:ext cx="4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5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812" y="228600"/>
            <a:ext cx="6019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Oq2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প্রয়োজনীয়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MR=MC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রেখার ঢাল &gt;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রেখার ঢাল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AC&gt;P&gt;AVC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পরিমান।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47412" y="0"/>
            <a:ext cx="7620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5412" y="762000"/>
            <a:ext cx="5562600" cy="4953000"/>
            <a:chOff x="6475412" y="762000"/>
            <a:chExt cx="5562600" cy="49530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389812" y="4572000"/>
              <a:ext cx="3886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7811" y="851669"/>
              <a:ext cx="76200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P,C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2876" y="4476750"/>
              <a:ext cx="5268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557324" y="1775339"/>
              <a:ext cx="2420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012" y="4984031"/>
              <a:ext cx="4191000" cy="730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উৎপাদনের বা বিক্রয়ের পরিমান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76012" y="4381500"/>
              <a:ext cx="5268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389812" y="2857500"/>
              <a:ext cx="3657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248520" y="2857500"/>
              <a:ext cx="0" cy="171450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047411" y="1404119"/>
              <a:ext cx="914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AVC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28211" y="762000"/>
              <a:ext cx="76200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33012" y="2394719"/>
              <a:ext cx="16698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P=AR=MR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71012" y="2433935"/>
              <a:ext cx="4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28766" y="4572000"/>
              <a:ext cx="670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Q2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2612" y="2470919"/>
              <a:ext cx="56330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359904" y="3241975"/>
              <a:ext cx="14777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7390527" y="2286000"/>
              <a:ext cx="1873662" cy="533400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20663991">
              <a:off x="7612365" y="2021655"/>
              <a:ext cx="3475901" cy="1128249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0 w 3140453"/>
                <a:gd name="connsiteY0" fmla="*/ 0 h 1487042"/>
                <a:gd name="connsiteX1" fmla="*/ 1489074 w 3140453"/>
                <a:gd name="connsiteY1" fmla="*/ 1487040 h 1487042"/>
                <a:gd name="connsiteX2" fmla="*/ 3140453 w 3140453"/>
                <a:gd name="connsiteY2" fmla="*/ 13081 h 1487042"/>
                <a:gd name="connsiteX0" fmla="*/ 0 w 3635485"/>
                <a:gd name="connsiteY0" fmla="*/ 0 h 1487271"/>
                <a:gd name="connsiteX1" fmla="*/ 1489074 w 3635485"/>
                <a:gd name="connsiteY1" fmla="*/ 1487040 h 1487271"/>
                <a:gd name="connsiteX2" fmla="*/ 3635485 w 3635485"/>
                <a:gd name="connsiteY2" fmla="*/ 112271 h 1487271"/>
                <a:gd name="connsiteX0" fmla="*/ 0 w 3725491"/>
                <a:gd name="connsiteY0" fmla="*/ 0 h 1470676"/>
                <a:gd name="connsiteX1" fmla="*/ 1579080 w 3725491"/>
                <a:gd name="connsiteY1" fmla="*/ 1470508 h 1470676"/>
                <a:gd name="connsiteX2" fmla="*/ 3725491 w 3725491"/>
                <a:gd name="connsiteY2" fmla="*/ 95739 h 1470676"/>
                <a:gd name="connsiteX0" fmla="*/ 0 w 4132536"/>
                <a:gd name="connsiteY0" fmla="*/ 0 h 1473195"/>
                <a:gd name="connsiteX1" fmla="*/ 1579080 w 4132536"/>
                <a:gd name="connsiteY1" fmla="*/ 1470508 h 1473195"/>
                <a:gd name="connsiteX2" fmla="*/ 4132536 w 4132536"/>
                <a:gd name="connsiteY2" fmla="*/ 350070 h 147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2536" h="1473195">
                  <a:moveTo>
                    <a:pt x="0" y="0"/>
                  </a:moveTo>
                  <a:cubicBezTo>
                    <a:pt x="539086" y="645994"/>
                    <a:pt x="890324" y="1412163"/>
                    <a:pt x="1579080" y="1470508"/>
                  </a:cubicBezTo>
                  <a:cubicBezTo>
                    <a:pt x="2267836" y="1528853"/>
                    <a:pt x="3832285" y="620751"/>
                    <a:pt x="4132536" y="35007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8577478">
              <a:off x="7672892" y="2353567"/>
              <a:ext cx="3151256" cy="364604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-1 w 3075158"/>
                <a:gd name="connsiteY0" fmla="*/ 1020375 h 1575936"/>
                <a:gd name="connsiteX1" fmla="*/ 1423779 w 3075158"/>
                <a:gd name="connsiteY1" fmla="*/ 1473959 h 1575936"/>
                <a:gd name="connsiteX2" fmla="*/ 3075158 w 3075158"/>
                <a:gd name="connsiteY2" fmla="*/ 0 h 1575936"/>
                <a:gd name="connsiteX0" fmla="*/ 0 w 2997581"/>
                <a:gd name="connsiteY0" fmla="*/ 137205 h 627673"/>
                <a:gd name="connsiteX1" fmla="*/ 1423780 w 2997581"/>
                <a:gd name="connsiteY1" fmla="*/ 590789 h 627673"/>
                <a:gd name="connsiteX2" fmla="*/ 2997580 w 2997581"/>
                <a:gd name="connsiteY2" fmla="*/ 0 h 627673"/>
                <a:gd name="connsiteX0" fmla="*/ 0 w 2968172"/>
                <a:gd name="connsiteY0" fmla="*/ 0 h 823096"/>
                <a:gd name="connsiteX1" fmla="*/ 1394373 w 2968172"/>
                <a:gd name="connsiteY1" fmla="*/ 820274 h 823096"/>
                <a:gd name="connsiteX2" fmla="*/ 2968173 w 2968172"/>
                <a:gd name="connsiteY2" fmla="*/ 229485 h 82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172" h="823096">
                  <a:moveTo>
                    <a:pt x="0" y="0"/>
                  </a:moveTo>
                  <a:cubicBezTo>
                    <a:pt x="539086" y="645994"/>
                    <a:pt x="899678" y="782027"/>
                    <a:pt x="1394373" y="820274"/>
                  </a:cubicBezTo>
                  <a:cubicBezTo>
                    <a:pt x="1889068" y="858521"/>
                    <a:pt x="2667922" y="500166"/>
                    <a:pt x="2968173" y="22948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7389812" y="1143000"/>
              <a:ext cx="0" cy="3429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02704" y="3004319"/>
              <a:ext cx="563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P1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94812" y="2971800"/>
              <a:ext cx="4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20689097">
              <a:off x="7988395" y="762000"/>
              <a:ext cx="3285933" cy="1517646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0 w 3140453"/>
                <a:gd name="connsiteY0" fmla="*/ 0 h 1487042"/>
                <a:gd name="connsiteX1" fmla="*/ 1489074 w 3140453"/>
                <a:gd name="connsiteY1" fmla="*/ 1487040 h 1487042"/>
                <a:gd name="connsiteX2" fmla="*/ 3140453 w 3140453"/>
                <a:gd name="connsiteY2" fmla="*/ 13081 h 1487042"/>
                <a:gd name="connsiteX0" fmla="*/ 0 w 3635485"/>
                <a:gd name="connsiteY0" fmla="*/ 0 h 1487271"/>
                <a:gd name="connsiteX1" fmla="*/ 1489074 w 3635485"/>
                <a:gd name="connsiteY1" fmla="*/ 1487040 h 1487271"/>
                <a:gd name="connsiteX2" fmla="*/ 3635485 w 3635485"/>
                <a:gd name="connsiteY2" fmla="*/ 112271 h 1487271"/>
                <a:gd name="connsiteX0" fmla="*/ 0 w 3725491"/>
                <a:gd name="connsiteY0" fmla="*/ 0 h 1470676"/>
                <a:gd name="connsiteX1" fmla="*/ 1579080 w 3725491"/>
                <a:gd name="connsiteY1" fmla="*/ 1470508 h 1470676"/>
                <a:gd name="connsiteX2" fmla="*/ 3725491 w 3725491"/>
                <a:gd name="connsiteY2" fmla="*/ 95739 h 14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5491" h="1470676">
                  <a:moveTo>
                    <a:pt x="0" y="0"/>
                  </a:moveTo>
                  <a:cubicBezTo>
                    <a:pt x="539086" y="645994"/>
                    <a:pt x="958165" y="1454552"/>
                    <a:pt x="1579080" y="1470508"/>
                  </a:cubicBezTo>
                  <a:cubicBezTo>
                    <a:pt x="2199995" y="1486464"/>
                    <a:pt x="3425240" y="366420"/>
                    <a:pt x="3725491" y="95739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42412" y="1828800"/>
              <a:ext cx="4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32612" y="1981200"/>
              <a:ext cx="563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P2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6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3345125" y="762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12" y="1981200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স্বাভাবিক মুনাফা কাকে বলে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চিত্রটি অঙ্কন কর।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২। অস্বাভাবিক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চিত্রটি অঙ্কন কর।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৩। ক্ষতি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লোকসানের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চিত্রটি অঙ্কন 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12" y="1295400"/>
            <a:ext cx="119856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বাজার 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D46-378B-4EEC-BB2D-6161A5F1B615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4265612" y="0"/>
            <a:ext cx="3886200" cy="8382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D2F5-FD6C-4707-B326-B167E329CF94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721" y="1981201"/>
            <a:ext cx="1127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436812" y="228600"/>
            <a:ext cx="7467600" cy="1143000"/>
          </a:xfrm>
          <a:prstGeom prst="ribbon2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9F6-3271-40B3-B343-2D74026574D7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249" y="2401938"/>
            <a:ext cx="87940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3338" y="152401"/>
            <a:ext cx="320750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02B-E3B7-4A62-B697-78891356AA2D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3281" y="6400802"/>
            <a:ext cx="7077888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62073"/>
            <a:ext cx="3276600" cy="329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928475" y="3332329"/>
            <a:ext cx="5116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২য়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২৮/০৯/২০১৯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2908955" cy="3332329"/>
          </a:xfrm>
          <a:prstGeom prst="flowChartMagneticDisk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56" y="3389055"/>
            <a:ext cx="5498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55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4704" y="6341738"/>
            <a:ext cx="2742486" cy="365125"/>
          </a:xfrm>
        </p:spPr>
        <p:txBody>
          <a:bodyPr/>
          <a:lstStyle/>
          <a:p>
            <a:fld id="{6659613C-CE8C-46DC-85B2-088F947B36C7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4271" y="6341738"/>
            <a:ext cx="41137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5079" y="6341738"/>
            <a:ext cx="274248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" y="-9033"/>
            <a:ext cx="12239889" cy="6867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" y="31073"/>
            <a:ext cx="12253773" cy="69675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" y="-9033"/>
            <a:ext cx="12263384" cy="6863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3" y="69881"/>
            <a:ext cx="12263384" cy="6956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" y="65870"/>
            <a:ext cx="12270836" cy="6956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7" y="-17054"/>
            <a:ext cx="12236479" cy="6831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212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করো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457200"/>
            <a:ext cx="1196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স্বল্পকালীন ভারসাম্য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58D-36B4-4C00-9710-5E72100ED65F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80612" y="6553200"/>
            <a:ext cx="914014" cy="212725"/>
          </a:xfrm>
        </p:spPr>
        <p:txBody>
          <a:bodyPr/>
          <a:lstStyle/>
          <a:p>
            <a:fld id="{5467C590-859B-403D-8D86-21D3EA7466B7}" type="datetime1">
              <a:rPr lang="en-US" smtClean="0">
                <a:latin typeface="Times New Roman" pitchFamily="18" charset="0"/>
                <a:cs typeface="Times New Roman" pitchFamily="18" charset="0"/>
              </a:rPr>
              <a:t>23-Nov-19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812" y="6477000"/>
            <a:ext cx="6753251" cy="244476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412" y="1882914"/>
            <a:ext cx="1150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ভারসাম্য চিত্রের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726971" y="228600"/>
            <a:ext cx="4734883" cy="114300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012" y="152400"/>
            <a:ext cx="739140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5400" dirty="0"/>
              <a:t>পূর্ণ </a:t>
            </a:r>
            <a:r>
              <a:rPr lang="en-US" sz="5400" dirty="0" err="1" smtClean="0"/>
              <a:t>প্রতিযোগিতামূলক</a:t>
            </a:r>
            <a:r>
              <a:rPr lang="en-US" sz="5400" dirty="0" smtClean="0"/>
              <a:t> </a:t>
            </a:r>
            <a:r>
              <a:rPr lang="en-US" sz="5400" dirty="0"/>
              <a:t>বাজার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12" y="1295400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পূর্ণমাত্রায়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প্র্রতিযোগিতা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পূর্ণ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মূনাফা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স্বপ্লকালে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ধনাত্নক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মুনাফা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কাজ করা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প্রতিকূলে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স্বল্পমেয়াদে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নয়।ফার্ম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508A-3C73-41D0-9009-CC9C97E4C4E3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5632" y="6356352"/>
            <a:ext cx="5205645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0971212" y="6096000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39F0-62C9-49C9-B2D6-A881AE294BEC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8" y="6356352"/>
            <a:ext cx="5205643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68296" y="2096869"/>
            <a:ext cx="820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53501" y="0"/>
            <a:ext cx="5078678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192" y="762000"/>
            <a:ext cx="1929897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2547" y="5819899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12" y="484525"/>
            <a:ext cx="120380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বাজার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পূর্ণ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দ্রব্যের দাম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08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212" y="381000"/>
            <a:ext cx="1181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স্বল্পমেয়াদে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প্রতিপালিত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পূর্ণ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প্রতিযোগিতা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742950" indent="-742950">
              <a:buAutoNum type="arabicParenBoth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প্রান্তিক আয় ও প্রান্তিক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পরষ্পর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MR=MC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ভারসাম্য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রেখার ঢাল&gt;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রেখার ঢাল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স্বল্পকালীন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রেখার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মুনাফা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P=AC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মুনাফা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P&gt;AC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P&lt;AC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AC&gt;P&gt;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AVC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2407</TotalTime>
  <Words>926</Words>
  <Application>Microsoft Office PowerPoint</Application>
  <PresentationFormat>Custom</PresentationFormat>
  <Paragraphs>156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Integral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606</cp:revision>
  <dcterms:created xsi:type="dcterms:W3CDTF">2006-08-16T00:00:00Z</dcterms:created>
  <dcterms:modified xsi:type="dcterms:W3CDTF">2019-11-23T00:53:26Z</dcterms:modified>
</cp:coreProperties>
</file>