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  <p:sldMasterId id="2147484034" r:id="rId2"/>
    <p:sldMasterId id="2147484064" r:id="rId3"/>
  </p:sldMasterIdLst>
  <p:notesMasterIdLst>
    <p:notesMasterId r:id="rId21"/>
  </p:notesMasterIdLst>
  <p:sldIdLst>
    <p:sldId id="291" r:id="rId4"/>
    <p:sldId id="281" r:id="rId5"/>
    <p:sldId id="263" r:id="rId6"/>
    <p:sldId id="279" r:id="rId7"/>
    <p:sldId id="288" r:id="rId8"/>
    <p:sldId id="272" r:id="rId9"/>
    <p:sldId id="287" r:id="rId10"/>
    <p:sldId id="302" r:id="rId11"/>
    <p:sldId id="303" r:id="rId12"/>
    <p:sldId id="286" r:id="rId13"/>
    <p:sldId id="306" r:id="rId14"/>
    <p:sldId id="307" r:id="rId15"/>
    <p:sldId id="308" r:id="rId16"/>
    <p:sldId id="309" r:id="rId17"/>
    <p:sldId id="274" r:id="rId18"/>
    <p:sldId id="284" r:id="rId19"/>
    <p:sldId id="283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1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>
        <p:scale>
          <a:sx n="60" d="100"/>
          <a:sy n="60" d="100"/>
        </p:scale>
        <p:origin x="-1044" y="-27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03298-A6C1-4657-BBF8-A2BEB29EF98A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9AE0E-5FFF-4E7B-ABA3-8EF091ED9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2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‍‍‍‍‍‍‍‍‍”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দিনটি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গতকালের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আল-হাদিস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73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AE0E-5FFF-4E7B-ABA3-8EF091ED94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99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9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D34-021E-41A7-A59C-2F7EDFBA3E3F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4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73A4-54B0-48AD-9C58-DB15C36E5041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BA88-A6D9-4CEF-ABED-C2363A475B0B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67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88825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6348" y="1"/>
            <a:ext cx="1218247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266E893-6834-4F5B-A80B-10FD02433701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74387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D70C-B8D3-4080-8555-E12740638865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84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88825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6348" y="1"/>
            <a:ext cx="1218247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9EDB-05E4-4146-9A0A-EC99B6B96949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07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3861" y="2286000"/>
            <a:ext cx="4753642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7760" y="2286000"/>
            <a:ext cx="4753642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4AE8-6DF3-46D3-AB68-7440B23C7911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1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861" y="2967788"/>
            <a:ext cx="4753642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7760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7760" y="2967788"/>
            <a:ext cx="4753642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4C21-CD05-4A4C-BEAF-44447DF312EC}" type="datetime1">
              <a:rPr lang="en-US" smtClean="0"/>
              <a:t>23-Nov-19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74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B218-1632-405A-A58C-60E5C7B8DE32}" type="datetime1">
              <a:rPr lang="en-US" smtClean="0"/>
              <a:t>23-Nov-19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09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FBB7-E0CB-4CA5-8654-23AD627CF756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1146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3861" y="471509"/>
            <a:ext cx="4387977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2" y="822960"/>
            <a:ext cx="5676945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3861" y="2257506"/>
            <a:ext cx="4387977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0694-9809-48FE-8255-3A1D6AD82610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220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A42C-ED1D-49DA-8CE3-5AA32BA5E5D6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13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8"/>
            <a:ext cx="7770376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5778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8357" y="4960138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5D03-9775-472F-859B-514BC80637C3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374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A883-68E4-423C-9D49-F2A49BF4CB17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72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30" y="762000"/>
            <a:ext cx="262821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344" y="762000"/>
            <a:ext cx="7579926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5012-BD95-4A15-A137-F462745B3472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5781" y="59382"/>
            <a:ext cx="0" cy="91416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73679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015" y="1371600"/>
            <a:ext cx="1046613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015" y="3228536"/>
            <a:ext cx="10470201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3178-F602-463B-B55B-43EC17A264B2}" type="datetime1">
              <a:rPr lang="en-US" smtClean="0"/>
              <a:t>23-Nov-19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F338-D68E-4BF1-8534-860C0DECC218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52" y="1316736"/>
            <a:ext cx="10360501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52" y="2704664"/>
            <a:ext cx="10360501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2B1C-3F67-4665-8A6E-4402C8F64823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04088"/>
            <a:ext cx="10969943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920085"/>
            <a:ext cx="5383398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920085"/>
            <a:ext cx="5383398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0719-A9C7-4515-91C7-A0AECA7513AF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04088"/>
            <a:ext cx="10969943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855248"/>
            <a:ext cx="5385514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1754" y="1859758"/>
            <a:ext cx="538763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441" y="2514600"/>
            <a:ext cx="5385514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4600"/>
            <a:ext cx="538763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EB076-41B5-476F-AC91-42B27CAD0AD8}" type="datetime1">
              <a:rPr lang="en-US" smtClean="0"/>
              <a:t>23-Nov-19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04088"/>
            <a:ext cx="11071516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5C68-FE29-4E19-801D-8EEB25BEDEE8}" type="datetime1">
              <a:rPr lang="en-US" smtClean="0"/>
              <a:t>23-Nov-19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B7E5-CA2F-480F-82E9-DD82FBF6E333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0"/>
            <a:ext cx="1051286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5"/>
            <a:ext cx="10512862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7391-0BDA-46A3-967F-4C81343CC840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86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514352"/>
            <a:ext cx="3656648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162" y="1676400"/>
            <a:ext cx="3656648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5492" y="1676400"/>
            <a:ext cx="6813892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F048-98A6-44EF-B46D-5B872BD1261E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19905" y="1108077"/>
            <a:ext cx="7008574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69399" y="5359769"/>
            <a:ext cx="207210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1176997"/>
            <a:ext cx="2949696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" y="2828785"/>
            <a:ext cx="2945633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8CD5-1700-4EC3-86BD-A411AC495880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81258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6513" y="1199517"/>
            <a:ext cx="6155357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697" y="5816600"/>
            <a:ext cx="1221421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0479" y="6219826"/>
            <a:ext cx="6348346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CAA0-49B4-4949-BD5F-D4501B938D7A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914402"/>
            <a:ext cx="2742486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914402"/>
            <a:ext cx="802431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955-0610-47A5-9FCB-5AC94E2D83C8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8835-CDA5-431B-8D0A-AFADB1200297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2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7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AD86-7739-4125-83DE-7EF312A7ED8F}" type="datetime1">
              <a:rPr lang="en-US" smtClean="0"/>
              <a:t>23-Nov-19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6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14EE-BED5-4019-AEDB-B014E97B2581}" type="datetime1">
              <a:rPr lang="en-US" smtClean="0"/>
              <a:t>23-Nov-19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8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D63-E2AF-4E7C-A8C0-19A134BA7612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1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AB8B-E820-4DD1-9BA1-FB77B8065F2E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4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AD25-A453-4D6F-95D6-A776D2847525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1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7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93A1-9232-4467-B6BF-B453ECA69757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2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2" y="2286000"/>
            <a:ext cx="971754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863" y="6470704"/>
            <a:ext cx="215358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2329D53-79BB-4D8D-9531-74C490E20689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1672" y="6470704"/>
            <a:ext cx="589992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4511" y="6470704"/>
            <a:ext cx="97341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1802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39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97" y="-7144"/>
            <a:ext cx="1221421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0479" y="-7144"/>
            <a:ext cx="6348346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441" y="704088"/>
            <a:ext cx="10969943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441" y="1935480"/>
            <a:ext cx="10969943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7C561B-4093-4D29-B004-F4E1C1C0541D}" type="datetime1">
              <a:rPr lang="en-US" smtClean="0"/>
              <a:t>23-Nov-19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5074" y="6356351"/>
            <a:ext cx="446923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3649" y="6356351"/>
            <a:ext cx="1015735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49" y="202408"/>
            <a:ext cx="12237543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399" y="402104"/>
            <a:ext cx="975201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ক্লাশের</a:t>
            </a:r>
            <a:r>
              <a:rPr lang="en-US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ফুলেল শুভেচ্ছা </a:t>
            </a:r>
            <a:endParaRPr lang="en-US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142377" y="0"/>
            <a:ext cx="612423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1"/>
          <a:stretch/>
        </p:blipFill>
        <p:spPr>
          <a:xfrm>
            <a:off x="-61417" y="0"/>
            <a:ext cx="6232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0B99-0347-4023-B7FB-5B33EC751761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Down Ribbon 6"/>
          <p:cNvSpPr/>
          <p:nvPr/>
        </p:nvSpPr>
        <p:spPr>
          <a:xfrm>
            <a:off x="3345125" y="76200"/>
            <a:ext cx="5345836" cy="9906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জোড়ার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812" y="1416784"/>
            <a:ext cx="1127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একচেটিয়া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বাজারের ভারসাম্যের শর্ত কি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জোড়া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একচেটিয়া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স্বাভাবিক মুনাফা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9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D63-E2AF-4E7C-A8C0-19A134BA7612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7012" y="381000"/>
            <a:ext cx="118110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ফার্মের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স্বল্পকালীন ভারসাম্য সংক্রান্ত তিনটি চিত্র নিম্নে উপস্থাপন করা হলো: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0812" y="1082639"/>
                <a:ext cx="6019800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স্বাভাবিক মুনাফা: 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চিত্রে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OQo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উৎপাদন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স্তরে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ভারসাম্যের প্রয়োজনীয় শর্ত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MR=MC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পর্যাপ্ত শর্ত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MC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রেখার ঢাল &gt;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MR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রেখার ঢাল এবং অতিরিক্ত শর্ত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P=AC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পালিত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তাই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e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ফার্মের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স্বাভাবিক মুনাফা অর্জিত হয়েছে।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কারণ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মোট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আয়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দাম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*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উৎপাদনের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পরিমান</a:t>
                </a: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মোট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ব্যয়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গড়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আয়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*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বিক্রয়ের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পরিমান</a:t>
                </a:r>
              </a:p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মুনাফা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(</m:t>
                    </m:r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= মোট আয়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(TR)-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মোট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ব্যয়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(TC)=0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12" y="1082639"/>
                <a:ext cx="6019800" cy="5509200"/>
              </a:xfrm>
              <a:prstGeom prst="rect">
                <a:avLst/>
              </a:prstGeom>
              <a:blipFill rotWithShape="1">
                <a:blip r:embed="rId2"/>
                <a:stretch>
                  <a:fillRect l="-2634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 34"/>
          <p:cNvSpPr/>
          <p:nvPr/>
        </p:nvSpPr>
        <p:spPr>
          <a:xfrm rot="20438569">
            <a:off x="8100505" y="1420411"/>
            <a:ext cx="3265301" cy="1604491"/>
          </a:xfrm>
          <a:custGeom>
            <a:avLst/>
            <a:gdLst>
              <a:gd name="connsiteX0" fmla="*/ 0 w 3275462"/>
              <a:gd name="connsiteY0" fmla="*/ 218364 h 1475427"/>
              <a:gd name="connsiteX1" fmla="*/ 1624083 w 3275462"/>
              <a:gd name="connsiteY1" fmla="*/ 1473959 h 1475427"/>
              <a:gd name="connsiteX2" fmla="*/ 3275462 w 3275462"/>
              <a:gd name="connsiteY2" fmla="*/ 0 h 1475427"/>
              <a:gd name="connsiteX0" fmla="*/ 0 w 3140453"/>
              <a:gd name="connsiteY0" fmla="*/ 0 h 1487042"/>
              <a:gd name="connsiteX1" fmla="*/ 1489074 w 3140453"/>
              <a:gd name="connsiteY1" fmla="*/ 1487040 h 1487042"/>
              <a:gd name="connsiteX2" fmla="*/ 3140453 w 3140453"/>
              <a:gd name="connsiteY2" fmla="*/ 13081 h 1487042"/>
              <a:gd name="connsiteX0" fmla="*/ 0 w 3635485"/>
              <a:gd name="connsiteY0" fmla="*/ 0 h 1487271"/>
              <a:gd name="connsiteX1" fmla="*/ 1489074 w 3635485"/>
              <a:gd name="connsiteY1" fmla="*/ 1487040 h 1487271"/>
              <a:gd name="connsiteX2" fmla="*/ 3635485 w 3635485"/>
              <a:gd name="connsiteY2" fmla="*/ 112271 h 1487271"/>
              <a:gd name="connsiteX0" fmla="*/ 0 w 3725491"/>
              <a:gd name="connsiteY0" fmla="*/ 0 h 1470676"/>
              <a:gd name="connsiteX1" fmla="*/ 1579080 w 3725491"/>
              <a:gd name="connsiteY1" fmla="*/ 1470508 h 1470676"/>
              <a:gd name="connsiteX2" fmla="*/ 3725491 w 3725491"/>
              <a:gd name="connsiteY2" fmla="*/ 95739 h 1470676"/>
              <a:gd name="connsiteX0" fmla="*/ -1 w 3594505"/>
              <a:gd name="connsiteY0" fmla="*/ 0 h 1719390"/>
              <a:gd name="connsiteX1" fmla="*/ 1448094 w 3594505"/>
              <a:gd name="connsiteY1" fmla="*/ 1719222 h 1719390"/>
              <a:gd name="connsiteX2" fmla="*/ 3594505 w 3594505"/>
              <a:gd name="connsiteY2" fmla="*/ 344453 h 1719390"/>
              <a:gd name="connsiteX0" fmla="*/ 0 w 3892012"/>
              <a:gd name="connsiteY0" fmla="*/ 0 h 1719480"/>
              <a:gd name="connsiteX1" fmla="*/ 1448095 w 3892012"/>
              <a:gd name="connsiteY1" fmla="*/ 1719222 h 1719480"/>
              <a:gd name="connsiteX2" fmla="*/ 3892012 w 3892012"/>
              <a:gd name="connsiteY2" fmla="*/ 736474 h 1719480"/>
              <a:gd name="connsiteX0" fmla="*/ 0 w 3963429"/>
              <a:gd name="connsiteY0" fmla="*/ 0 h 1719536"/>
              <a:gd name="connsiteX1" fmla="*/ 1448095 w 3963429"/>
              <a:gd name="connsiteY1" fmla="*/ 1719222 h 1719536"/>
              <a:gd name="connsiteX2" fmla="*/ 3963429 w 3963429"/>
              <a:gd name="connsiteY2" fmla="*/ 868414 h 1719536"/>
              <a:gd name="connsiteX0" fmla="*/ 0 w 3963429"/>
              <a:gd name="connsiteY0" fmla="*/ 0 h 1719536"/>
              <a:gd name="connsiteX1" fmla="*/ 403779 w 3963429"/>
              <a:gd name="connsiteY1" fmla="*/ 651210 h 1719536"/>
              <a:gd name="connsiteX2" fmla="*/ 1448095 w 3963429"/>
              <a:gd name="connsiteY2" fmla="*/ 1719222 h 1719536"/>
              <a:gd name="connsiteX3" fmla="*/ 3963429 w 3963429"/>
              <a:gd name="connsiteY3" fmla="*/ 868414 h 1719536"/>
              <a:gd name="connsiteX0" fmla="*/ 0 w 3963429"/>
              <a:gd name="connsiteY0" fmla="*/ 0 h 1719536"/>
              <a:gd name="connsiteX1" fmla="*/ 403779 w 3963429"/>
              <a:gd name="connsiteY1" fmla="*/ 651210 h 1719536"/>
              <a:gd name="connsiteX2" fmla="*/ 440871 w 3963429"/>
              <a:gd name="connsiteY2" fmla="*/ 787788 h 1719536"/>
              <a:gd name="connsiteX3" fmla="*/ 1448095 w 3963429"/>
              <a:gd name="connsiteY3" fmla="*/ 1719222 h 1719536"/>
              <a:gd name="connsiteX4" fmla="*/ 3963429 w 3963429"/>
              <a:gd name="connsiteY4" fmla="*/ 868414 h 1719536"/>
              <a:gd name="connsiteX0" fmla="*/ 0 w 4013546"/>
              <a:gd name="connsiteY0" fmla="*/ -1 h 1966136"/>
              <a:gd name="connsiteX1" fmla="*/ 453896 w 4013546"/>
              <a:gd name="connsiteY1" fmla="*/ 897810 h 1966136"/>
              <a:gd name="connsiteX2" fmla="*/ 490988 w 4013546"/>
              <a:gd name="connsiteY2" fmla="*/ 1034388 h 1966136"/>
              <a:gd name="connsiteX3" fmla="*/ 1498212 w 4013546"/>
              <a:gd name="connsiteY3" fmla="*/ 1965822 h 1966136"/>
              <a:gd name="connsiteX4" fmla="*/ 4013546 w 4013546"/>
              <a:gd name="connsiteY4" fmla="*/ 1115014 h 1966136"/>
              <a:gd name="connsiteX0" fmla="*/ 0 w 4013546"/>
              <a:gd name="connsiteY0" fmla="*/ 0 h 1966137"/>
              <a:gd name="connsiteX1" fmla="*/ 472047 w 4013546"/>
              <a:gd name="connsiteY1" fmla="*/ 992235 h 1966137"/>
              <a:gd name="connsiteX2" fmla="*/ 490988 w 4013546"/>
              <a:gd name="connsiteY2" fmla="*/ 1034389 h 1966137"/>
              <a:gd name="connsiteX3" fmla="*/ 1498212 w 4013546"/>
              <a:gd name="connsiteY3" fmla="*/ 1965823 h 1966137"/>
              <a:gd name="connsiteX4" fmla="*/ 4013546 w 4013546"/>
              <a:gd name="connsiteY4" fmla="*/ 1115015 h 1966137"/>
              <a:gd name="connsiteX0" fmla="*/ 0 w 4013546"/>
              <a:gd name="connsiteY0" fmla="*/ 0 h 1966137"/>
              <a:gd name="connsiteX1" fmla="*/ 472047 w 4013546"/>
              <a:gd name="connsiteY1" fmla="*/ 992235 h 1966137"/>
              <a:gd name="connsiteX2" fmla="*/ 462578 w 4013546"/>
              <a:gd name="connsiteY2" fmla="*/ 971158 h 1966137"/>
              <a:gd name="connsiteX3" fmla="*/ 1498212 w 4013546"/>
              <a:gd name="connsiteY3" fmla="*/ 1965823 h 1966137"/>
              <a:gd name="connsiteX4" fmla="*/ 4013546 w 4013546"/>
              <a:gd name="connsiteY4" fmla="*/ 1115015 h 1966137"/>
              <a:gd name="connsiteX0" fmla="*/ 0 w 4013546"/>
              <a:gd name="connsiteY0" fmla="*/ 0 h 1966137"/>
              <a:gd name="connsiteX1" fmla="*/ 472047 w 4013546"/>
              <a:gd name="connsiteY1" fmla="*/ 992235 h 1966137"/>
              <a:gd name="connsiteX2" fmla="*/ 462578 w 4013546"/>
              <a:gd name="connsiteY2" fmla="*/ 971158 h 1966137"/>
              <a:gd name="connsiteX3" fmla="*/ 1498212 w 4013546"/>
              <a:gd name="connsiteY3" fmla="*/ 1965823 h 1966137"/>
              <a:gd name="connsiteX4" fmla="*/ 4013546 w 4013546"/>
              <a:gd name="connsiteY4" fmla="*/ 1115015 h 1966137"/>
              <a:gd name="connsiteX0" fmla="*/ 0 w 4013546"/>
              <a:gd name="connsiteY0" fmla="*/ 0 h 1966137"/>
              <a:gd name="connsiteX1" fmla="*/ 472047 w 4013546"/>
              <a:gd name="connsiteY1" fmla="*/ 992235 h 1966137"/>
              <a:gd name="connsiteX2" fmla="*/ 462578 w 4013546"/>
              <a:gd name="connsiteY2" fmla="*/ 971158 h 1966137"/>
              <a:gd name="connsiteX3" fmla="*/ 1498212 w 4013546"/>
              <a:gd name="connsiteY3" fmla="*/ 1965823 h 1966137"/>
              <a:gd name="connsiteX4" fmla="*/ 4013546 w 4013546"/>
              <a:gd name="connsiteY4" fmla="*/ 1115015 h 1966137"/>
              <a:gd name="connsiteX0" fmla="*/ 0 w 4013546"/>
              <a:gd name="connsiteY0" fmla="*/ 25124 h 1991261"/>
              <a:gd name="connsiteX1" fmla="*/ 104295 w 4013546"/>
              <a:gd name="connsiteY1" fmla="*/ 90825 h 1991261"/>
              <a:gd name="connsiteX2" fmla="*/ 472047 w 4013546"/>
              <a:gd name="connsiteY2" fmla="*/ 1017359 h 1991261"/>
              <a:gd name="connsiteX3" fmla="*/ 462578 w 4013546"/>
              <a:gd name="connsiteY3" fmla="*/ 996282 h 1991261"/>
              <a:gd name="connsiteX4" fmla="*/ 1498212 w 4013546"/>
              <a:gd name="connsiteY4" fmla="*/ 1990947 h 1991261"/>
              <a:gd name="connsiteX5" fmla="*/ 4013546 w 4013546"/>
              <a:gd name="connsiteY5" fmla="*/ 1140139 h 199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3546" h="1991261">
                <a:moveTo>
                  <a:pt x="0" y="25124"/>
                </a:moveTo>
                <a:cubicBezTo>
                  <a:pt x="2653" y="39307"/>
                  <a:pt x="25621" y="-74547"/>
                  <a:pt x="104295" y="90825"/>
                </a:cubicBezTo>
                <a:cubicBezTo>
                  <a:pt x="182969" y="256197"/>
                  <a:pt x="397603" y="869682"/>
                  <a:pt x="472047" y="1017359"/>
                </a:cubicBezTo>
                <a:cubicBezTo>
                  <a:pt x="556968" y="1147111"/>
                  <a:pt x="333110" y="782448"/>
                  <a:pt x="462578" y="996282"/>
                </a:cubicBezTo>
                <a:cubicBezTo>
                  <a:pt x="592046" y="1210116"/>
                  <a:pt x="922561" y="1975963"/>
                  <a:pt x="1498212" y="1990947"/>
                </a:cubicBezTo>
                <a:cubicBezTo>
                  <a:pt x="2119127" y="2006903"/>
                  <a:pt x="3713295" y="1410820"/>
                  <a:pt x="4013546" y="1140139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576437" y="1447800"/>
            <a:ext cx="5537774" cy="4267200"/>
            <a:chOff x="6576437" y="1447800"/>
            <a:chExt cx="5537774" cy="42672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7389812" y="2057400"/>
              <a:ext cx="0" cy="2743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7389812" y="4800600"/>
              <a:ext cx="38862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627811" y="1824335"/>
              <a:ext cx="762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P,C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02876" y="4724400"/>
              <a:ext cx="526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5900444" y="2504794"/>
              <a:ext cx="19367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দাম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ব্যয়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47012" y="5130225"/>
              <a:ext cx="419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উৎপাদনের বা বিক্রয়ের পরিমান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76012" y="4648200"/>
              <a:ext cx="526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389812" y="2438400"/>
              <a:ext cx="2819399" cy="2286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35"/>
            <p:cNvSpPr/>
            <p:nvPr/>
          </p:nvSpPr>
          <p:spPr>
            <a:xfrm rot="18535267">
              <a:off x="8189643" y="2866961"/>
              <a:ext cx="2638254" cy="640206"/>
            </a:xfrm>
            <a:custGeom>
              <a:avLst/>
              <a:gdLst>
                <a:gd name="connsiteX0" fmla="*/ 0 w 3275462"/>
                <a:gd name="connsiteY0" fmla="*/ 218364 h 1475427"/>
                <a:gd name="connsiteX1" fmla="*/ 1624083 w 3275462"/>
                <a:gd name="connsiteY1" fmla="*/ 1473959 h 1475427"/>
                <a:gd name="connsiteX2" fmla="*/ 3275462 w 3275462"/>
                <a:gd name="connsiteY2" fmla="*/ 0 h 1475427"/>
                <a:gd name="connsiteX0" fmla="*/ -1 w 3075158"/>
                <a:gd name="connsiteY0" fmla="*/ 1020375 h 1575936"/>
                <a:gd name="connsiteX1" fmla="*/ 1423779 w 3075158"/>
                <a:gd name="connsiteY1" fmla="*/ 1473959 h 1575936"/>
                <a:gd name="connsiteX2" fmla="*/ 3075158 w 3075158"/>
                <a:gd name="connsiteY2" fmla="*/ 0 h 1575936"/>
                <a:gd name="connsiteX0" fmla="*/ 0 w 2997581"/>
                <a:gd name="connsiteY0" fmla="*/ 137205 h 627673"/>
                <a:gd name="connsiteX1" fmla="*/ 1423780 w 2997581"/>
                <a:gd name="connsiteY1" fmla="*/ 590789 h 627673"/>
                <a:gd name="connsiteX2" fmla="*/ 2997580 w 2997581"/>
                <a:gd name="connsiteY2" fmla="*/ 0 h 627673"/>
                <a:gd name="connsiteX0" fmla="*/ 0 w 2968172"/>
                <a:gd name="connsiteY0" fmla="*/ 0 h 823096"/>
                <a:gd name="connsiteX1" fmla="*/ 1394373 w 2968172"/>
                <a:gd name="connsiteY1" fmla="*/ 820274 h 823096"/>
                <a:gd name="connsiteX2" fmla="*/ 2968173 w 2968172"/>
                <a:gd name="connsiteY2" fmla="*/ 229485 h 823096"/>
                <a:gd name="connsiteX0" fmla="*/ 0 w 2775428"/>
                <a:gd name="connsiteY0" fmla="*/ 620512 h 1441673"/>
                <a:gd name="connsiteX1" fmla="*/ 1394373 w 2775428"/>
                <a:gd name="connsiteY1" fmla="*/ 1440786 h 1441673"/>
                <a:gd name="connsiteX2" fmla="*/ 2775428 w 2775428"/>
                <a:gd name="connsiteY2" fmla="*/ 1 h 1441673"/>
                <a:gd name="connsiteX0" fmla="*/ 0 w 2775428"/>
                <a:gd name="connsiteY0" fmla="*/ 620512 h 1321919"/>
                <a:gd name="connsiteX1" fmla="*/ 1343898 w 2775428"/>
                <a:gd name="connsiteY1" fmla="*/ 1320935 h 1321919"/>
                <a:gd name="connsiteX2" fmla="*/ 2775428 w 2775428"/>
                <a:gd name="connsiteY2" fmla="*/ 1 h 1321919"/>
                <a:gd name="connsiteX0" fmla="*/ 0 w 2775428"/>
                <a:gd name="connsiteY0" fmla="*/ 620512 h 1163517"/>
                <a:gd name="connsiteX1" fmla="*/ 1318428 w 2775428"/>
                <a:gd name="connsiteY1" fmla="*/ 1162370 h 1163517"/>
                <a:gd name="connsiteX2" fmla="*/ 2775428 w 2775428"/>
                <a:gd name="connsiteY2" fmla="*/ 1 h 1163517"/>
                <a:gd name="connsiteX0" fmla="*/ 0 w 2993705"/>
                <a:gd name="connsiteY0" fmla="*/ 641667 h 1184645"/>
                <a:gd name="connsiteX1" fmla="*/ 1318428 w 2993705"/>
                <a:gd name="connsiteY1" fmla="*/ 1183525 h 1184645"/>
                <a:gd name="connsiteX2" fmla="*/ 2993705 w 2993705"/>
                <a:gd name="connsiteY2" fmla="*/ 1 h 1184645"/>
                <a:gd name="connsiteX0" fmla="*/ 0 w 3106217"/>
                <a:gd name="connsiteY0" fmla="*/ 815872 h 1358683"/>
                <a:gd name="connsiteX1" fmla="*/ 1318428 w 3106217"/>
                <a:gd name="connsiteY1" fmla="*/ 1357730 h 1358683"/>
                <a:gd name="connsiteX2" fmla="*/ 3106217 w 3106217"/>
                <a:gd name="connsiteY2" fmla="*/ 0 h 1358683"/>
                <a:gd name="connsiteX0" fmla="*/ 0 w 3106217"/>
                <a:gd name="connsiteY0" fmla="*/ 815872 h 1445270"/>
                <a:gd name="connsiteX1" fmla="*/ 1313615 w 3106217"/>
                <a:gd name="connsiteY1" fmla="*/ 1444385 h 1445270"/>
                <a:gd name="connsiteX2" fmla="*/ 3106217 w 3106217"/>
                <a:gd name="connsiteY2" fmla="*/ 0 h 144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6217" h="1445270">
                  <a:moveTo>
                    <a:pt x="0" y="815872"/>
                  </a:moveTo>
                  <a:cubicBezTo>
                    <a:pt x="539086" y="1461866"/>
                    <a:pt x="818920" y="1406138"/>
                    <a:pt x="1313615" y="1444385"/>
                  </a:cubicBezTo>
                  <a:cubicBezTo>
                    <a:pt x="1808310" y="1482632"/>
                    <a:pt x="2805966" y="270681"/>
                    <a:pt x="3106217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9248520" y="3048000"/>
              <a:ext cx="0" cy="1752600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1047411" y="1905000"/>
              <a:ext cx="762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828211" y="1447800"/>
              <a:ext cx="762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428411" y="3289871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AR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188704" y="2586335"/>
              <a:ext cx="334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928766" y="4800600"/>
              <a:ext cx="670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Qo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932612" y="3200400"/>
              <a:ext cx="5633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Po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389812" y="2438400"/>
              <a:ext cx="4413022" cy="1524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0285411" y="4262735"/>
              <a:ext cx="761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MR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7389812" y="3048000"/>
              <a:ext cx="1858710" cy="0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9371012" y="3653135"/>
              <a:ext cx="334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87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D63-E2AF-4E7C-A8C0-19A134BA7612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0812" y="533400"/>
                <a:ext cx="62484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অস্বাভাবিক মুনাফা: 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চিত্রে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OQ1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উৎপাদন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স্তরে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ভারসাম্যের প্রয়োজনীয় শর্ত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MR=MC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পর্যাপ্ত শর্ত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MC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রেখার ঢাল &gt;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MR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রেখার ঢাল এবং অতিরিক্ত শর্ত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P&gt;AC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পালিত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তাই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e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ফার্মের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অস্বাভাবিক মুনাফা অর্জিত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অতিরিক্ত মুনাফার পরিমান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mbria Math"/>
                        <a:cs typeface="NikoshBAN" pitchFamily="2" charset="0"/>
                      </a:rPr>
                      <m:t>(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মোট আয়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(TR)-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মোট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ব্যয়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(TC)</a:t>
                </a:r>
              </a:p>
              <a:p>
                <a:pPr algn="just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      =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OPoaQ1-Op1bQ1</a:t>
                </a:r>
              </a:p>
              <a:p>
                <a:pPr algn="just"/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    =P1Poab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পরিমান।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12" y="533400"/>
                <a:ext cx="6248400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2537" t="-2426" r="-2439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6576438" y="1080269"/>
            <a:ext cx="5461574" cy="4863331"/>
            <a:chOff x="6576438" y="838200"/>
            <a:chExt cx="5461574" cy="4863331"/>
          </a:xfrm>
        </p:grpSpPr>
        <p:grpSp>
          <p:nvGrpSpPr>
            <p:cNvPr id="30" name="Group 29"/>
            <p:cNvGrpSpPr/>
            <p:nvPr/>
          </p:nvGrpSpPr>
          <p:grpSpPr>
            <a:xfrm>
              <a:off x="6576438" y="838200"/>
              <a:ext cx="5461574" cy="4863331"/>
              <a:chOff x="6576438" y="851669"/>
              <a:chExt cx="5461574" cy="4863331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7389812" y="4572000"/>
                <a:ext cx="388620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6780211" y="851669"/>
                <a:ext cx="762001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P,C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802876" y="4476750"/>
                <a:ext cx="526822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6200000">
                <a:off x="6106025" y="2223012"/>
                <a:ext cx="15256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দাম/ ব্যয়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847012" y="4984031"/>
                <a:ext cx="4191000" cy="730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উৎপাদনের বা বিক্রয়ের পরিমান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1276012" y="4381500"/>
                <a:ext cx="526822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9218612" y="3004319"/>
                <a:ext cx="0" cy="1567681"/>
              </a:xfrm>
              <a:prstGeom prst="line">
                <a:avLst/>
              </a:prstGeom>
              <a:ln w="381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11199812" y="1676400"/>
                <a:ext cx="762001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AC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209211" y="1480319"/>
                <a:ext cx="762001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MC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828212" y="41148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MR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218612" y="3505200"/>
                <a:ext cx="4422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928766" y="4572000"/>
                <a:ext cx="6708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Q1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932612" y="2470919"/>
                <a:ext cx="563308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Po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389813" y="2895600"/>
                <a:ext cx="1828799" cy="382600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chemeClr val="bg1"/>
                </a:bgClr>
              </a:patt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 rot="21133769">
                <a:off x="8105828" y="2315009"/>
                <a:ext cx="3463752" cy="960441"/>
              </a:xfrm>
              <a:custGeom>
                <a:avLst/>
                <a:gdLst>
                  <a:gd name="connsiteX0" fmla="*/ 0 w 3275462"/>
                  <a:gd name="connsiteY0" fmla="*/ 218364 h 1475427"/>
                  <a:gd name="connsiteX1" fmla="*/ 1624083 w 3275462"/>
                  <a:gd name="connsiteY1" fmla="*/ 1473959 h 1475427"/>
                  <a:gd name="connsiteX2" fmla="*/ 3275462 w 3275462"/>
                  <a:gd name="connsiteY2" fmla="*/ 0 h 1475427"/>
                  <a:gd name="connsiteX0" fmla="*/ 0 w 3140453"/>
                  <a:gd name="connsiteY0" fmla="*/ 0 h 1487042"/>
                  <a:gd name="connsiteX1" fmla="*/ 1489074 w 3140453"/>
                  <a:gd name="connsiteY1" fmla="*/ 1487040 h 1487042"/>
                  <a:gd name="connsiteX2" fmla="*/ 3140453 w 3140453"/>
                  <a:gd name="connsiteY2" fmla="*/ 13081 h 1487042"/>
                  <a:gd name="connsiteX0" fmla="*/ 0 w 3635485"/>
                  <a:gd name="connsiteY0" fmla="*/ 0 h 1487271"/>
                  <a:gd name="connsiteX1" fmla="*/ 1489074 w 3635485"/>
                  <a:gd name="connsiteY1" fmla="*/ 1487040 h 1487271"/>
                  <a:gd name="connsiteX2" fmla="*/ 3635485 w 3635485"/>
                  <a:gd name="connsiteY2" fmla="*/ 112271 h 1487271"/>
                  <a:gd name="connsiteX0" fmla="*/ 0 w 3725491"/>
                  <a:gd name="connsiteY0" fmla="*/ 0 h 1470676"/>
                  <a:gd name="connsiteX1" fmla="*/ 1579080 w 3725491"/>
                  <a:gd name="connsiteY1" fmla="*/ 1470508 h 1470676"/>
                  <a:gd name="connsiteX2" fmla="*/ 3725491 w 3725491"/>
                  <a:gd name="connsiteY2" fmla="*/ 95739 h 1470676"/>
                  <a:gd name="connsiteX0" fmla="*/ 0 w 3882887"/>
                  <a:gd name="connsiteY0" fmla="*/ 119300 h 1374938"/>
                  <a:gd name="connsiteX1" fmla="*/ 1736476 w 3882887"/>
                  <a:gd name="connsiteY1" fmla="*/ 1374770 h 1374938"/>
                  <a:gd name="connsiteX2" fmla="*/ 3882887 w 3882887"/>
                  <a:gd name="connsiteY2" fmla="*/ 1 h 1374938"/>
                  <a:gd name="connsiteX0" fmla="*/ 0 w 3839295"/>
                  <a:gd name="connsiteY0" fmla="*/ 307354 h 1562968"/>
                  <a:gd name="connsiteX1" fmla="*/ 1736476 w 3839295"/>
                  <a:gd name="connsiteY1" fmla="*/ 1562824 h 1562968"/>
                  <a:gd name="connsiteX2" fmla="*/ 3839295 w 3839295"/>
                  <a:gd name="connsiteY2" fmla="*/ -1 h 156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39295" h="1562968">
                    <a:moveTo>
                      <a:pt x="0" y="307354"/>
                    </a:moveTo>
                    <a:cubicBezTo>
                      <a:pt x="539086" y="953348"/>
                      <a:pt x="1115561" y="1546868"/>
                      <a:pt x="1736476" y="1562824"/>
                    </a:cubicBezTo>
                    <a:cubicBezTo>
                      <a:pt x="2357391" y="1578780"/>
                      <a:pt x="3539044" y="270680"/>
                      <a:pt x="3839295" y="-1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 rot="18577478">
                <a:off x="7950066" y="2983623"/>
                <a:ext cx="3151256" cy="364604"/>
              </a:xfrm>
              <a:custGeom>
                <a:avLst/>
                <a:gdLst>
                  <a:gd name="connsiteX0" fmla="*/ 0 w 3275462"/>
                  <a:gd name="connsiteY0" fmla="*/ 218364 h 1475427"/>
                  <a:gd name="connsiteX1" fmla="*/ 1624083 w 3275462"/>
                  <a:gd name="connsiteY1" fmla="*/ 1473959 h 1475427"/>
                  <a:gd name="connsiteX2" fmla="*/ 3275462 w 3275462"/>
                  <a:gd name="connsiteY2" fmla="*/ 0 h 1475427"/>
                  <a:gd name="connsiteX0" fmla="*/ -1 w 3075158"/>
                  <a:gd name="connsiteY0" fmla="*/ 1020375 h 1575936"/>
                  <a:gd name="connsiteX1" fmla="*/ 1423779 w 3075158"/>
                  <a:gd name="connsiteY1" fmla="*/ 1473959 h 1575936"/>
                  <a:gd name="connsiteX2" fmla="*/ 3075158 w 3075158"/>
                  <a:gd name="connsiteY2" fmla="*/ 0 h 1575936"/>
                  <a:gd name="connsiteX0" fmla="*/ 0 w 2997581"/>
                  <a:gd name="connsiteY0" fmla="*/ 137205 h 627673"/>
                  <a:gd name="connsiteX1" fmla="*/ 1423780 w 2997581"/>
                  <a:gd name="connsiteY1" fmla="*/ 590789 h 627673"/>
                  <a:gd name="connsiteX2" fmla="*/ 2997580 w 2997581"/>
                  <a:gd name="connsiteY2" fmla="*/ 0 h 627673"/>
                  <a:gd name="connsiteX0" fmla="*/ 0 w 2968172"/>
                  <a:gd name="connsiteY0" fmla="*/ 0 h 823096"/>
                  <a:gd name="connsiteX1" fmla="*/ 1394373 w 2968172"/>
                  <a:gd name="connsiteY1" fmla="*/ 820274 h 823096"/>
                  <a:gd name="connsiteX2" fmla="*/ 2968173 w 2968172"/>
                  <a:gd name="connsiteY2" fmla="*/ 229485 h 823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172" h="823096">
                    <a:moveTo>
                      <a:pt x="0" y="0"/>
                    </a:moveTo>
                    <a:cubicBezTo>
                      <a:pt x="539086" y="645994"/>
                      <a:pt x="899678" y="782027"/>
                      <a:pt x="1394373" y="820274"/>
                    </a:cubicBezTo>
                    <a:cubicBezTo>
                      <a:pt x="1889068" y="858521"/>
                      <a:pt x="2667922" y="500166"/>
                      <a:pt x="2968173" y="229485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V="1">
                <a:off x="7389812" y="1143000"/>
                <a:ext cx="0" cy="34290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6902704" y="3004319"/>
                <a:ext cx="5633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P1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142412" y="2438400"/>
                <a:ext cx="4422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7389812" y="1752600"/>
                <a:ext cx="2438399" cy="272415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7389813" y="1714500"/>
              <a:ext cx="4413021" cy="2628900"/>
              <a:chOff x="7389813" y="1714500"/>
              <a:chExt cx="4413021" cy="2628900"/>
            </a:xfrm>
          </p:grpSpPr>
          <p:cxnSp>
            <p:nvCxnSpPr>
              <p:cNvPr id="31" name="Straight Connector 30"/>
              <p:cNvCxnSpPr>
                <a:endCxn id="37" idx="1"/>
              </p:cNvCxnSpPr>
              <p:nvPr/>
            </p:nvCxnSpPr>
            <p:spPr>
              <a:xfrm>
                <a:off x="7389813" y="1714500"/>
                <a:ext cx="3664177" cy="239806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9157366" y="3195935"/>
                <a:ext cx="4422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1053990" y="3881735"/>
                <a:ext cx="7488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AR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55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D63-E2AF-4E7C-A8C0-19A134BA7612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0812" y="76200"/>
            <a:ext cx="6324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ক্ষতি বা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লোকসান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চিত্রে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OQ2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উৎপাদন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ভারসাম্যের প্রয়োজনীয় শর্ত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MR=MC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পর্যাপ্ত শর্ত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MC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রেখার ঢাল &gt;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MR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রেখার ঢাল এবং অতিরিক্ত শর্ত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AC&gt;P&gt;AVC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শর্তও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উৎপাদন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করে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পরিমান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উৎপাদন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পরিমান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পরিমান।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উৎপাদন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পরিমান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পরিমান।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স্বল্পকালে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স্বপ্নে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ক্ষতি স্বীকার করে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উৎপাদন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উৎপাদন করা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475412" y="609600"/>
            <a:ext cx="5562600" cy="5317168"/>
            <a:chOff x="6531031" y="381000"/>
            <a:chExt cx="5562600" cy="5317168"/>
          </a:xfrm>
        </p:grpSpPr>
        <p:sp>
          <p:nvSpPr>
            <p:cNvPr id="30" name="TextBox 29"/>
            <p:cNvSpPr txBox="1"/>
            <p:nvPr/>
          </p:nvSpPr>
          <p:spPr>
            <a:xfrm>
              <a:off x="11276012" y="381000"/>
              <a:ext cx="762001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675812" y="4110335"/>
              <a:ext cx="7179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MR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531031" y="609600"/>
              <a:ext cx="5562600" cy="5088568"/>
              <a:chOff x="6475412" y="626432"/>
              <a:chExt cx="5562600" cy="5088568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7389812" y="4572000"/>
                <a:ext cx="388620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6627811" y="851669"/>
                <a:ext cx="762001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P,C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802876" y="4476750"/>
                <a:ext cx="526822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6200000">
                <a:off x="5557324" y="1775339"/>
                <a:ext cx="24209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দাম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/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ব্যয়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847012" y="4984031"/>
                <a:ext cx="4191000" cy="730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উৎপাদনের বা বিক্রয়ের পরিমান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276012" y="4381500"/>
                <a:ext cx="526822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8666328" y="1865784"/>
                <a:ext cx="0" cy="2725266"/>
              </a:xfrm>
              <a:prstGeom prst="line">
                <a:avLst/>
              </a:prstGeom>
              <a:ln w="381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0763192" y="1693232"/>
                <a:ext cx="9144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AVC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924992" y="626432"/>
                <a:ext cx="762001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MC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915593" y="3979232"/>
                <a:ext cx="6792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AR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781993" y="2907967"/>
                <a:ext cx="4422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400993" y="4572000"/>
                <a:ext cx="6708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Q2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932612" y="2150432"/>
                <a:ext cx="563308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Po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390527" y="1865784"/>
                <a:ext cx="1275801" cy="57708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chemeClr val="bg1"/>
                </a:bgClr>
              </a:patt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 rot="21295807">
                <a:off x="8090698" y="2256709"/>
                <a:ext cx="3029570" cy="675581"/>
              </a:xfrm>
              <a:custGeom>
                <a:avLst/>
                <a:gdLst>
                  <a:gd name="connsiteX0" fmla="*/ 0 w 3275462"/>
                  <a:gd name="connsiteY0" fmla="*/ 218364 h 1475427"/>
                  <a:gd name="connsiteX1" fmla="*/ 1624083 w 3275462"/>
                  <a:gd name="connsiteY1" fmla="*/ 1473959 h 1475427"/>
                  <a:gd name="connsiteX2" fmla="*/ 3275462 w 3275462"/>
                  <a:gd name="connsiteY2" fmla="*/ 0 h 1475427"/>
                  <a:gd name="connsiteX0" fmla="*/ 0 w 3140453"/>
                  <a:gd name="connsiteY0" fmla="*/ 0 h 1487042"/>
                  <a:gd name="connsiteX1" fmla="*/ 1489074 w 3140453"/>
                  <a:gd name="connsiteY1" fmla="*/ 1487040 h 1487042"/>
                  <a:gd name="connsiteX2" fmla="*/ 3140453 w 3140453"/>
                  <a:gd name="connsiteY2" fmla="*/ 13081 h 1487042"/>
                  <a:gd name="connsiteX0" fmla="*/ 0 w 3635485"/>
                  <a:gd name="connsiteY0" fmla="*/ 0 h 1487271"/>
                  <a:gd name="connsiteX1" fmla="*/ 1489074 w 3635485"/>
                  <a:gd name="connsiteY1" fmla="*/ 1487040 h 1487271"/>
                  <a:gd name="connsiteX2" fmla="*/ 3635485 w 3635485"/>
                  <a:gd name="connsiteY2" fmla="*/ 112271 h 1487271"/>
                  <a:gd name="connsiteX0" fmla="*/ 0 w 3725491"/>
                  <a:gd name="connsiteY0" fmla="*/ 0 h 1470676"/>
                  <a:gd name="connsiteX1" fmla="*/ 1579080 w 3725491"/>
                  <a:gd name="connsiteY1" fmla="*/ 1470508 h 1470676"/>
                  <a:gd name="connsiteX2" fmla="*/ 3725491 w 3725491"/>
                  <a:gd name="connsiteY2" fmla="*/ 95739 h 1470676"/>
                  <a:gd name="connsiteX0" fmla="*/ 0 w 4132536"/>
                  <a:gd name="connsiteY0" fmla="*/ 0 h 1473195"/>
                  <a:gd name="connsiteX1" fmla="*/ 1579080 w 4132536"/>
                  <a:gd name="connsiteY1" fmla="*/ 1470508 h 1473195"/>
                  <a:gd name="connsiteX2" fmla="*/ 4132536 w 4132536"/>
                  <a:gd name="connsiteY2" fmla="*/ 350070 h 1473195"/>
                  <a:gd name="connsiteX0" fmla="*/ 0 w 4285739"/>
                  <a:gd name="connsiteY0" fmla="*/ 0 h 1346762"/>
                  <a:gd name="connsiteX1" fmla="*/ 1732283 w 4285739"/>
                  <a:gd name="connsiteY1" fmla="*/ 1344075 h 1346762"/>
                  <a:gd name="connsiteX2" fmla="*/ 4285739 w 4285739"/>
                  <a:gd name="connsiteY2" fmla="*/ 223637 h 1346762"/>
                  <a:gd name="connsiteX0" fmla="*/ 0 w 4340391"/>
                  <a:gd name="connsiteY0" fmla="*/ -1 h 1288787"/>
                  <a:gd name="connsiteX1" fmla="*/ 1786935 w 4340391"/>
                  <a:gd name="connsiteY1" fmla="*/ 1286100 h 1288787"/>
                  <a:gd name="connsiteX2" fmla="*/ 4340391 w 4340391"/>
                  <a:gd name="connsiteY2" fmla="*/ 165662 h 1288787"/>
                  <a:gd name="connsiteX0" fmla="*/ 0 w 4438942"/>
                  <a:gd name="connsiteY0" fmla="*/ 0 h 1220330"/>
                  <a:gd name="connsiteX1" fmla="*/ 1885486 w 4438942"/>
                  <a:gd name="connsiteY1" fmla="*/ 1217643 h 1220330"/>
                  <a:gd name="connsiteX2" fmla="*/ 4438942 w 4438942"/>
                  <a:gd name="connsiteY2" fmla="*/ 97205 h 122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38942" h="1220330">
                    <a:moveTo>
                      <a:pt x="0" y="0"/>
                    </a:moveTo>
                    <a:cubicBezTo>
                      <a:pt x="539086" y="645994"/>
                      <a:pt x="1196730" y="1159298"/>
                      <a:pt x="1885486" y="1217643"/>
                    </a:cubicBezTo>
                    <a:cubicBezTo>
                      <a:pt x="2574242" y="1275988"/>
                      <a:pt x="4138691" y="367886"/>
                      <a:pt x="4438942" y="97205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 rot="18577478">
                <a:off x="7672892" y="2132657"/>
                <a:ext cx="3151256" cy="364604"/>
              </a:xfrm>
              <a:custGeom>
                <a:avLst/>
                <a:gdLst>
                  <a:gd name="connsiteX0" fmla="*/ 0 w 3275462"/>
                  <a:gd name="connsiteY0" fmla="*/ 218364 h 1475427"/>
                  <a:gd name="connsiteX1" fmla="*/ 1624083 w 3275462"/>
                  <a:gd name="connsiteY1" fmla="*/ 1473959 h 1475427"/>
                  <a:gd name="connsiteX2" fmla="*/ 3275462 w 3275462"/>
                  <a:gd name="connsiteY2" fmla="*/ 0 h 1475427"/>
                  <a:gd name="connsiteX0" fmla="*/ -1 w 3075158"/>
                  <a:gd name="connsiteY0" fmla="*/ 1020375 h 1575936"/>
                  <a:gd name="connsiteX1" fmla="*/ 1423779 w 3075158"/>
                  <a:gd name="connsiteY1" fmla="*/ 1473959 h 1575936"/>
                  <a:gd name="connsiteX2" fmla="*/ 3075158 w 3075158"/>
                  <a:gd name="connsiteY2" fmla="*/ 0 h 1575936"/>
                  <a:gd name="connsiteX0" fmla="*/ 0 w 2997581"/>
                  <a:gd name="connsiteY0" fmla="*/ 137205 h 627673"/>
                  <a:gd name="connsiteX1" fmla="*/ 1423780 w 2997581"/>
                  <a:gd name="connsiteY1" fmla="*/ 590789 h 627673"/>
                  <a:gd name="connsiteX2" fmla="*/ 2997580 w 2997581"/>
                  <a:gd name="connsiteY2" fmla="*/ 0 h 627673"/>
                  <a:gd name="connsiteX0" fmla="*/ 0 w 2968172"/>
                  <a:gd name="connsiteY0" fmla="*/ 0 h 823096"/>
                  <a:gd name="connsiteX1" fmla="*/ 1394373 w 2968172"/>
                  <a:gd name="connsiteY1" fmla="*/ 820274 h 823096"/>
                  <a:gd name="connsiteX2" fmla="*/ 2968173 w 2968172"/>
                  <a:gd name="connsiteY2" fmla="*/ 229485 h 823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172" h="823096">
                    <a:moveTo>
                      <a:pt x="0" y="0"/>
                    </a:moveTo>
                    <a:cubicBezTo>
                      <a:pt x="539086" y="645994"/>
                      <a:pt x="899678" y="782027"/>
                      <a:pt x="1394373" y="820274"/>
                    </a:cubicBezTo>
                    <a:cubicBezTo>
                      <a:pt x="1889068" y="858521"/>
                      <a:pt x="2667922" y="500166"/>
                      <a:pt x="2968173" y="229485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V="1">
                <a:off x="7389812" y="762000"/>
                <a:ext cx="0" cy="38100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6902704" y="2531432"/>
                <a:ext cx="5633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P1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553393" y="1388432"/>
                <a:ext cx="4422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20689097">
                <a:off x="8058240" y="995597"/>
                <a:ext cx="3655784" cy="1031236"/>
              </a:xfrm>
              <a:custGeom>
                <a:avLst/>
                <a:gdLst>
                  <a:gd name="connsiteX0" fmla="*/ 0 w 3275462"/>
                  <a:gd name="connsiteY0" fmla="*/ 218364 h 1475427"/>
                  <a:gd name="connsiteX1" fmla="*/ 1624083 w 3275462"/>
                  <a:gd name="connsiteY1" fmla="*/ 1473959 h 1475427"/>
                  <a:gd name="connsiteX2" fmla="*/ 3275462 w 3275462"/>
                  <a:gd name="connsiteY2" fmla="*/ 0 h 1475427"/>
                  <a:gd name="connsiteX0" fmla="*/ 0 w 3140453"/>
                  <a:gd name="connsiteY0" fmla="*/ 0 h 1487042"/>
                  <a:gd name="connsiteX1" fmla="*/ 1489074 w 3140453"/>
                  <a:gd name="connsiteY1" fmla="*/ 1487040 h 1487042"/>
                  <a:gd name="connsiteX2" fmla="*/ 3140453 w 3140453"/>
                  <a:gd name="connsiteY2" fmla="*/ 13081 h 1487042"/>
                  <a:gd name="connsiteX0" fmla="*/ 0 w 3635485"/>
                  <a:gd name="connsiteY0" fmla="*/ 0 h 1487271"/>
                  <a:gd name="connsiteX1" fmla="*/ 1489074 w 3635485"/>
                  <a:gd name="connsiteY1" fmla="*/ 1487040 h 1487271"/>
                  <a:gd name="connsiteX2" fmla="*/ 3635485 w 3635485"/>
                  <a:gd name="connsiteY2" fmla="*/ 112271 h 1487271"/>
                  <a:gd name="connsiteX0" fmla="*/ 0 w 3725491"/>
                  <a:gd name="connsiteY0" fmla="*/ 0 h 1470676"/>
                  <a:gd name="connsiteX1" fmla="*/ 1579080 w 3725491"/>
                  <a:gd name="connsiteY1" fmla="*/ 1470508 h 1470676"/>
                  <a:gd name="connsiteX2" fmla="*/ 3725491 w 3725491"/>
                  <a:gd name="connsiteY2" fmla="*/ 95739 h 1470676"/>
                  <a:gd name="connsiteX0" fmla="*/ 0 w 4097025"/>
                  <a:gd name="connsiteY0" fmla="*/ 0 h 1470754"/>
                  <a:gd name="connsiteX1" fmla="*/ 1579080 w 4097025"/>
                  <a:gd name="connsiteY1" fmla="*/ 1470508 h 1470754"/>
                  <a:gd name="connsiteX2" fmla="*/ 4097025 w 4097025"/>
                  <a:gd name="connsiteY2" fmla="*/ 451739 h 1470754"/>
                  <a:gd name="connsiteX0" fmla="*/ 0 w 4023205"/>
                  <a:gd name="connsiteY0" fmla="*/ 0 h 1563014"/>
                  <a:gd name="connsiteX1" fmla="*/ 1505260 w 4023205"/>
                  <a:gd name="connsiteY1" fmla="*/ 1562768 h 1563014"/>
                  <a:gd name="connsiteX2" fmla="*/ 4023205 w 4023205"/>
                  <a:gd name="connsiteY2" fmla="*/ 543999 h 1563014"/>
                  <a:gd name="connsiteX0" fmla="*/ 0 w 4023205"/>
                  <a:gd name="connsiteY0" fmla="*/ 0 h 1614337"/>
                  <a:gd name="connsiteX1" fmla="*/ 1636776 w 4023205"/>
                  <a:gd name="connsiteY1" fmla="*/ 1614107 h 1614337"/>
                  <a:gd name="connsiteX2" fmla="*/ 4023205 w 4023205"/>
                  <a:gd name="connsiteY2" fmla="*/ 543999 h 1614337"/>
                  <a:gd name="connsiteX0" fmla="*/ 0 w 4023205"/>
                  <a:gd name="connsiteY0" fmla="*/ 0 h 1614337"/>
                  <a:gd name="connsiteX1" fmla="*/ 313146 w 4023205"/>
                  <a:gd name="connsiteY1" fmla="*/ 471257 h 1614337"/>
                  <a:gd name="connsiteX2" fmla="*/ 1636776 w 4023205"/>
                  <a:gd name="connsiteY2" fmla="*/ 1614107 h 1614337"/>
                  <a:gd name="connsiteX3" fmla="*/ 4023205 w 4023205"/>
                  <a:gd name="connsiteY3" fmla="*/ 543999 h 1614337"/>
                  <a:gd name="connsiteX0" fmla="*/ -1 w 4099825"/>
                  <a:gd name="connsiteY0" fmla="*/ 0 h 1570866"/>
                  <a:gd name="connsiteX1" fmla="*/ 389766 w 4099825"/>
                  <a:gd name="connsiteY1" fmla="*/ 427786 h 1570866"/>
                  <a:gd name="connsiteX2" fmla="*/ 1713396 w 4099825"/>
                  <a:gd name="connsiteY2" fmla="*/ 1570636 h 1570866"/>
                  <a:gd name="connsiteX3" fmla="*/ 4099825 w 4099825"/>
                  <a:gd name="connsiteY3" fmla="*/ 500528 h 1570866"/>
                  <a:gd name="connsiteX0" fmla="*/ 0 w 4099826"/>
                  <a:gd name="connsiteY0" fmla="*/ 0 h 1570866"/>
                  <a:gd name="connsiteX1" fmla="*/ 339189 w 4099826"/>
                  <a:gd name="connsiteY1" fmla="*/ 494264 h 1570866"/>
                  <a:gd name="connsiteX2" fmla="*/ 1713397 w 4099826"/>
                  <a:gd name="connsiteY2" fmla="*/ 1570636 h 1570866"/>
                  <a:gd name="connsiteX3" fmla="*/ 4099826 w 4099826"/>
                  <a:gd name="connsiteY3" fmla="*/ 500528 h 1570866"/>
                  <a:gd name="connsiteX0" fmla="*/ 0 w 4202495"/>
                  <a:gd name="connsiteY0" fmla="*/ 0 h 1550405"/>
                  <a:gd name="connsiteX1" fmla="*/ 441858 w 4202495"/>
                  <a:gd name="connsiteY1" fmla="*/ 473803 h 1550405"/>
                  <a:gd name="connsiteX2" fmla="*/ 1816066 w 4202495"/>
                  <a:gd name="connsiteY2" fmla="*/ 1550175 h 1550405"/>
                  <a:gd name="connsiteX3" fmla="*/ 4202495 w 4202495"/>
                  <a:gd name="connsiteY3" fmla="*/ 480067 h 1550405"/>
                  <a:gd name="connsiteX0" fmla="*/ 0 w 4202495"/>
                  <a:gd name="connsiteY0" fmla="*/ 0 h 1550405"/>
                  <a:gd name="connsiteX1" fmla="*/ 392567 w 4202495"/>
                  <a:gd name="connsiteY1" fmla="*/ 476578 h 1550405"/>
                  <a:gd name="connsiteX2" fmla="*/ 1816066 w 4202495"/>
                  <a:gd name="connsiteY2" fmla="*/ 1550175 h 1550405"/>
                  <a:gd name="connsiteX3" fmla="*/ 4202495 w 4202495"/>
                  <a:gd name="connsiteY3" fmla="*/ 480067 h 1550405"/>
                  <a:gd name="connsiteX0" fmla="*/ 0 w 4381787"/>
                  <a:gd name="connsiteY0" fmla="*/ 0 h 1486473"/>
                  <a:gd name="connsiteX1" fmla="*/ 571859 w 4381787"/>
                  <a:gd name="connsiteY1" fmla="*/ 412646 h 1486473"/>
                  <a:gd name="connsiteX2" fmla="*/ 1995358 w 4381787"/>
                  <a:gd name="connsiteY2" fmla="*/ 1486243 h 1486473"/>
                  <a:gd name="connsiteX3" fmla="*/ 4381787 w 4381787"/>
                  <a:gd name="connsiteY3" fmla="*/ 416135 h 1486473"/>
                  <a:gd name="connsiteX0" fmla="*/ 0 w 4381787"/>
                  <a:gd name="connsiteY0" fmla="*/ 0 h 1486473"/>
                  <a:gd name="connsiteX1" fmla="*/ 513105 w 4381787"/>
                  <a:gd name="connsiteY1" fmla="*/ 508954 h 1486473"/>
                  <a:gd name="connsiteX2" fmla="*/ 1995358 w 4381787"/>
                  <a:gd name="connsiteY2" fmla="*/ 1486243 h 1486473"/>
                  <a:gd name="connsiteX3" fmla="*/ 4381787 w 4381787"/>
                  <a:gd name="connsiteY3" fmla="*/ 416135 h 1486473"/>
                  <a:gd name="connsiteX0" fmla="*/ 0 w 4350366"/>
                  <a:gd name="connsiteY0" fmla="*/ 1 h 1542085"/>
                  <a:gd name="connsiteX1" fmla="*/ 481684 w 4350366"/>
                  <a:gd name="connsiteY1" fmla="*/ 564566 h 1542085"/>
                  <a:gd name="connsiteX2" fmla="*/ 1963937 w 4350366"/>
                  <a:gd name="connsiteY2" fmla="*/ 1541855 h 1542085"/>
                  <a:gd name="connsiteX3" fmla="*/ 4350366 w 4350366"/>
                  <a:gd name="connsiteY3" fmla="*/ 471747 h 1542085"/>
                  <a:gd name="connsiteX0" fmla="*/ 85263 w 3984182"/>
                  <a:gd name="connsiteY0" fmla="*/ 57157 h 1097037"/>
                  <a:gd name="connsiteX1" fmla="*/ 115500 w 3984182"/>
                  <a:gd name="connsiteY1" fmla="*/ 119518 h 1097037"/>
                  <a:gd name="connsiteX2" fmla="*/ 1597753 w 3984182"/>
                  <a:gd name="connsiteY2" fmla="*/ 1096807 h 1097037"/>
                  <a:gd name="connsiteX3" fmla="*/ 3984182 w 3984182"/>
                  <a:gd name="connsiteY3" fmla="*/ 26699 h 1097037"/>
                  <a:gd name="connsiteX0" fmla="*/ 53659 w 3952578"/>
                  <a:gd name="connsiteY0" fmla="*/ 158216 h 1198096"/>
                  <a:gd name="connsiteX1" fmla="*/ 126971 w 3952578"/>
                  <a:gd name="connsiteY1" fmla="*/ 93048 h 1198096"/>
                  <a:gd name="connsiteX2" fmla="*/ 1566149 w 3952578"/>
                  <a:gd name="connsiteY2" fmla="*/ 1197866 h 1198096"/>
                  <a:gd name="connsiteX3" fmla="*/ 3952578 w 3952578"/>
                  <a:gd name="connsiteY3" fmla="*/ 127758 h 1198096"/>
                  <a:gd name="connsiteX0" fmla="*/ -1 w 3995077"/>
                  <a:gd name="connsiteY0" fmla="*/ 0 h 1337700"/>
                  <a:gd name="connsiteX1" fmla="*/ 169470 w 3995077"/>
                  <a:gd name="connsiteY1" fmla="*/ 232652 h 1337700"/>
                  <a:gd name="connsiteX2" fmla="*/ 1608648 w 3995077"/>
                  <a:gd name="connsiteY2" fmla="*/ 1337470 h 1337700"/>
                  <a:gd name="connsiteX3" fmla="*/ 3995077 w 3995077"/>
                  <a:gd name="connsiteY3" fmla="*/ 267362 h 1337700"/>
                  <a:gd name="connsiteX0" fmla="*/ 0 w 4053236"/>
                  <a:gd name="connsiteY0" fmla="*/ 0 h 1439228"/>
                  <a:gd name="connsiteX1" fmla="*/ 227629 w 4053236"/>
                  <a:gd name="connsiteY1" fmla="*/ 334180 h 1439228"/>
                  <a:gd name="connsiteX2" fmla="*/ 1666807 w 4053236"/>
                  <a:gd name="connsiteY2" fmla="*/ 1438998 h 1439228"/>
                  <a:gd name="connsiteX3" fmla="*/ 4053236 w 4053236"/>
                  <a:gd name="connsiteY3" fmla="*/ 368890 h 1439228"/>
                  <a:gd name="connsiteX0" fmla="*/ 0 w 4123487"/>
                  <a:gd name="connsiteY0" fmla="*/ 0 h 1483894"/>
                  <a:gd name="connsiteX1" fmla="*/ 297880 w 4123487"/>
                  <a:gd name="connsiteY1" fmla="*/ 378846 h 1483894"/>
                  <a:gd name="connsiteX2" fmla="*/ 1737058 w 4123487"/>
                  <a:gd name="connsiteY2" fmla="*/ 1483664 h 1483894"/>
                  <a:gd name="connsiteX3" fmla="*/ 4123487 w 4123487"/>
                  <a:gd name="connsiteY3" fmla="*/ 413556 h 1483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23487" h="1483894">
                    <a:moveTo>
                      <a:pt x="0" y="0"/>
                    </a:moveTo>
                    <a:cubicBezTo>
                      <a:pt x="61769" y="73109"/>
                      <a:pt x="25084" y="109828"/>
                      <a:pt x="297880" y="378846"/>
                    </a:cubicBezTo>
                    <a:cubicBezTo>
                      <a:pt x="570676" y="647864"/>
                      <a:pt x="1128293" y="1466107"/>
                      <a:pt x="1737058" y="1483664"/>
                    </a:cubicBezTo>
                    <a:cubicBezTo>
                      <a:pt x="2357973" y="1499620"/>
                      <a:pt x="3823236" y="684237"/>
                      <a:pt x="4123487" y="413556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705793" y="2145967"/>
                <a:ext cx="4422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932612" y="1536367"/>
                <a:ext cx="5633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P2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7389812" y="1371600"/>
                <a:ext cx="2126123" cy="2895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/>
          </p:nvCxnSpPr>
          <p:spPr>
            <a:xfrm>
              <a:off x="7469301" y="1371600"/>
              <a:ext cx="3425711" cy="28787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7446146" y="2743200"/>
              <a:ext cx="12758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700166" y="2438400"/>
              <a:ext cx="4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62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D63-E2AF-4E7C-A8C0-19A134BA7612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own Ribbon 4"/>
          <p:cNvSpPr/>
          <p:nvPr/>
        </p:nvSpPr>
        <p:spPr>
          <a:xfrm>
            <a:off x="3345125" y="76200"/>
            <a:ext cx="5345836" cy="9906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812" y="1981200"/>
            <a:ext cx="1188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১। একচেটিয়া বাজার স্বাভাবিক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মুনাফা কাকে বলে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চিত্রটি অঙ্কন কর।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২। একচেটিয়া বাজার অস্বাভাবিক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মুনাফা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কাকে 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চিত্রটি অঙ্কন কর।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৩। একচেটিয়া বাজার ক্ষতি বা লোকসানের চিত্রটি অঙ্কন 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612" y="1295400"/>
            <a:ext cx="1198567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একচেটিয়া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বাজার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একচেটিয়া বাজারের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শর্তগুলো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একচেটিয়া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অস্বাভাবিক মুনাফা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 করে?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8D46-378B-4EEC-BB2D-6161A5F1B615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Up Ribbon 7"/>
          <p:cNvSpPr/>
          <p:nvPr/>
        </p:nvSpPr>
        <p:spPr>
          <a:xfrm>
            <a:off x="4265612" y="0"/>
            <a:ext cx="3886200" cy="838200"/>
          </a:xfrm>
          <a:prstGeom prst="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D2F5-FD6C-4707-B326-B167E329CF94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721" y="1981201"/>
            <a:ext cx="1127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পূর্ণ প্রতিযোগিতা ও একচেটিয়া বাজারের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Ribbon 7"/>
          <p:cNvSpPr/>
          <p:nvPr/>
        </p:nvSpPr>
        <p:spPr>
          <a:xfrm>
            <a:off x="2436812" y="228600"/>
            <a:ext cx="7467600" cy="1143000"/>
          </a:xfrm>
          <a:prstGeom prst="ribbon2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u="sng" dirty="0"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0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9F6-3271-40B3-B343-2D74026574D7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035249" y="2401938"/>
            <a:ext cx="879404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3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39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2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3338" y="152401"/>
            <a:ext cx="3207502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800" b="1" u="sng" dirty="0" smtClean="0">
                <a:ln w="1800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C02B-E3B7-4A62-B697-78891356AA2D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3281" y="6400802"/>
            <a:ext cx="7077888" cy="365125"/>
          </a:xfrm>
        </p:spPr>
        <p:txBody>
          <a:bodyPr/>
          <a:lstStyle/>
          <a:p>
            <a:pPr algn="ctr"/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25"/>
                    </a14:imgEffect>
                    <a14:imgEffect>
                      <a14:saturation sat="27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62072"/>
            <a:ext cx="3276600" cy="3519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928475" y="3332329"/>
            <a:ext cx="51167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একাদশ-দ্বাদশ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৪০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পিরিয়ড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৪র্থ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২৯/০৯/২০১৯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2908955" cy="3332329"/>
          </a:xfrm>
          <a:prstGeom prst="flowChartMagneticDisk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56" y="3389055"/>
            <a:ext cx="54985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মোঃ আবুদাউদ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সুমন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প্রভাষক ( অর্থনীতি)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টাপুরচর স্কুল এন্ড কলেজ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রৌমারী, কুড়িগ্রাম।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sumonict16@gmail.com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55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4704" y="6341738"/>
            <a:ext cx="2742486" cy="365125"/>
          </a:xfrm>
        </p:spPr>
        <p:txBody>
          <a:bodyPr/>
          <a:lstStyle/>
          <a:p>
            <a:fld id="{6659613C-CE8C-46DC-85B2-088F947B36C7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94271" y="6341738"/>
            <a:ext cx="4113728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65079" y="6341738"/>
            <a:ext cx="2742486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4212" y="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লক্ষ্য করো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-54429"/>
            <a:ext cx="12115800" cy="6923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14212" cy="6936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12" y="0"/>
            <a:ext cx="12085824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11" y="-54429"/>
            <a:ext cx="12238224" cy="691242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12" y="457200"/>
            <a:ext cx="11963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ঘোষণাঃ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একচেটিয়া </a:t>
            </a:r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ফার্মের</a:t>
            </a:r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 ভারসাম্য</a:t>
            </a:r>
            <a:r>
              <a:rPr lang="en-US" sz="4800" b="1" u="sng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: (উৎপাদন ও দাম নির্ধারণ)</a:t>
            </a:r>
            <a:endParaRPr lang="en-US" sz="4000" b="1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058D-36B4-4C00-9710-5E72100ED65F}" type="datetime1">
              <a:rPr lang="en-US" smtClean="0"/>
              <a:t>23-Nov-19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80612" y="6553200"/>
            <a:ext cx="914014" cy="212725"/>
          </a:xfrm>
        </p:spPr>
        <p:txBody>
          <a:bodyPr/>
          <a:lstStyle/>
          <a:p>
            <a:fld id="{5467C590-859B-403D-8D86-21D3EA7466B7}" type="datetime1">
              <a:rPr lang="en-US" smtClean="0">
                <a:latin typeface="Times New Roman" pitchFamily="18" charset="0"/>
                <a:cs typeface="Times New Roman" pitchFamily="18" charset="0"/>
              </a:rPr>
              <a:t>23-Nov-19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0812" y="6477000"/>
            <a:ext cx="6753251" cy="244476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9412" y="1882914"/>
            <a:ext cx="1150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একচেটিয়া বাজার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একচেটিয়া বাজারের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শর্তগুলো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ফার্মের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ভারসাম্যের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শর্তগুলো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মুনাফা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নির্ধারণের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অতিরিক্ত শর্ত ব্যাখ্যা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করতে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চিত্রের সাহায্যে স্বাভাবিক মুনাফা, অস্বাভাবিক মুনাফা ও ক্ষতি স্বীকার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ভারসাম্য দাম ও পরিমান নির্ধারণ ব্যাখ্যা করতে পারবে।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3726971" y="228600"/>
            <a:ext cx="4734883" cy="114300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0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012" y="152400"/>
            <a:ext cx="7391400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5400" dirty="0"/>
              <a:t>একচেটিয়া</a:t>
            </a:r>
            <a:r>
              <a:rPr lang="en-US" sz="5400" dirty="0" smtClean="0"/>
              <a:t> </a:t>
            </a:r>
            <a:r>
              <a:rPr lang="en-US" sz="5400" dirty="0"/>
              <a:t>বাজার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812" y="1295400"/>
            <a:ext cx="1188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বিক্রেতা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এবং দ্রব্যের কোন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পরিবর্তক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একচেটিয়া বাজার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একচেটিয়া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কোনরুপ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প্রতিদ্বন্দ্বিতা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একচেটিয়া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কারবারি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দ্রব্যের দাম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নির্ধারণের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বিশেষভাবে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একচেটিয়া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কারবারির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মুনাফা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করা।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508A-3C73-41D0-9009-CC9C97E4C4E3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45632" y="6356352"/>
            <a:ext cx="5205645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Oval 7">
            <a:hlinkClick r:id="rId2" action="ppaction://hlinksldjump"/>
          </p:cNvPr>
          <p:cNvSpPr/>
          <p:nvPr/>
        </p:nvSpPr>
        <p:spPr>
          <a:xfrm>
            <a:off x="10971212" y="6096000"/>
            <a:ext cx="1066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লিংক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39F0-62C9-49C9-B2D6-A881AE294BEC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7548" y="6356352"/>
            <a:ext cx="5205643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1168296" y="2096869"/>
            <a:ext cx="820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একচেটিয়া বাজার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3453501" y="0"/>
            <a:ext cx="5078678" cy="1032048"/>
          </a:xfrm>
          <a:prstGeom prst="flowChartTerminator">
            <a:avLst/>
          </a:prstGeom>
          <a:gradFill>
            <a:gsLst>
              <a:gs pos="17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কাজ: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43192" y="762000"/>
            <a:ext cx="1929897" cy="40011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৪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10272547" y="5819899"/>
            <a:ext cx="1066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লিংক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D63-E2AF-4E7C-A8C0-19A134BA7612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7012" y="484525"/>
            <a:ext cx="1181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শর্ত: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পূর্ণ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বাজার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শর্তের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বিক্রেতা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পরিবর্তক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আয় ও প্রান্তিক আয় রেখা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বামদিক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থেকে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ডানদিকে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নিম্নগামী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এবং প্রান্তিক আয় রেখা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আয় রেখার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করে।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9084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D63-E2AF-4E7C-A8C0-19A134BA7612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3212" y="381000"/>
            <a:ext cx="1181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ভারসাম্যের শর্ত :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একচেটিয়া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কারবারি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ভারসাম্য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শর্ত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করে:</a:t>
            </a:r>
          </a:p>
          <a:p>
            <a:pPr marL="742950" indent="-742950">
              <a:buAutoNum type="arabicParenBoth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প্রয়োজনীয় শর্ত 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ফার্মের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প্রান্তিক আয় ও প্রান্তিক ব্যয় পরষ্পর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MR=MC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arenBoth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পর্যাপ্ত শর্ত :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ভারসাম্য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MC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রেখার ঢাল&gt;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MR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রেখার ঢাল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MC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MR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থেকে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করে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উঠবে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অতিরিক্ত শর্ত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মুনাফার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করে ।</a:t>
            </a:r>
          </a:p>
          <a:p>
            <a:pPr marL="742950" indent="-742950">
              <a:buAutoNum type="arabicParenBoth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দাম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(P)=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(AC)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হলে,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স্বাভাবিক মুনাফা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করে।</a:t>
            </a:r>
          </a:p>
          <a:p>
            <a:pPr marL="742950" indent="-742950">
              <a:buFontTx/>
              <a:buAutoNum type="arabicParenBoth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P&gt;AC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হলে,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অ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স্বাভাবিক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মুনাফা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এবং</a:t>
            </a:r>
          </a:p>
          <a:p>
            <a:pPr marL="742950" indent="-742950">
              <a:buFontTx/>
              <a:buAutoNum type="arabicParenBoth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P&lt;AC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AC&gt;P&gt; AVC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হলে,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ক্ষতি স্বীকার করে উৎপাদন করবে।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22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2622</TotalTime>
  <Words>960</Words>
  <Application>Microsoft Office PowerPoint</Application>
  <PresentationFormat>Custom</PresentationFormat>
  <Paragraphs>164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Integral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Abudaud</dc:creator>
  <cp:lastModifiedBy>Abudaud</cp:lastModifiedBy>
  <cp:revision>672</cp:revision>
  <dcterms:created xsi:type="dcterms:W3CDTF">2006-08-16T00:00:00Z</dcterms:created>
  <dcterms:modified xsi:type="dcterms:W3CDTF">2019-11-23T01:17:11Z</dcterms:modified>
</cp:coreProperties>
</file>