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4" r:id="rId2"/>
    <p:sldId id="285" r:id="rId3"/>
    <p:sldId id="297" r:id="rId4"/>
    <p:sldId id="298" r:id="rId5"/>
    <p:sldId id="299" r:id="rId6"/>
    <p:sldId id="300" r:id="rId7"/>
    <p:sldId id="311" r:id="rId8"/>
    <p:sldId id="313" r:id="rId9"/>
    <p:sldId id="325" r:id="rId10"/>
    <p:sldId id="323" r:id="rId11"/>
    <p:sldId id="326" r:id="rId12"/>
    <p:sldId id="327" r:id="rId13"/>
    <p:sldId id="328" r:id="rId14"/>
    <p:sldId id="330" r:id="rId15"/>
    <p:sldId id="319" r:id="rId16"/>
    <p:sldId id="329" r:id="rId17"/>
    <p:sldId id="321" r:id="rId18"/>
    <p:sldId id="322" r:id="rId19"/>
    <p:sldId id="32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26AA"/>
    <a:srgbClr val="FFFFCC"/>
    <a:srgbClr val="4E2FD1"/>
    <a:srgbClr val="0BE3E3"/>
    <a:srgbClr val="EB35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6911F-8E6A-4184-84D3-59DE0A345023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86D34-E809-4648-9E1F-4C99DB06F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981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D4755-235F-4B0F-9220-357ADADF960B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9F2B0-05C1-4B64-B12D-58965B97C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34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D4755-235F-4B0F-9220-357ADADF960B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9F2B0-05C1-4B64-B12D-58965B97C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41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D4755-235F-4B0F-9220-357ADADF960B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9F2B0-05C1-4B64-B12D-58965B97C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6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685"/>
            </a:avLst>
          </a:prstGeom>
          <a:solidFill>
            <a:srgbClr val="0BE3E3"/>
          </a:solidFill>
          <a:ln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bg2">
                <a:lumMod val="9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0962" y="5240339"/>
            <a:ext cx="1701798" cy="11017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bg2">
                <a:lumMod val="9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587042" y="515939"/>
            <a:ext cx="1701798" cy="110172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9913479" y="-76715"/>
            <a:ext cx="1540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b="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অভিজিৎ রাজকুমার</a:t>
            </a:r>
            <a:endParaRPr lang="en-US" b="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290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decel="5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D4755-235F-4B0F-9220-357ADADF960B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9F2B0-05C1-4B64-B12D-58965B97C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69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D4755-235F-4B0F-9220-357ADADF960B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9F2B0-05C1-4B64-B12D-58965B97C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7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D4755-235F-4B0F-9220-357ADADF960B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9F2B0-05C1-4B64-B12D-58965B97C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9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D4755-235F-4B0F-9220-357ADADF960B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9F2B0-05C1-4B64-B12D-58965B97C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96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D4755-235F-4B0F-9220-357ADADF960B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9F2B0-05C1-4B64-B12D-58965B97C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4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D4755-235F-4B0F-9220-357ADADF960B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9F2B0-05C1-4B64-B12D-58965B97C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61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D4755-235F-4B0F-9220-357ADADF960B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9F2B0-05C1-4B64-B12D-58965B97C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36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D4755-235F-4B0F-9220-357ADADF960B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9F2B0-05C1-4B64-B12D-58965B97C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573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9" name="Group 8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764" b="7841"/>
              <a:stretch/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127000" y="167371"/>
                <a:ext cx="11899900" cy="6525529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9793" y="450669"/>
              <a:ext cx="9185226" cy="5897880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3866020" y="4015888"/>
            <a:ext cx="43527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19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64" b="784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8" name="Rectangle 7"/>
            <p:cNvSpPr/>
            <p:nvPr/>
          </p:nvSpPr>
          <p:spPr>
            <a:xfrm>
              <a:off x="127000" y="167371"/>
              <a:ext cx="11899900" cy="6525529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144489" y="54519"/>
            <a:ext cx="3889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7917" y="5129842"/>
            <a:ext cx="104583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লেন্সে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বক্রতার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লক্ষ্যবস্তু্র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প্রতিবিম্বের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রশ্মিচিত্র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3" b="6889"/>
          <a:stretch/>
        </p:blipFill>
        <p:spPr>
          <a:xfrm>
            <a:off x="3178627" y="990753"/>
            <a:ext cx="6069876" cy="4088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760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64" b="784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56" name="Rectangle 55"/>
            <p:cNvSpPr/>
            <p:nvPr/>
          </p:nvSpPr>
          <p:spPr>
            <a:xfrm>
              <a:off x="127000" y="167371"/>
              <a:ext cx="11899900" cy="6525529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362495" y="1201980"/>
            <a:ext cx="2575057" cy="2760712"/>
            <a:chOff x="2866114" y="1789338"/>
            <a:chExt cx="1237213" cy="1271457"/>
          </a:xfrm>
        </p:grpSpPr>
        <p:grpSp>
          <p:nvGrpSpPr>
            <p:cNvPr id="17" name="Group 16"/>
            <p:cNvGrpSpPr/>
            <p:nvPr/>
          </p:nvGrpSpPr>
          <p:grpSpPr>
            <a:xfrm>
              <a:off x="2866114" y="1789338"/>
              <a:ext cx="1237213" cy="1271457"/>
              <a:chOff x="2866114" y="1789338"/>
              <a:chExt cx="1237213" cy="1271457"/>
            </a:xfrm>
          </p:grpSpPr>
          <p:sp>
            <p:nvSpPr>
              <p:cNvPr id="19" name="Arc 18"/>
              <p:cNvSpPr/>
              <p:nvPr/>
            </p:nvSpPr>
            <p:spPr>
              <a:xfrm>
                <a:off x="2866114" y="1805694"/>
                <a:ext cx="844030" cy="1243710"/>
              </a:xfrm>
              <a:prstGeom prst="arc">
                <a:avLst>
                  <a:gd name="adj1" fmla="val 17115426"/>
                  <a:gd name="adj2" fmla="val 4469095"/>
                </a:avLst>
              </a:prstGeom>
              <a:ln w="28575">
                <a:solidFill>
                  <a:srgbClr val="C0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0" name="Arc 19"/>
              <p:cNvSpPr/>
              <p:nvPr/>
            </p:nvSpPr>
            <p:spPr>
              <a:xfrm rot="10800000">
                <a:off x="3199702" y="1789338"/>
                <a:ext cx="903625" cy="1271457"/>
              </a:xfrm>
              <a:prstGeom prst="arc">
                <a:avLst>
                  <a:gd name="adj1" fmla="val 17267630"/>
                  <a:gd name="adj2" fmla="val 4310371"/>
                </a:avLst>
              </a:prstGeom>
              <a:ln w="28575">
                <a:solidFill>
                  <a:srgbClr val="C0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8" name="Straight Connector 17"/>
            <p:cNvCxnSpPr/>
            <p:nvPr/>
          </p:nvCxnSpPr>
          <p:spPr>
            <a:xfrm>
              <a:off x="3454367" y="1854067"/>
              <a:ext cx="2455" cy="114543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1" name="Straight Connector 20"/>
          <p:cNvCxnSpPr/>
          <p:nvPr/>
        </p:nvCxnSpPr>
        <p:spPr>
          <a:xfrm>
            <a:off x="1492793" y="2629192"/>
            <a:ext cx="9157063" cy="0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2816784" y="1631271"/>
            <a:ext cx="2769258" cy="178355"/>
            <a:chOff x="33210" y="1069459"/>
            <a:chExt cx="2769258" cy="178355"/>
          </a:xfrm>
        </p:grpSpPr>
        <p:cxnSp>
          <p:nvCxnSpPr>
            <p:cNvPr id="23" name="Straight Connector 22"/>
            <p:cNvCxnSpPr/>
            <p:nvPr/>
          </p:nvCxnSpPr>
          <p:spPr>
            <a:xfrm flipV="1">
              <a:off x="33210" y="1154207"/>
              <a:ext cx="2769258" cy="112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Isosceles Triangle 23"/>
            <p:cNvSpPr/>
            <p:nvPr/>
          </p:nvSpPr>
          <p:spPr>
            <a:xfrm rot="16200000" flipV="1">
              <a:off x="1625010" y="1069425"/>
              <a:ext cx="178355" cy="178423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Oval 33"/>
          <p:cNvSpPr/>
          <p:nvPr/>
        </p:nvSpPr>
        <p:spPr>
          <a:xfrm>
            <a:off x="6863175" y="2544116"/>
            <a:ext cx="161925" cy="16267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687141" y="2001959"/>
            <a:ext cx="580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F</a:t>
            </a:r>
            <a:r>
              <a:rPr lang="en-US" sz="2800" baseline="-25000" dirty="0" err="1" smtClean="0"/>
              <a:t>2</a:t>
            </a:r>
            <a:endParaRPr lang="en-US" sz="2800" baseline="-25000" dirty="0"/>
          </a:p>
        </p:txBody>
      </p:sp>
      <p:sp>
        <p:nvSpPr>
          <p:cNvPr id="35" name="Oval 34"/>
          <p:cNvSpPr/>
          <p:nvPr/>
        </p:nvSpPr>
        <p:spPr>
          <a:xfrm>
            <a:off x="2738643" y="2548878"/>
            <a:ext cx="161925" cy="16267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196389" y="2539163"/>
            <a:ext cx="161925" cy="16267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4009711" y="2702256"/>
            <a:ext cx="598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F</a:t>
            </a:r>
            <a:r>
              <a:rPr lang="en-US" sz="2800" baseline="-25000" dirty="0" err="1" smtClean="0"/>
              <a:t>1</a:t>
            </a:r>
            <a:endParaRPr lang="en-US" sz="2800" dirty="0"/>
          </a:p>
        </p:txBody>
      </p:sp>
      <p:sp>
        <p:nvSpPr>
          <p:cNvPr id="11" name="Up Arrow 10"/>
          <p:cNvSpPr/>
          <p:nvPr/>
        </p:nvSpPr>
        <p:spPr>
          <a:xfrm>
            <a:off x="2716649" y="1751041"/>
            <a:ext cx="206625" cy="878152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 rot="1166195">
            <a:off x="2770659" y="1909267"/>
            <a:ext cx="6954744" cy="1875640"/>
            <a:chOff x="-144751" y="1213393"/>
            <a:chExt cx="6735015" cy="678800"/>
          </a:xfrm>
        </p:grpSpPr>
        <p:cxnSp>
          <p:nvCxnSpPr>
            <p:cNvPr id="39" name="Straight Connector 38"/>
            <p:cNvCxnSpPr/>
            <p:nvPr/>
          </p:nvCxnSpPr>
          <p:spPr>
            <a:xfrm rot="20578654">
              <a:off x="-144751" y="1213393"/>
              <a:ext cx="6583115" cy="678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Isosceles Triangle 39"/>
            <p:cNvSpPr/>
            <p:nvPr/>
          </p:nvSpPr>
          <p:spPr>
            <a:xfrm rot="16200000" flipV="1">
              <a:off x="911725" y="1508781"/>
              <a:ext cx="69116" cy="130912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Isosceles Triangle 41"/>
            <p:cNvSpPr/>
            <p:nvPr/>
          </p:nvSpPr>
          <p:spPr>
            <a:xfrm rot="16200000" flipV="1">
              <a:off x="6490250" y="1453137"/>
              <a:ext cx="69116" cy="130912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Oval 44"/>
          <p:cNvSpPr/>
          <p:nvPr/>
        </p:nvSpPr>
        <p:spPr>
          <a:xfrm>
            <a:off x="8171279" y="2537635"/>
            <a:ext cx="161925" cy="16267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501656" y="2550726"/>
            <a:ext cx="161925" cy="16267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2588209" y="2676546"/>
            <a:ext cx="55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C</a:t>
            </a:r>
            <a:r>
              <a:rPr lang="en-US" sz="2800" baseline="-25000" dirty="0" err="1" smtClean="0"/>
              <a:t>1</a:t>
            </a:r>
            <a:endParaRPr lang="en-US" sz="2800" baseline="-25000" dirty="0"/>
          </a:p>
        </p:txBody>
      </p:sp>
      <p:sp>
        <p:nvSpPr>
          <p:cNvPr id="50" name="TextBox 49"/>
          <p:cNvSpPr txBox="1"/>
          <p:nvPr/>
        </p:nvSpPr>
        <p:spPr>
          <a:xfrm>
            <a:off x="8086041" y="1981076"/>
            <a:ext cx="552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C</a:t>
            </a:r>
            <a:r>
              <a:rPr lang="en-US" sz="2800" baseline="-25000" dirty="0" err="1" smtClean="0"/>
              <a:t>2</a:t>
            </a:r>
            <a:endParaRPr lang="en-US" sz="2800" baseline="-25000" dirty="0"/>
          </a:p>
        </p:txBody>
      </p:sp>
      <p:sp>
        <p:nvSpPr>
          <p:cNvPr id="41" name="Up Arrow 40"/>
          <p:cNvSpPr/>
          <p:nvPr/>
        </p:nvSpPr>
        <p:spPr>
          <a:xfrm rot="10800000">
            <a:off x="8151139" y="2620458"/>
            <a:ext cx="206625" cy="844905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5580081" y="1712790"/>
            <a:ext cx="3636534" cy="2458174"/>
            <a:chOff x="5328259" y="2018757"/>
            <a:chExt cx="3636534" cy="2458174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5328259" y="2018757"/>
              <a:ext cx="3619790" cy="240084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Isosceles Triangle 42"/>
            <p:cNvSpPr/>
            <p:nvPr/>
          </p:nvSpPr>
          <p:spPr>
            <a:xfrm rot="17972369" flipV="1">
              <a:off x="8821007" y="4333146"/>
              <a:ext cx="169143" cy="118428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/>
          <p:cNvSpPr/>
          <p:nvPr/>
        </p:nvSpPr>
        <p:spPr>
          <a:xfrm>
            <a:off x="2946973" y="268923"/>
            <a:ext cx="58205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লক্ষ্যবস্তু</a:t>
            </a:r>
            <a:r>
              <a:rPr lang="en-US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বক্রতার</a:t>
            </a:r>
            <a:r>
              <a:rPr lang="en-US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কেন্দ্রে</a:t>
            </a:r>
            <a:endParaRPr lang="en-US" sz="4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483948" y="5451339"/>
            <a:ext cx="1404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আকৃতিঃ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499870" y="4386554"/>
            <a:ext cx="1445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499870" y="4911172"/>
            <a:ext cx="1445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945341" y="5468211"/>
            <a:ext cx="3106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লক্ষ্যবস্তুর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888149" y="4391842"/>
            <a:ext cx="20744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উল্টা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945342" y="4923949"/>
            <a:ext cx="2473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বক্রতার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77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6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6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6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6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6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6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6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mph" presetSubtype="0" repeatCount="indefinite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7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83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84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" grpId="0"/>
      <p:bldP spid="35" grpId="0" animBg="1"/>
      <p:bldP spid="36" grpId="0" animBg="1"/>
      <p:bldP spid="37" grpId="0"/>
      <p:bldP spid="11" grpId="0" animBg="1"/>
      <p:bldP spid="11" grpId="1" animBg="1"/>
      <p:bldP spid="45" grpId="0" animBg="1"/>
      <p:bldP spid="46" grpId="0" animBg="1"/>
      <p:bldP spid="49" grpId="0"/>
      <p:bldP spid="50" grpId="0"/>
      <p:bldP spid="41" grpId="0" animBg="1"/>
      <p:bldP spid="41" grpId="1" animBg="1"/>
      <p:bldP spid="32" grpId="0"/>
      <p:bldP spid="33" grpId="0"/>
      <p:bldP spid="44" grpId="0"/>
      <p:bldP spid="47" grpId="0"/>
      <p:bldP spid="48" grpId="0"/>
      <p:bldP spid="51" grpId="0"/>
      <p:bldP spid="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64" b="784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55" name="Rectangle 54"/>
            <p:cNvSpPr/>
            <p:nvPr/>
          </p:nvSpPr>
          <p:spPr>
            <a:xfrm>
              <a:off x="127000" y="167371"/>
              <a:ext cx="11899900" cy="6525529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358870" y="1125002"/>
            <a:ext cx="2575057" cy="2760712"/>
            <a:chOff x="2866114" y="1789338"/>
            <a:chExt cx="1237213" cy="1271457"/>
          </a:xfrm>
        </p:grpSpPr>
        <p:grpSp>
          <p:nvGrpSpPr>
            <p:cNvPr id="17" name="Group 16"/>
            <p:cNvGrpSpPr/>
            <p:nvPr/>
          </p:nvGrpSpPr>
          <p:grpSpPr>
            <a:xfrm>
              <a:off x="2866114" y="1789338"/>
              <a:ext cx="1237213" cy="1271457"/>
              <a:chOff x="2866114" y="1789338"/>
              <a:chExt cx="1237213" cy="1271457"/>
            </a:xfrm>
          </p:grpSpPr>
          <p:sp>
            <p:nvSpPr>
              <p:cNvPr id="19" name="Arc 18"/>
              <p:cNvSpPr/>
              <p:nvPr/>
            </p:nvSpPr>
            <p:spPr>
              <a:xfrm>
                <a:off x="2866114" y="1805694"/>
                <a:ext cx="844030" cy="1243710"/>
              </a:xfrm>
              <a:prstGeom prst="arc">
                <a:avLst>
                  <a:gd name="adj1" fmla="val 17115426"/>
                  <a:gd name="adj2" fmla="val 4469095"/>
                </a:avLst>
              </a:prstGeom>
              <a:ln w="28575">
                <a:solidFill>
                  <a:srgbClr val="C0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0" name="Arc 19"/>
              <p:cNvSpPr/>
              <p:nvPr/>
            </p:nvSpPr>
            <p:spPr>
              <a:xfrm rot="10800000">
                <a:off x="3199702" y="1789338"/>
                <a:ext cx="903625" cy="1271457"/>
              </a:xfrm>
              <a:prstGeom prst="arc">
                <a:avLst>
                  <a:gd name="adj1" fmla="val 17267630"/>
                  <a:gd name="adj2" fmla="val 4310371"/>
                </a:avLst>
              </a:prstGeom>
              <a:ln w="28575">
                <a:solidFill>
                  <a:srgbClr val="C0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8" name="Straight Connector 17"/>
            <p:cNvCxnSpPr/>
            <p:nvPr/>
          </p:nvCxnSpPr>
          <p:spPr>
            <a:xfrm>
              <a:off x="3454367" y="1854067"/>
              <a:ext cx="2455" cy="114543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1" name="Straight Connector 20"/>
          <p:cNvCxnSpPr/>
          <p:nvPr/>
        </p:nvCxnSpPr>
        <p:spPr>
          <a:xfrm>
            <a:off x="1489168" y="2552214"/>
            <a:ext cx="9157063" cy="0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3340212" y="1559057"/>
            <a:ext cx="2245383" cy="178355"/>
            <a:chOff x="560263" y="1451593"/>
            <a:chExt cx="2245383" cy="178355"/>
          </a:xfrm>
        </p:grpSpPr>
        <p:cxnSp>
          <p:nvCxnSpPr>
            <p:cNvPr id="23" name="Straight Connector 22"/>
            <p:cNvCxnSpPr/>
            <p:nvPr/>
          </p:nvCxnSpPr>
          <p:spPr>
            <a:xfrm flipV="1">
              <a:off x="560263" y="1524002"/>
              <a:ext cx="2245383" cy="302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Isosceles Triangle 23"/>
            <p:cNvSpPr/>
            <p:nvPr/>
          </p:nvSpPr>
          <p:spPr>
            <a:xfrm rot="16200000" flipV="1">
              <a:off x="1625010" y="1451559"/>
              <a:ext cx="178355" cy="178423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Oval 33"/>
          <p:cNvSpPr/>
          <p:nvPr/>
        </p:nvSpPr>
        <p:spPr>
          <a:xfrm>
            <a:off x="6859550" y="2467138"/>
            <a:ext cx="161925" cy="16267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683516" y="1924981"/>
            <a:ext cx="580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F</a:t>
            </a:r>
            <a:r>
              <a:rPr lang="en-US" sz="2800" baseline="-25000" dirty="0" err="1" smtClean="0"/>
              <a:t>2</a:t>
            </a:r>
            <a:endParaRPr lang="en-US" sz="2800" baseline="-25000" dirty="0"/>
          </a:p>
        </p:txBody>
      </p:sp>
      <p:sp>
        <p:nvSpPr>
          <p:cNvPr id="35" name="Oval 34"/>
          <p:cNvSpPr/>
          <p:nvPr/>
        </p:nvSpPr>
        <p:spPr>
          <a:xfrm>
            <a:off x="2735018" y="2471900"/>
            <a:ext cx="161925" cy="16267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192764" y="2462185"/>
            <a:ext cx="161925" cy="16267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4006086" y="2625278"/>
            <a:ext cx="598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F</a:t>
            </a:r>
            <a:r>
              <a:rPr lang="en-US" sz="2800" baseline="-25000" dirty="0" err="1" smtClean="0"/>
              <a:t>1</a:t>
            </a:r>
            <a:endParaRPr lang="en-US" sz="2800" dirty="0"/>
          </a:p>
        </p:txBody>
      </p:sp>
      <p:sp>
        <p:nvSpPr>
          <p:cNvPr id="11" name="Up Arrow 10"/>
          <p:cNvSpPr/>
          <p:nvPr/>
        </p:nvSpPr>
        <p:spPr>
          <a:xfrm>
            <a:off x="3236899" y="1674063"/>
            <a:ext cx="206625" cy="878152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 rot="1295491">
            <a:off x="3329656" y="1734868"/>
            <a:ext cx="6834477" cy="2547262"/>
            <a:chOff x="-38068" y="1091329"/>
            <a:chExt cx="7187965" cy="921862"/>
          </a:xfrm>
        </p:grpSpPr>
        <p:cxnSp>
          <p:nvCxnSpPr>
            <p:cNvPr id="39" name="Straight Connector 38"/>
            <p:cNvCxnSpPr/>
            <p:nvPr/>
          </p:nvCxnSpPr>
          <p:spPr>
            <a:xfrm rot="20304509">
              <a:off x="-38068" y="1091329"/>
              <a:ext cx="6889034" cy="9218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Isosceles Triangle 39"/>
            <p:cNvSpPr/>
            <p:nvPr/>
          </p:nvSpPr>
          <p:spPr>
            <a:xfrm rot="16200000" flipV="1">
              <a:off x="893295" y="1492756"/>
              <a:ext cx="69116" cy="130912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Isosceles Triangle 41"/>
            <p:cNvSpPr/>
            <p:nvPr/>
          </p:nvSpPr>
          <p:spPr>
            <a:xfrm rot="16200000" flipV="1">
              <a:off x="7049883" y="1480723"/>
              <a:ext cx="69116" cy="130912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Oval 44"/>
          <p:cNvSpPr/>
          <p:nvPr/>
        </p:nvSpPr>
        <p:spPr>
          <a:xfrm>
            <a:off x="8158128" y="2460657"/>
            <a:ext cx="161925" cy="16267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498031" y="2473748"/>
            <a:ext cx="161925" cy="16267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2584584" y="2599568"/>
            <a:ext cx="55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C</a:t>
            </a:r>
            <a:r>
              <a:rPr lang="en-US" sz="2800" baseline="-25000" dirty="0" err="1" smtClean="0"/>
              <a:t>1</a:t>
            </a:r>
            <a:endParaRPr lang="en-US" sz="2800" baseline="-25000" dirty="0"/>
          </a:p>
        </p:txBody>
      </p:sp>
      <p:sp>
        <p:nvSpPr>
          <p:cNvPr id="50" name="TextBox 49"/>
          <p:cNvSpPr txBox="1"/>
          <p:nvPr/>
        </p:nvSpPr>
        <p:spPr>
          <a:xfrm>
            <a:off x="8082416" y="1904098"/>
            <a:ext cx="552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C</a:t>
            </a:r>
            <a:r>
              <a:rPr lang="en-US" sz="2800" baseline="-25000" dirty="0" err="1" smtClean="0"/>
              <a:t>2</a:t>
            </a:r>
            <a:endParaRPr lang="en-US" sz="2800" baseline="-25000" dirty="0"/>
          </a:p>
        </p:txBody>
      </p:sp>
      <p:sp>
        <p:nvSpPr>
          <p:cNvPr id="41" name="Up Arrow 40"/>
          <p:cNvSpPr/>
          <p:nvPr/>
        </p:nvSpPr>
        <p:spPr>
          <a:xfrm rot="10800000">
            <a:off x="8852362" y="2543479"/>
            <a:ext cx="215984" cy="1317501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5582556" y="1631102"/>
            <a:ext cx="4054625" cy="2732340"/>
            <a:chOff x="5327592" y="2018757"/>
            <a:chExt cx="3962563" cy="2753597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5327592" y="2018757"/>
              <a:ext cx="3946997" cy="268661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Isosceles Triangle 42"/>
            <p:cNvSpPr/>
            <p:nvPr/>
          </p:nvSpPr>
          <p:spPr>
            <a:xfrm rot="17972369" flipV="1">
              <a:off x="9146369" y="4628569"/>
              <a:ext cx="169143" cy="118428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/>
          <p:cNvSpPr/>
          <p:nvPr/>
        </p:nvSpPr>
        <p:spPr>
          <a:xfrm>
            <a:off x="2171896" y="174875"/>
            <a:ext cx="85991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লক্ষ্যবস্তু</a:t>
            </a:r>
            <a:r>
              <a:rPr lang="en-US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বক্রতার</a:t>
            </a:r>
            <a:r>
              <a:rPr lang="en-US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ফোকাসের</a:t>
            </a:r>
            <a:r>
              <a:rPr lang="en-US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endParaRPr lang="en-US" sz="4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562326" y="5403592"/>
            <a:ext cx="1404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আকৃতিঃ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578248" y="4343194"/>
            <a:ext cx="1445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578248" y="4871157"/>
            <a:ext cx="1445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023719" y="5420464"/>
            <a:ext cx="3106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বিবর্ধিত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966527" y="4348482"/>
            <a:ext cx="20744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উল্টা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023719" y="4883934"/>
            <a:ext cx="37964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বক্রতার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66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mph" presetSubtype="0" repeatCount="indefinite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8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7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84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85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" grpId="0"/>
      <p:bldP spid="35" grpId="0" animBg="1"/>
      <p:bldP spid="36" grpId="0" animBg="1"/>
      <p:bldP spid="37" grpId="0"/>
      <p:bldP spid="11" grpId="0" animBg="1"/>
      <p:bldP spid="11" grpId="1" animBg="1"/>
      <p:bldP spid="45" grpId="0" animBg="1"/>
      <p:bldP spid="46" grpId="0" animBg="1"/>
      <p:bldP spid="49" grpId="0"/>
      <p:bldP spid="50" grpId="0"/>
      <p:bldP spid="41" grpId="0" animBg="1"/>
      <p:bldP spid="41" grpId="1" animBg="1"/>
      <p:bldP spid="32" grpId="0"/>
      <p:bldP spid="33" grpId="0"/>
      <p:bldP spid="44" grpId="0"/>
      <p:bldP spid="47" grpId="0"/>
      <p:bldP spid="48" grpId="0"/>
      <p:bldP spid="51" grpId="0"/>
      <p:bldP spid="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64" b="784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55" name="Rectangle 54"/>
            <p:cNvSpPr/>
            <p:nvPr/>
          </p:nvSpPr>
          <p:spPr>
            <a:xfrm>
              <a:off x="127000" y="167371"/>
              <a:ext cx="11899900" cy="6525529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322304" y="863745"/>
            <a:ext cx="5699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লক্ষ্যবস্তু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ফোকাসের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ভিতরেঃ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495568" y="2118288"/>
            <a:ext cx="2575057" cy="2760712"/>
            <a:chOff x="2866114" y="1789338"/>
            <a:chExt cx="1237213" cy="1271457"/>
          </a:xfrm>
        </p:grpSpPr>
        <p:grpSp>
          <p:nvGrpSpPr>
            <p:cNvPr id="17" name="Group 16"/>
            <p:cNvGrpSpPr/>
            <p:nvPr/>
          </p:nvGrpSpPr>
          <p:grpSpPr>
            <a:xfrm>
              <a:off x="2866114" y="1789338"/>
              <a:ext cx="1237213" cy="1271457"/>
              <a:chOff x="2866114" y="1789338"/>
              <a:chExt cx="1237213" cy="1271457"/>
            </a:xfrm>
          </p:grpSpPr>
          <p:sp>
            <p:nvSpPr>
              <p:cNvPr id="19" name="Arc 18"/>
              <p:cNvSpPr/>
              <p:nvPr/>
            </p:nvSpPr>
            <p:spPr>
              <a:xfrm>
                <a:off x="2866114" y="1805694"/>
                <a:ext cx="844030" cy="1243710"/>
              </a:xfrm>
              <a:prstGeom prst="arc">
                <a:avLst>
                  <a:gd name="adj1" fmla="val 17115426"/>
                  <a:gd name="adj2" fmla="val 4469095"/>
                </a:avLst>
              </a:prstGeom>
              <a:ln w="28575">
                <a:solidFill>
                  <a:srgbClr val="C0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0" name="Arc 19"/>
              <p:cNvSpPr/>
              <p:nvPr/>
            </p:nvSpPr>
            <p:spPr>
              <a:xfrm rot="10800000">
                <a:off x="3199702" y="1789338"/>
                <a:ext cx="903625" cy="1271457"/>
              </a:xfrm>
              <a:prstGeom prst="arc">
                <a:avLst>
                  <a:gd name="adj1" fmla="val 17267630"/>
                  <a:gd name="adj2" fmla="val 4310371"/>
                </a:avLst>
              </a:prstGeom>
              <a:ln w="28575">
                <a:solidFill>
                  <a:srgbClr val="C0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8" name="Straight Connector 17"/>
            <p:cNvCxnSpPr/>
            <p:nvPr/>
          </p:nvCxnSpPr>
          <p:spPr>
            <a:xfrm>
              <a:off x="3454367" y="1854067"/>
              <a:ext cx="2455" cy="114543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1" name="Straight Connector 20"/>
          <p:cNvCxnSpPr/>
          <p:nvPr/>
        </p:nvCxnSpPr>
        <p:spPr>
          <a:xfrm>
            <a:off x="1625866" y="3545500"/>
            <a:ext cx="8773321" cy="0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4994786" y="2597936"/>
            <a:ext cx="724196" cy="92868"/>
            <a:chOff x="4609891" y="1987595"/>
            <a:chExt cx="724196" cy="92868"/>
          </a:xfrm>
        </p:grpSpPr>
        <p:cxnSp>
          <p:nvCxnSpPr>
            <p:cNvPr id="23" name="Straight Connector 22"/>
            <p:cNvCxnSpPr/>
            <p:nvPr/>
          </p:nvCxnSpPr>
          <p:spPr>
            <a:xfrm flipV="1">
              <a:off x="4609891" y="2025759"/>
              <a:ext cx="724196" cy="1567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Isosceles Triangle 23"/>
            <p:cNvSpPr/>
            <p:nvPr/>
          </p:nvSpPr>
          <p:spPr>
            <a:xfrm rot="16200000" flipV="1">
              <a:off x="4814448" y="1986619"/>
              <a:ext cx="92868" cy="94820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Oval 33"/>
          <p:cNvSpPr/>
          <p:nvPr/>
        </p:nvSpPr>
        <p:spPr>
          <a:xfrm>
            <a:off x="6957059" y="3460424"/>
            <a:ext cx="161925" cy="16267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2895466" y="189142"/>
            <a:ext cx="64775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উত্তল লে</a:t>
            </a:r>
            <a:r>
              <a:rPr lang="en-US" sz="44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ন্সে</a:t>
            </a:r>
            <a:r>
              <a:rPr lang="en-US" sz="4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অবাস্তব</a:t>
            </a:r>
            <a:r>
              <a:rPr lang="en-US" sz="4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প্রতিবিম্ব গঠন</a:t>
            </a:r>
            <a:endParaRPr lang="bn-BD" sz="4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20214" y="2918267"/>
            <a:ext cx="580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F</a:t>
            </a:r>
            <a:r>
              <a:rPr lang="en-US" sz="2800" baseline="-25000" dirty="0" err="1" smtClean="0"/>
              <a:t>2</a:t>
            </a:r>
            <a:endParaRPr lang="en-US" sz="2800" baseline="-25000" dirty="0"/>
          </a:p>
        </p:txBody>
      </p:sp>
      <p:sp>
        <p:nvSpPr>
          <p:cNvPr id="35" name="Oval 34"/>
          <p:cNvSpPr/>
          <p:nvPr/>
        </p:nvSpPr>
        <p:spPr>
          <a:xfrm>
            <a:off x="2871716" y="3465186"/>
            <a:ext cx="161925" cy="16267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329462" y="3455471"/>
            <a:ext cx="161925" cy="16267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4142784" y="3618564"/>
            <a:ext cx="598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F</a:t>
            </a:r>
            <a:r>
              <a:rPr lang="en-US" sz="2800" baseline="-25000" dirty="0" err="1" smtClean="0"/>
              <a:t>1</a:t>
            </a:r>
            <a:endParaRPr lang="en-US" sz="2800" dirty="0"/>
          </a:p>
        </p:txBody>
      </p:sp>
      <p:sp>
        <p:nvSpPr>
          <p:cNvPr id="11" name="Up Arrow 10"/>
          <p:cNvSpPr/>
          <p:nvPr/>
        </p:nvSpPr>
        <p:spPr>
          <a:xfrm>
            <a:off x="4878410" y="2653046"/>
            <a:ext cx="206625" cy="878152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 rot="1563677">
            <a:off x="4968903" y="2745482"/>
            <a:ext cx="2097172" cy="2053922"/>
            <a:chOff x="-386835" y="1269063"/>
            <a:chExt cx="2612988" cy="743321"/>
          </a:xfrm>
        </p:grpSpPr>
        <p:cxnSp>
          <p:nvCxnSpPr>
            <p:cNvPr id="39" name="Straight Connector 38"/>
            <p:cNvCxnSpPr/>
            <p:nvPr/>
          </p:nvCxnSpPr>
          <p:spPr>
            <a:xfrm rot="20036323">
              <a:off x="-386835" y="1269063"/>
              <a:ext cx="2047377" cy="74332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Isosceles Triangle 41"/>
            <p:cNvSpPr/>
            <p:nvPr/>
          </p:nvSpPr>
          <p:spPr>
            <a:xfrm rot="17511566" flipV="1">
              <a:off x="2064354" y="1709770"/>
              <a:ext cx="70341" cy="253256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Oval 44"/>
          <p:cNvSpPr/>
          <p:nvPr/>
        </p:nvSpPr>
        <p:spPr>
          <a:xfrm>
            <a:off x="8294826" y="3453943"/>
            <a:ext cx="161925" cy="16267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634729" y="3467034"/>
            <a:ext cx="161925" cy="16267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2721282" y="3592854"/>
            <a:ext cx="55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C</a:t>
            </a:r>
            <a:r>
              <a:rPr lang="en-US" sz="2800" baseline="-25000" dirty="0" err="1" smtClean="0"/>
              <a:t>1</a:t>
            </a:r>
            <a:endParaRPr lang="en-US" sz="2800" baseline="-25000" dirty="0"/>
          </a:p>
        </p:txBody>
      </p:sp>
      <p:sp>
        <p:nvSpPr>
          <p:cNvPr id="50" name="TextBox 49"/>
          <p:cNvSpPr txBox="1"/>
          <p:nvPr/>
        </p:nvSpPr>
        <p:spPr>
          <a:xfrm>
            <a:off x="8219114" y="2897384"/>
            <a:ext cx="552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C</a:t>
            </a:r>
            <a:r>
              <a:rPr lang="en-US" sz="2800" baseline="-25000" dirty="0" err="1" smtClean="0"/>
              <a:t>2</a:t>
            </a:r>
            <a:endParaRPr lang="en-US" sz="2800" baseline="-25000" dirty="0"/>
          </a:p>
        </p:txBody>
      </p:sp>
      <p:sp>
        <p:nvSpPr>
          <p:cNvPr id="41" name="Up Arrow 40"/>
          <p:cNvSpPr/>
          <p:nvPr/>
        </p:nvSpPr>
        <p:spPr>
          <a:xfrm>
            <a:off x="3951762" y="1544167"/>
            <a:ext cx="254647" cy="1994027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5719254" y="2637088"/>
            <a:ext cx="2852428" cy="1993248"/>
            <a:chOff x="5327592" y="2018757"/>
            <a:chExt cx="4022543" cy="2772532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5327592" y="2018757"/>
              <a:ext cx="3946997" cy="268661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Isosceles Triangle 42"/>
            <p:cNvSpPr/>
            <p:nvPr/>
          </p:nvSpPr>
          <p:spPr>
            <a:xfrm rot="17972369" flipV="1">
              <a:off x="9109262" y="4550416"/>
              <a:ext cx="243354" cy="238392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4076970" y="1523521"/>
            <a:ext cx="1629006" cy="1109155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85138" y="1541547"/>
            <a:ext cx="896396" cy="111131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422626" y="5922700"/>
            <a:ext cx="1404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আকৃতিঃ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438548" y="4940680"/>
            <a:ext cx="1445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438548" y="5429454"/>
            <a:ext cx="1445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884019" y="5939572"/>
            <a:ext cx="3106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বিবর্ধিত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826826" y="4945968"/>
            <a:ext cx="32450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অবাস্তব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সোজা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884019" y="5442231"/>
            <a:ext cx="37964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লক্ষ্যবস্তুর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পিছনে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68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mph" presetSubtype="0" repeatCount="indefinite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2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3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7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98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99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4" grpId="0" animBg="1"/>
      <p:bldP spid="58" grpId="0"/>
      <p:bldP spid="2" grpId="0"/>
      <p:bldP spid="35" grpId="0" animBg="1"/>
      <p:bldP spid="36" grpId="0" animBg="1"/>
      <p:bldP spid="37" grpId="0"/>
      <p:bldP spid="11" grpId="0" animBg="1"/>
      <p:bldP spid="11" grpId="1" animBg="1"/>
      <p:bldP spid="45" grpId="0" animBg="1"/>
      <p:bldP spid="46" grpId="0" animBg="1"/>
      <p:bldP spid="49" grpId="0"/>
      <p:bldP spid="50" grpId="0"/>
      <p:bldP spid="41" grpId="0" animBg="1"/>
      <p:bldP spid="41" grpId="1" animBg="1"/>
      <p:bldP spid="33" grpId="0"/>
      <p:bldP spid="40" grpId="0"/>
      <p:bldP spid="47" grpId="0"/>
      <p:bldP spid="48" grpId="0"/>
      <p:bldP spid="51" grpId="0"/>
      <p:bldP spid="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roup 19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96" name="Picture 19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64" b="784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97" name="Rectangle 196"/>
            <p:cNvSpPr/>
            <p:nvPr/>
          </p:nvSpPr>
          <p:spPr>
            <a:xfrm>
              <a:off x="127000" y="167371"/>
              <a:ext cx="11899900" cy="6525529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Rectangle 50"/>
          <p:cNvSpPr/>
          <p:nvPr/>
        </p:nvSpPr>
        <p:spPr>
          <a:xfrm>
            <a:off x="680075" y="4952195"/>
            <a:ext cx="10756194" cy="13606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উত্তল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লেন্স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ফোকাসের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উল্টা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ফোকাসের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ভিতরে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অবাস্তব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সোজা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প্রতিবিম্ব গঠন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9" name="Group 108"/>
          <p:cNvGrpSpPr/>
          <p:nvPr/>
        </p:nvGrpSpPr>
        <p:grpSpPr>
          <a:xfrm>
            <a:off x="1971991" y="1641130"/>
            <a:ext cx="2575057" cy="2760712"/>
            <a:chOff x="2866114" y="1789338"/>
            <a:chExt cx="1237213" cy="1271457"/>
          </a:xfrm>
        </p:grpSpPr>
        <p:grpSp>
          <p:nvGrpSpPr>
            <p:cNvPr id="110" name="Group 109"/>
            <p:cNvGrpSpPr/>
            <p:nvPr/>
          </p:nvGrpSpPr>
          <p:grpSpPr>
            <a:xfrm>
              <a:off x="2866114" y="1789338"/>
              <a:ext cx="1237213" cy="1271457"/>
              <a:chOff x="2866114" y="1789338"/>
              <a:chExt cx="1237213" cy="1271457"/>
            </a:xfrm>
          </p:grpSpPr>
          <p:sp>
            <p:nvSpPr>
              <p:cNvPr id="112" name="Arc 111"/>
              <p:cNvSpPr/>
              <p:nvPr/>
            </p:nvSpPr>
            <p:spPr>
              <a:xfrm>
                <a:off x="2866114" y="1805694"/>
                <a:ext cx="844030" cy="1243710"/>
              </a:xfrm>
              <a:prstGeom prst="arc">
                <a:avLst>
                  <a:gd name="adj1" fmla="val 17115426"/>
                  <a:gd name="adj2" fmla="val 4469095"/>
                </a:avLst>
              </a:prstGeom>
              <a:ln w="28575">
                <a:solidFill>
                  <a:srgbClr val="C0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13" name="Arc 112"/>
              <p:cNvSpPr/>
              <p:nvPr/>
            </p:nvSpPr>
            <p:spPr>
              <a:xfrm rot="10800000">
                <a:off x="3199702" y="1789338"/>
                <a:ext cx="903625" cy="1271457"/>
              </a:xfrm>
              <a:prstGeom prst="arc">
                <a:avLst>
                  <a:gd name="adj1" fmla="val 17267630"/>
                  <a:gd name="adj2" fmla="val 4310371"/>
                </a:avLst>
              </a:prstGeom>
              <a:ln w="28575">
                <a:solidFill>
                  <a:srgbClr val="C0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11" name="Straight Connector 110"/>
            <p:cNvCxnSpPr/>
            <p:nvPr/>
          </p:nvCxnSpPr>
          <p:spPr>
            <a:xfrm>
              <a:off x="3454367" y="1854067"/>
              <a:ext cx="2455" cy="114543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14" name="Straight Connector 113"/>
          <p:cNvCxnSpPr/>
          <p:nvPr/>
        </p:nvCxnSpPr>
        <p:spPr>
          <a:xfrm>
            <a:off x="197705" y="3068342"/>
            <a:ext cx="5738548" cy="0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15" name="Group 114"/>
          <p:cNvGrpSpPr/>
          <p:nvPr/>
        </p:nvGrpSpPr>
        <p:grpSpPr>
          <a:xfrm>
            <a:off x="827696" y="2070421"/>
            <a:ext cx="2367842" cy="178355"/>
            <a:chOff x="490102" y="1069459"/>
            <a:chExt cx="2312366" cy="178355"/>
          </a:xfrm>
        </p:grpSpPr>
        <p:cxnSp>
          <p:nvCxnSpPr>
            <p:cNvPr id="116" name="Straight Connector 115"/>
            <p:cNvCxnSpPr/>
            <p:nvPr/>
          </p:nvCxnSpPr>
          <p:spPr>
            <a:xfrm>
              <a:off x="490102" y="1147590"/>
              <a:ext cx="2312366" cy="66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Isosceles Triangle 116"/>
            <p:cNvSpPr/>
            <p:nvPr/>
          </p:nvSpPr>
          <p:spPr>
            <a:xfrm rot="16200000" flipV="1">
              <a:off x="1625010" y="1069425"/>
              <a:ext cx="178355" cy="178423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8" name="Oval 117"/>
          <p:cNvSpPr/>
          <p:nvPr/>
        </p:nvSpPr>
        <p:spPr>
          <a:xfrm>
            <a:off x="4234546" y="2983266"/>
            <a:ext cx="161925" cy="16267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Box 118"/>
          <p:cNvSpPr txBox="1"/>
          <p:nvPr/>
        </p:nvSpPr>
        <p:spPr>
          <a:xfrm>
            <a:off x="4296637" y="2441109"/>
            <a:ext cx="580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F</a:t>
            </a:r>
            <a:r>
              <a:rPr lang="en-US" sz="2800" baseline="-25000" dirty="0" err="1" smtClean="0"/>
              <a:t>2</a:t>
            </a:r>
            <a:endParaRPr lang="en-US" sz="2800" baseline="-25000" dirty="0"/>
          </a:p>
        </p:txBody>
      </p:sp>
      <p:sp>
        <p:nvSpPr>
          <p:cNvPr id="120" name="Oval 119"/>
          <p:cNvSpPr/>
          <p:nvPr/>
        </p:nvSpPr>
        <p:spPr>
          <a:xfrm>
            <a:off x="742586" y="2988028"/>
            <a:ext cx="161925" cy="16267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1939235" y="2987838"/>
            <a:ext cx="161925" cy="16267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Box 121"/>
          <p:cNvSpPr txBox="1"/>
          <p:nvPr/>
        </p:nvSpPr>
        <p:spPr>
          <a:xfrm>
            <a:off x="1619207" y="3141406"/>
            <a:ext cx="598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F</a:t>
            </a:r>
            <a:r>
              <a:rPr lang="en-US" sz="2800" baseline="-25000" dirty="0" err="1" smtClean="0"/>
              <a:t>1</a:t>
            </a:r>
            <a:endParaRPr lang="en-US" sz="2800" dirty="0"/>
          </a:p>
        </p:txBody>
      </p:sp>
      <p:sp>
        <p:nvSpPr>
          <p:cNvPr id="123" name="Up Arrow 122"/>
          <p:cNvSpPr/>
          <p:nvPr/>
        </p:nvSpPr>
        <p:spPr>
          <a:xfrm>
            <a:off x="722999" y="2151828"/>
            <a:ext cx="207815" cy="896167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5266425" y="2976785"/>
            <a:ext cx="161925" cy="16267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3111152" y="2989876"/>
            <a:ext cx="161925" cy="16267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extBox 129"/>
          <p:cNvSpPr txBox="1"/>
          <p:nvPr/>
        </p:nvSpPr>
        <p:spPr>
          <a:xfrm>
            <a:off x="400905" y="3115696"/>
            <a:ext cx="55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C</a:t>
            </a:r>
            <a:r>
              <a:rPr lang="en-US" sz="2800" baseline="-25000" dirty="0" err="1" smtClean="0"/>
              <a:t>1</a:t>
            </a:r>
            <a:endParaRPr lang="en-US" sz="2800" baseline="-25000" dirty="0"/>
          </a:p>
        </p:txBody>
      </p:sp>
      <p:sp>
        <p:nvSpPr>
          <p:cNvPr id="131" name="TextBox 130"/>
          <p:cNvSpPr txBox="1"/>
          <p:nvPr/>
        </p:nvSpPr>
        <p:spPr>
          <a:xfrm>
            <a:off x="5143087" y="2477376"/>
            <a:ext cx="552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C</a:t>
            </a:r>
            <a:r>
              <a:rPr lang="en-US" sz="2800" baseline="-25000" dirty="0" err="1" smtClean="0"/>
              <a:t>2</a:t>
            </a:r>
            <a:endParaRPr lang="en-US" sz="2800" baseline="-25000" dirty="0"/>
          </a:p>
        </p:txBody>
      </p:sp>
      <p:sp>
        <p:nvSpPr>
          <p:cNvPr id="132" name="Up Arrow 131"/>
          <p:cNvSpPr/>
          <p:nvPr/>
        </p:nvSpPr>
        <p:spPr>
          <a:xfrm rot="10800000">
            <a:off x="5251045" y="3059608"/>
            <a:ext cx="191592" cy="825118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3" name="Group 132"/>
          <p:cNvGrpSpPr/>
          <p:nvPr/>
        </p:nvGrpSpPr>
        <p:grpSpPr>
          <a:xfrm>
            <a:off x="7629510" y="1630740"/>
            <a:ext cx="2575057" cy="2760712"/>
            <a:chOff x="2866114" y="1789338"/>
            <a:chExt cx="1237213" cy="1271457"/>
          </a:xfrm>
        </p:grpSpPr>
        <p:grpSp>
          <p:nvGrpSpPr>
            <p:cNvPr id="135" name="Group 134"/>
            <p:cNvGrpSpPr/>
            <p:nvPr/>
          </p:nvGrpSpPr>
          <p:grpSpPr>
            <a:xfrm>
              <a:off x="2866114" y="1789338"/>
              <a:ext cx="1237213" cy="1271457"/>
              <a:chOff x="2866114" y="1789338"/>
              <a:chExt cx="1237213" cy="1271457"/>
            </a:xfrm>
          </p:grpSpPr>
          <p:sp>
            <p:nvSpPr>
              <p:cNvPr id="160" name="Arc 159"/>
              <p:cNvSpPr/>
              <p:nvPr/>
            </p:nvSpPr>
            <p:spPr>
              <a:xfrm>
                <a:off x="2866114" y="1805694"/>
                <a:ext cx="844030" cy="1243710"/>
              </a:xfrm>
              <a:prstGeom prst="arc">
                <a:avLst>
                  <a:gd name="adj1" fmla="val 17115426"/>
                  <a:gd name="adj2" fmla="val 4469095"/>
                </a:avLst>
              </a:prstGeom>
              <a:ln w="28575">
                <a:solidFill>
                  <a:srgbClr val="C0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62" name="Arc 161"/>
              <p:cNvSpPr/>
              <p:nvPr/>
            </p:nvSpPr>
            <p:spPr>
              <a:xfrm rot="10800000">
                <a:off x="3199702" y="1789338"/>
                <a:ext cx="903625" cy="1271457"/>
              </a:xfrm>
              <a:prstGeom prst="arc">
                <a:avLst>
                  <a:gd name="adj1" fmla="val 17267630"/>
                  <a:gd name="adj2" fmla="val 4310371"/>
                </a:avLst>
              </a:prstGeom>
              <a:ln w="28575">
                <a:solidFill>
                  <a:srgbClr val="C0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54" name="Straight Connector 153"/>
            <p:cNvCxnSpPr/>
            <p:nvPr/>
          </p:nvCxnSpPr>
          <p:spPr>
            <a:xfrm>
              <a:off x="3454367" y="1854067"/>
              <a:ext cx="2455" cy="114543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63" name="Straight Connector 162"/>
          <p:cNvCxnSpPr/>
          <p:nvPr/>
        </p:nvCxnSpPr>
        <p:spPr>
          <a:xfrm>
            <a:off x="6204858" y="3057952"/>
            <a:ext cx="5603966" cy="0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64" name="Group 163"/>
          <p:cNvGrpSpPr/>
          <p:nvPr/>
        </p:nvGrpSpPr>
        <p:grpSpPr>
          <a:xfrm>
            <a:off x="8128728" y="2070421"/>
            <a:ext cx="724196" cy="172802"/>
            <a:chOff x="4609891" y="1947628"/>
            <a:chExt cx="724196" cy="172802"/>
          </a:xfrm>
        </p:grpSpPr>
        <p:cxnSp>
          <p:nvCxnSpPr>
            <p:cNvPr id="165" name="Straight Connector 164"/>
            <p:cNvCxnSpPr/>
            <p:nvPr/>
          </p:nvCxnSpPr>
          <p:spPr>
            <a:xfrm flipV="1">
              <a:off x="4609891" y="2025759"/>
              <a:ext cx="724196" cy="1567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Isosceles Triangle 165"/>
            <p:cNvSpPr/>
            <p:nvPr/>
          </p:nvSpPr>
          <p:spPr>
            <a:xfrm rot="16200000" flipV="1">
              <a:off x="4774481" y="1976564"/>
              <a:ext cx="172802" cy="114930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7" name="Oval 166"/>
          <p:cNvSpPr/>
          <p:nvPr/>
        </p:nvSpPr>
        <p:spPr>
          <a:xfrm>
            <a:off x="10130190" y="2972876"/>
            <a:ext cx="161925" cy="16267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TextBox 167"/>
          <p:cNvSpPr txBox="1"/>
          <p:nvPr/>
        </p:nvSpPr>
        <p:spPr>
          <a:xfrm>
            <a:off x="9954156" y="2430719"/>
            <a:ext cx="580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F</a:t>
            </a:r>
            <a:r>
              <a:rPr lang="en-US" sz="2800" baseline="-25000" dirty="0" err="1" smtClean="0"/>
              <a:t>2</a:t>
            </a:r>
            <a:endParaRPr lang="en-US" sz="2800" baseline="-25000" dirty="0"/>
          </a:p>
        </p:txBody>
      </p:sp>
      <p:sp>
        <p:nvSpPr>
          <p:cNvPr id="169" name="Oval 168"/>
          <p:cNvSpPr/>
          <p:nvPr/>
        </p:nvSpPr>
        <p:spPr>
          <a:xfrm>
            <a:off x="6357996" y="2977638"/>
            <a:ext cx="161925" cy="16267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/>
          <p:cNvSpPr/>
          <p:nvPr/>
        </p:nvSpPr>
        <p:spPr>
          <a:xfrm>
            <a:off x="7541782" y="2967923"/>
            <a:ext cx="161925" cy="16267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TextBox 170"/>
          <p:cNvSpPr txBox="1"/>
          <p:nvPr/>
        </p:nvSpPr>
        <p:spPr>
          <a:xfrm>
            <a:off x="7276726" y="3131016"/>
            <a:ext cx="598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F</a:t>
            </a:r>
            <a:r>
              <a:rPr lang="en-US" sz="2800" baseline="-25000" dirty="0" err="1" smtClean="0"/>
              <a:t>1</a:t>
            </a:r>
            <a:endParaRPr lang="en-US" sz="2800" dirty="0"/>
          </a:p>
        </p:txBody>
      </p:sp>
      <p:sp>
        <p:nvSpPr>
          <p:cNvPr id="172" name="Up Arrow 171"/>
          <p:cNvSpPr/>
          <p:nvPr/>
        </p:nvSpPr>
        <p:spPr>
          <a:xfrm>
            <a:off x="8025415" y="2178561"/>
            <a:ext cx="206625" cy="878152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3" name="Group 172"/>
          <p:cNvGrpSpPr/>
          <p:nvPr/>
        </p:nvGrpSpPr>
        <p:grpSpPr>
          <a:xfrm rot="1563677">
            <a:off x="8097562" y="2280740"/>
            <a:ext cx="2339510" cy="2227070"/>
            <a:chOff x="-348220" y="1254865"/>
            <a:chExt cx="2914930" cy="805984"/>
          </a:xfrm>
        </p:grpSpPr>
        <p:cxnSp>
          <p:nvCxnSpPr>
            <p:cNvPr id="174" name="Straight Connector 173"/>
            <p:cNvCxnSpPr/>
            <p:nvPr/>
          </p:nvCxnSpPr>
          <p:spPr>
            <a:xfrm rot="20036323">
              <a:off x="-348220" y="1254865"/>
              <a:ext cx="2219973" cy="8059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Isosceles Triangle 174"/>
            <p:cNvSpPr/>
            <p:nvPr/>
          </p:nvSpPr>
          <p:spPr>
            <a:xfrm rot="17511566" flipV="1">
              <a:off x="2404911" y="1761385"/>
              <a:ext cx="70341" cy="253256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6" name="Oval 175"/>
          <p:cNvSpPr/>
          <p:nvPr/>
        </p:nvSpPr>
        <p:spPr>
          <a:xfrm>
            <a:off x="11364542" y="2979095"/>
            <a:ext cx="161925" cy="16267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8768671" y="2979486"/>
            <a:ext cx="161925" cy="16267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TextBox 177"/>
          <p:cNvSpPr txBox="1"/>
          <p:nvPr/>
        </p:nvSpPr>
        <p:spPr>
          <a:xfrm>
            <a:off x="6180483" y="3043658"/>
            <a:ext cx="55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C</a:t>
            </a:r>
            <a:r>
              <a:rPr lang="en-US" sz="2800" baseline="-25000" dirty="0" err="1" smtClean="0"/>
              <a:t>1</a:t>
            </a:r>
            <a:endParaRPr lang="en-US" sz="2800" baseline="-25000" dirty="0"/>
          </a:p>
        </p:txBody>
      </p:sp>
      <p:sp>
        <p:nvSpPr>
          <p:cNvPr id="179" name="TextBox 178"/>
          <p:cNvSpPr txBox="1"/>
          <p:nvPr/>
        </p:nvSpPr>
        <p:spPr>
          <a:xfrm>
            <a:off x="11353056" y="2409836"/>
            <a:ext cx="552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C</a:t>
            </a:r>
            <a:r>
              <a:rPr lang="en-US" sz="2800" baseline="-25000" dirty="0" err="1" smtClean="0"/>
              <a:t>2</a:t>
            </a:r>
            <a:endParaRPr lang="en-US" sz="2800" baseline="-25000" dirty="0"/>
          </a:p>
        </p:txBody>
      </p:sp>
      <p:sp>
        <p:nvSpPr>
          <p:cNvPr id="180" name="Up Arrow 179"/>
          <p:cNvSpPr/>
          <p:nvPr/>
        </p:nvSpPr>
        <p:spPr>
          <a:xfrm>
            <a:off x="7085704" y="1056619"/>
            <a:ext cx="254647" cy="1994027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1" name="Group 180"/>
          <p:cNvGrpSpPr/>
          <p:nvPr/>
        </p:nvGrpSpPr>
        <p:grpSpPr>
          <a:xfrm>
            <a:off x="8853178" y="2149538"/>
            <a:ext cx="2434807" cy="1648112"/>
            <a:chOff x="5327592" y="2018757"/>
            <a:chExt cx="2379529" cy="1660936"/>
          </a:xfrm>
        </p:grpSpPr>
        <p:cxnSp>
          <p:nvCxnSpPr>
            <p:cNvPr id="182" name="Straight Arrow Connector 181"/>
            <p:cNvCxnSpPr/>
            <p:nvPr/>
          </p:nvCxnSpPr>
          <p:spPr>
            <a:xfrm>
              <a:off x="5327592" y="2018757"/>
              <a:ext cx="2354469" cy="160262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Isosceles Triangle 182"/>
            <p:cNvSpPr/>
            <p:nvPr/>
          </p:nvSpPr>
          <p:spPr>
            <a:xfrm rot="17972369" flipV="1">
              <a:off x="7563335" y="3535908"/>
              <a:ext cx="169143" cy="118428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84" name="Straight Connector 183"/>
          <p:cNvCxnSpPr/>
          <p:nvPr/>
        </p:nvCxnSpPr>
        <p:spPr>
          <a:xfrm>
            <a:off x="7210912" y="1035973"/>
            <a:ext cx="1629006" cy="1109155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>
            <a:off x="7219080" y="1053999"/>
            <a:ext cx="896396" cy="111131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6" name="Rectangle 185"/>
          <p:cNvSpPr/>
          <p:nvPr/>
        </p:nvSpPr>
        <p:spPr>
          <a:xfrm>
            <a:off x="3280025" y="188113"/>
            <a:ext cx="57059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উত্তল লে</a:t>
            </a:r>
            <a:r>
              <a:rPr lang="en-US" sz="44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ন্সে</a:t>
            </a:r>
            <a:r>
              <a:rPr lang="en-US" sz="4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প্রতিবিম্ব গঠন</a:t>
            </a:r>
            <a:endParaRPr lang="bn-BD" sz="4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189577" y="2151940"/>
            <a:ext cx="2619150" cy="2142335"/>
            <a:chOff x="3189577" y="2047436"/>
            <a:chExt cx="2559811" cy="1957261"/>
          </a:xfrm>
        </p:grpSpPr>
        <p:cxnSp>
          <p:nvCxnSpPr>
            <p:cNvPr id="134" name="Straight Arrow Connector 133"/>
            <p:cNvCxnSpPr/>
            <p:nvPr/>
          </p:nvCxnSpPr>
          <p:spPr>
            <a:xfrm>
              <a:off x="3189577" y="2047436"/>
              <a:ext cx="2502022" cy="190166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Isosceles Triangle 192"/>
            <p:cNvSpPr/>
            <p:nvPr/>
          </p:nvSpPr>
          <p:spPr>
            <a:xfrm rot="18332581" flipV="1">
              <a:off x="5606290" y="3861599"/>
              <a:ext cx="152022" cy="134174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27407" y="2151828"/>
            <a:ext cx="5363517" cy="2114975"/>
            <a:chOff x="828375" y="2051320"/>
            <a:chExt cx="4981810" cy="1798475"/>
          </a:xfrm>
        </p:grpSpPr>
        <p:grpSp>
          <p:nvGrpSpPr>
            <p:cNvPr id="124" name="Group 123"/>
            <p:cNvGrpSpPr/>
            <p:nvPr/>
          </p:nvGrpSpPr>
          <p:grpSpPr>
            <a:xfrm rot="1166195">
              <a:off x="828375" y="2051320"/>
              <a:ext cx="4863574" cy="1718701"/>
              <a:chOff x="234927" y="1221224"/>
              <a:chExt cx="4709914" cy="622004"/>
            </a:xfrm>
          </p:grpSpPr>
          <p:cxnSp>
            <p:nvCxnSpPr>
              <p:cNvPr id="125" name="Straight Connector 124"/>
              <p:cNvCxnSpPr/>
              <p:nvPr/>
            </p:nvCxnSpPr>
            <p:spPr>
              <a:xfrm rot="20433805">
                <a:off x="234927" y="1221224"/>
                <a:ext cx="4709914" cy="622004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Isosceles Triangle 125"/>
              <p:cNvSpPr/>
              <p:nvPr/>
            </p:nvSpPr>
            <p:spPr>
              <a:xfrm rot="16200000" flipV="1">
                <a:off x="911725" y="1508781"/>
                <a:ext cx="69116" cy="130912"/>
              </a:xfrm>
              <a:prstGeom prst="triangl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4" name="Isosceles Triangle 193"/>
            <p:cNvSpPr/>
            <p:nvPr/>
          </p:nvSpPr>
          <p:spPr>
            <a:xfrm rot="17466036" flipV="1">
              <a:off x="5651445" y="3691055"/>
              <a:ext cx="137334" cy="180146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5324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mph" presetSubtype="0" repeatCount="indefinite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50" autoRev="1" fill="remove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autoRev="1" fill="remove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remove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7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250" autoRev="1" fill="remove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83" dur="250" autoRev="1" fill="remove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84" dur="250" autoRev="1" fill="remove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autoRev="1" fill="remove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7" presetClass="emph" presetSubtype="0" repeatCount="indefinite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4" dur="250" autoRev="1" fill="remove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5" dur="250" autoRev="1" fill="remove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6" dur="250" autoRev="1" fill="remove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50" autoRev="1" fill="remove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27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0" dur="250" autoRev="1" fill="remove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71" dur="250" autoRev="1" fill="remove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72" dur="250" autoRev="1" fill="remove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250" autoRev="1" fill="remove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118" grpId="0" animBg="1"/>
      <p:bldP spid="119" grpId="0"/>
      <p:bldP spid="120" grpId="0" animBg="1"/>
      <p:bldP spid="121" grpId="0" animBg="1"/>
      <p:bldP spid="122" grpId="0"/>
      <p:bldP spid="123" grpId="0" animBg="1"/>
      <p:bldP spid="123" grpId="1" animBg="1"/>
      <p:bldP spid="128" grpId="0" animBg="1"/>
      <p:bldP spid="129" grpId="0" animBg="1"/>
      <p:bldP spid="130" grpId="0"/>
      <p:bldP spid="131" grpId="0"/>
      <p:bldP spid="132" grpId="0" animBg="1"/>
      <p:bldP spid="132" grpId="1" animBg="1"/>
      <p:bldP spid="167" grpId="0" animBg="1"/>
      <p:bldP spid="168" grpId="0"/>
      <p:bldP spid="169" grpId="0" animBg="1"/>
      <p:bldP spid="170" grpId="0" animBg="1"/>
      <p:bldP spid="171" grpId="0"/>
      <p:bldP spid="172" grpId="0" animBg="1"/>
      <p:bldP spid="172" grpId="1" animBg="1"/>
      <p:bldP spid="176" grpId="0" animBg="1"/>
      <p:bldP spid="177" grpId="0" animBg="1"/>
      <p:bldP spid="178" grpId="0"/>
      <p:bldP spid="179" grpId="0"/>
      <p:bldP spid="180" grpId="0" animBg="1"/>
      <p:bldP spid="180" grpId="1" animBg="1"/>
      <p:bldP spid="18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64" b="784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9" name="Rectangle 8"/>
            <p:cNvSpPr/>
            <p:nvPr/>
          </p:nvSpPr>
          <p:spPr>
            <a:xfrm>
              <a:off x="127000" y="167371"/>
              <a:ext cx="11899900" cy="6525529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488873" y="102950"/>
            <a:ext cx="3200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7422" y="4991177"/>
            <a:ext cx="102975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অবতল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লেন্সে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প্রতিবিম্বের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35" b="19534"/>
          <a:stretch/>
        </p:blipFill>
        <p:spPr>
          <a:xfrm>
            <a:off x="2818896" y="1086679"/>
            <a:ext cx="6174593" cy="3811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738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9" name="Picture 7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64" b="784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80" name="Rectangle 79"/>
            <p:cNvSpPr/>
            <p:nvPr/>
          </p:nvSpPr>
          <p:spPr>
            <a:xfrm>
              <a:off x="127000" y="167371"/>
              <a:ext cx="11899900" cy="6525529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092689" y="1097301"/>
            <a:ext cx="3006696" cy="2916079"/>
            <a:chOff x="7527376" y="1844034"/>
            <a:chExt cx="1765660" cy="1206740"/>
          </a:xfrm>
        </p:grpSpPr>
        <p:sp>
          <p:nvSpPr>
            <p:cNvPr id="50" name="Arc 49"/>
            <p:cNvSpPr/>
            <p:nvPr/>
          </p:nvSpPr>
          <p:spPr>
            <a:xfrm rot="153003">
              <a:off x="7527376" y="1859700"/>
              <a:ext cx="705396" cy="1191074"/>
            </a:xfrm>
            <a:prstGeom prst="arc">
              <a:avLst>
                <a:gd name="adj1" fmla="val 16969890"/>
                <a:gd name="adj2" fmla="val 4310371"/>
              </a:avLst>
            </a:prstGeom>
            <a:ln w="28575"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1" name="Arc 50"/>
            <p:cNvSpPr/>
            <p:nvPr/>
          </p:nvSpPr>
          <p:spPr>
            <a:xfrm rot="10800000">
              <a:off x="8518698" y="1844034"/>
              <a:ext cx="774338" cy="1182376"/>
            </a:xfrm>
            <a:prstGeom prst="arc">
              <a:avLst>
                <a:gd name="adj1" fmla="val 17228261"/>
                <a:gd name="adj2" fmla="val 4384175"/>
              </a:avLst>
            </a:prstGeom>
            <a:ln w="28575"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 flipV="1">
              <a:off x="8072927" y="1937219"/>
              <a:ext cx="627208" cy="108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50" idx="2"/>
              <a:endCxn id="51" idx="0"/>
            </p:cNvCxnSpPr>
            <p:nvPr/>
          </p:nvCxnSpPr>
          <p:spPr>
            <a:xfrm flipV="1">
              <a:off x="8068245" y="2926779"/>
              <a:ext cx="622525" cy="30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8367236" y="1937779"/>
              <a:ext cx="13128" cy="992787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68" name="Straight Connector 67"/>
          <p:cNvCxnSpPr/>
          <p:nvPr/>
        </p:nvCxnSpPr>
        <p:spPr>
          <a:xfrm>
            <a:off x="830382" y="2525903"/>
            <a:ext cx="4955397" cy="0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1813893" y="2434965"/>
            <a:ext cx="112250" cy="16573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81"/>
          <p:cNvGrpSpPr/>
          <p:nvPr/>
        </p:nvGrpSpPr>
        <p:grpSpPr>
          <a:xfrm>
            <a:off x="1456511" y="1654856"/>
            <a:ext cx="2074126" cy="178355"/>
            <a:chOff x="731520" y="1445606"/>
            <a:chExt cx="2074126" cy="178355"/>
          </a:xfrm>
        </p:grpSpPr>
        <p:cxnSp>
          <p:nvCxnSpPr>
            <p:cNvPr id="87" name="Straight Connector 86"/>
            <p:cNvCxnSpPr/>
            <p:nvPr/>
          </p:nvCxnSpPr>
          <p:spPr>
            <a:xfrm>
              <a:off x="731520" y="1549400"/>
              <a:ext cx="207412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Isosceles Triangle 87"/>
            <p:cNvSpPr/>
            <p:nvPr/>
          </p:nvSpPr>
          <p:spPr>
            <a:xfrm rot="16200000" flipV="1">
              <a:off x="1625010" y="1445572"/>
              <a:ext cx="178355" cy="178423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88"/>
          <p:cNvGrpSpPr/>
          <p:nvPr/>
        </p:nvGrpSpPr>
        <p:grpSpPr>
          <a:xfrm rot="17436761">
            <a:off x="3717215" y="689566"/>
            <a:ext cx="1373615" cy="1335578"/>
            <a:chOff x="2805646" y="1534507"/>
            <a:chExt cx="2433195" cy="1772259"/>
          </a:xfrm>
        </p:grpSpPr>
        <p:cxnSp>
          <p:nvCxnSpPr>
            <p:cNvPr id="90" name="Straight Arrow Connector 89"/>
            <p:cNvCxnSpPr/>
            <p:nvPr/>
          </p:nvCxnSpPr>
          <p:spPr>
            <a:xfrm>
              <a:off x="2805646" y="1534507"/>
              <a:ext cx="2348985" cy="176465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Isosceles Triangle 90"/>
            <p:cNvSpPr/>
            <p:nvPr/>
          </p:nvSpPr>
          <p:spPr>
            <a:xfrm rot="11346678" flipV="1">
              <a:off x="4912987" y="3121149"/>
              <a:ext cx="325854" cy="185617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2" name="Straight Connector 91"/>
          <p:cNvCxnSpPr/>
          <p:nvPr/>
        </p:nvCxnSpPr>
        <p:spPr>
          <a:xfrm flipV="1">
            <a:off x="1897268" y="1774136"/>
            <a:ext cx="1609725" cy="735624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1615216" y="2509760"/>
            <a:ext cx="460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US" sz="28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Up Arrow 57"/>
          <p:cNvSpPr/>
          <p:nvPr/>
        </p:nvSpPr>
        <p:spPr>
          <a:xfrm>
            <a:off x="1351596" y="1758650"/>
            <a:ext cx="213887" cy="767254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3474512" y="2434965"/>
            <a:ext cx="112250" cy="16573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/>
          <p:cNvGrpSpPr/>
          <p:nvPr/>
        </p:nvGrpSpPr>
        <p:grpSpPr>
          <a:xfrm rot="20301953">
            <a:off x="1577843" y="1749530"/>
            <a:ext cx="3976368" cy="2131417"/>
            <a:chOff x="2568265" y="1878056"/>
            <a:chExt cx="2343760" cy="1072402"/>
          </a:xfrm>
        </p:grpSpPr>
        <p:cxnSp>
          <p:nvCxnSpPr>
            <p:cNvPr id="65" name="Straight Arrow Connector 64"/>
            <p:cNvCxnSpPr/>
            <p:nvPr/>
          </p:nvCxnSpPr>
          <p:spPr>
            <a:xfrm rot="1298047">
              <a:off x="2568265" y="1878056"/>
              <a:ext cx="2343760" cy="71696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Isosceles Triangle 65"/>
            <p:cNvSpPr/>
            <p:nvPr/>
          </p:nvSpPr>
          <p:spPr>
            <a:xfrm rot="11346678" flipV="1">
              <a:off x="4600019" y="2866037"/>
              <a:ext cx="107111" cy="84421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Up Arrow 68"/>
          <p:cNvSpPr/>
          <p:nvPr/>
        </p:nvSpPr>
        <p:spPr>
          <a:xfrm>
            <a:off x="2489684" y="2197286"/>
            <a:ext cx="196065" cy="313380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41299" y="150402"/>
            <a:ext cx="66802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লক্ষ্যবস্তুর</a:t>
            </a:r>
            <a:r>
              <a:rPr lang="en-US" sz="3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ফোকাসের</a:t>
            </a:r>
            <a:r>
              <a:rPr lang="en-US" sz="3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endParaRPr lang="en-US" sz="36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217794" y="4899902"/>
            <a:ext cx="1404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আকৃতিঃ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233716" y="3839504"/>
            <a:ext cx="1445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233716" y="4367467"/>
            <a:ext cx="1445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679187" y="4916774"/>
            <a:ext cx="3106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খর্বিত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621994" y="3844792"/>
            <a:ext cx="32450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অবাস্তব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সোজা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679187" y="4380244"/>
            <a:ext cx="37964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ফোকাসের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ভিতরে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7655289" y="1097301"/>
            <a:ext cx="3006696" cy="2916079"/>
            <a:chOff x="7527376" y="1844034"/>
            <a:chExt cx="1765660" cy="1206740"/>
          </a:xfrm>
        </p:grpSpPr>
        <p:sp>
          <p:nvSpPr>
            <p:cNvPr id="40" name="Arc 39"/>
            <p:cNvSpPr/>
            <p:nvPr/>
          </p:nvSpPr>
          <p:spPr>
            <a:xfrm rot="153003">
              <a:off x="7527376" y="1859700"/>
              <a:ext cx="705396" cy="1191074"/>
            </a:xfrm>
            <a:prstGeom prst="arc">
              <a:avLst>
                <a:gd name="adj1" fmla="val 16969890"/>
                <a:gd name="adj2" fmla="val 4310371"/>
              </a:avLst>
            </a:prstGeom>
            <a:ln w="28575"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1" name="Arc 40"/>
            <p:cNvSpPr/>
            <p:nvPr/>
          </p:nvSpPr>
          <p:spPr>
            <a:xfrm rot="10800000">
              <a:off x="8518698" y="1844034"/>
              <a:ext cx="774338" cy="1182376"/>
            </a:xfrm>
            <a:prstGeom prst="arc">
              <a:avLst>
                <a:gd name="adj1" fmla="val 17228261"/>
                <a:gd name="adj2" fmla="val 4384175"/>
              </a:avLst>
            </a:prstGeom>
            <a:ln w="28575"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 flipV="1">
              <a:off x="8072927" y="1937219"/>
              <a:ext cx="627208" cy="108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0" idx="2"/>
              <a:endCxn id="41" idx="0"/>
            </p:cNvCxnSpPr>
            <p:nvPr/>
          </p:nvCxnSpPr>
          <p:spPr>
            <a:xfrm flipV="1">
              <a:off x="8068245" y="2926779"/>
              <a:ext cx="622525" cy="30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8367236" y="1937779"/>
              <a:ext cx="13128" cy="992787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6" name="Straight Connector 45"/>
          <p:cNvCxnSpPr/>
          <p:nvPr/>
        </p:nvCxnSpPr>
        <p:spPr>
          <a:xfrm>
            <a:off x="6680200" y="2525903"/>
            <a:ext cx="4737100" cy="0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7376493" y="2434965"/>
            <a:ext cx="112250" cy="16573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7852025" y="1677081"/>
            <a:ext cx="1233298" cy="178355"/>
            <a:chOff x="1469184" y="1467831"/>
            <a:chExt cx="1233298" cy="178355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1469184" y="1555811"/>
              <a:ext cx="123329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Isosceles Triangle 54"/>
            <p:cNvSpPr/>
            <p:nvPr/>
          </p:nvSpPr>
          <p:spPr>
            <a:xfrm rot="16200000" flipV="1">
              <a:off x="1993310" y="1467797"/>
              <a:ext cx="178355" cy="178423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 rot="17436761">
            <a:off x="9263940" y="695916"/>
            <a:ext cx="1373615" cy="1335578"/>
            <a:chOff x="2805646" y="1534507"/>
            <a:chExt cx="2433195" cy="1772259"/>
          </a:xfrm>
        </p:grpSpPr>
        <p:cxnSp>
          <p:nvCxnSpPr>
            <p:cNvPr id="57" name="Straight Arrow Connector 56"/>
            <p:cNvCxnSpPr/>
            <p:nvPr/>
          </p:nvCxnSpPr>
          <p:spPr>
            <a:xfrm>
              <a:off x="2805646" y="1534507"/>
              <a:ext cx="2348985" cy="176465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Isosceles Triangle 58"/>
            <p:cNvSpPr/>
            <p:nvPr/>
          </p:nvSpPr>
          <p:spPr>
            <a:xfrm rot="11346678" flipV="1">
              <a:off x="4912987" y="3121149"/>
              <a:ext cx="325854" cy="185617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0" name="Straight Connector 59"/>
          <p:cNvCxnSpPr/>
          <p:nvPr/>
        </p:nvCxnSpPr>
        <p:spPr>
          <a:xfrm flipV="1">
            <a:off x="7459868" y="1774136"/>
            <a:ext cx="1609725" cy="735624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7177816" y="2509760"/>
            <a:ext cx="460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US" sz="28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Up Arrow 63"/>
          <p:cNvSpPr/>
          <p:nvPr/>
        </p:nvSpPr>
        <p:spPr>
          <a:xfrm>
            <a:off x="7738132" y="1780935"/>
            <a:ext cx="213887" cy="731923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9037112" y="2434965"/>
            <a:ext cx="112250" cy="16573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/>
          <p:cNvGrpSpPr/>
          <p:nvPr/>
        </p:nvGrpSpPr>
        <p:grpSpPr>
          <a:xfrm rot="20821886">
            <a:off x="7881456" y="1757722"/>
            <a:ext cx="3139955" cy="2271061"/>
            <a:chOff x="2937962" y="1916123"/>
            <a:chExt cx="1875667" cy="1076724"/>
          </a:xfrm>
        </p:grpSpPr>
        <p:cxnSp>
          <p:nvCxnSpPr>
            <p:cNvPr id="73" name="Straight Arrow Connector 72"/>
            <p:cNvCxnSpPr/>
            <p:nvPr/>
          </p:nvCxnSpPr>
          <p:spPr>
            <a:xfrm rot="778114">
              <a:off x="2937962" y="1916123"/>
              <a:ext cx="1875667" cy="91597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Isosceles Triangle 73"/>
            <p:cNvSpPr/>
            <p:nvPr/>
          </p:nvSpPr>
          <p:spPr>
            <a:xfrm rot="11845326" flipV="1">
              <a:off x="4587947" y="2908426"/>
              <a:ext cx="107111" cy="84421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Up Arrow 74"/>
          <p:cNvSpPr/>
          <p:nvPr/>
        </p:nvSpPr>
        <p:spPr>
          <a:xfrm>
            <a:off x="8290409" y="2107526"/>
            <a:ext cx="196065" cy="403140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6312821" y="154120"/>
            <a:ext cx="5587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লক্ষ্যবস্তুর</a:t>
            </a:r>
            <a:r>
              <a:rPr lang="en-US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ফোকাসের</a:t>
            </a:r>
            <a:r>
              <a:rPr lang="en-US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ভিতরে</a:t>
            </a:r>
            <a:r>
              <a:rPr lang="en-US" sz="3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7037616" y="3839504"/>
            <a:ext cx="1445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8425894" y="3844792"/>
            <a:ext cx="32450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অবাস্তব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সোজা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7903" y="5663814"/>
            <a:ext cx="10756194" cy="7239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অবতল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লেন্স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সর্বদাই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অপেক্ষা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সোজা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অবাস্তব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প্রতিবিম্ব গঠন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7039487" y="4856357"/>
            <a:ext cx="1404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আকৃতিঃ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7055409" y="4323922"/>
            <a:ext cx="1445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8500880" y="4873229"/>
            <a:ext cx="3106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খর্বিত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8500880" y="4336699"/>
            <a:ext cx="37964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ফোকাসের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ভিতরে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50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8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3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3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mph" presetSubtype="0" repeatCount="indefinite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50" autoRev="1" fill="remov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9" dur="250" autoRev="1" fill="remove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0" dur="250" autoRev="1" fill="remove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autoRev="1" fill="remove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50" autoRev="1" fill="remov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64" dur="250" autoRev="1" fill="remove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7" presetClass="emph" presetSubtype="0" repeatCount="indefinite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250" autoRev="1" fill="remov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4" dur="250" autoRev="1" fill="remove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5" dur="250" autoRev="1" fill="remove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250" autoRev="1" fill="remove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8" dur="250" autoRev="1" fill="remove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59" dur="250" autoRev="1" fill="remove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60" dur="250" autoRev="1" fill="remove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250" autoRev="1" fill="remove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94" grpId="0"/>
      <p:bldP spid="58" grpId="0" animBg="1"/>
      <p:bldP spid="58" grpId="1" animBg="1"/>
      <p:bldP spid="61" grpId="0" animBg="1"/>
      <p:bldP spid="69" grpId="0" animBg="1"/>
      <p:bldP spid="69" grpId="1" animBg="1"/>
      <p:bldP spid="32" grpId="0"/>
      <p:bldP spid="33" grpId="0"/>
      <p:bldP spid="34" grpId="0"/>
      <p:bldP spid="35" grpId="0"/>
      <p:bldP spid="36" grpId="0"/>
      <p:bldP spid="37" grpId="0"/>
      <p:bldP spid="38" grpId="0"/>
      <p:bldP spid="47" grpId="0" animBg="1"/>
      <p:bldP spid="62" grpId="0"/>
      <p:bldP spid="64" grpId="0" animBg="1"/>
      <p:bldP spid="64" grpId="1" animBg="1"/>
      <p:bldP spid="70" grpId="0" animBg="1"/>
      <p:bldP spid="75" grpId="0" animBg="1"/>
      <p:bldP spid="75" grpId="1" animBg="1"/>
      <p:bldP spid="76" grpId="0"/>
      <p:bldP spid="78" grpId="0"/>
      <p:bldP spid="81" grpId="0"/>
      <p:bldP spid="2" grpId="0" animBg="1"/>
      <p:bldP spid="67" grpId="0"/>
      <p:bldP spid="84" grpId="0"/>
      <p:bldP spid="85" grpId="0"/>
      <p:bldP spid="8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64" b="784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3" name="Rectangle 12"/>
            <p:cNvSpPr/>
            <p:nvPr/>
          </p:nvSpPr>
          <p:spPr>
            <a:xfrm>
              <a:off x="127000" y="167371"/>
              <a:ext cx="11899900" cy="6525529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495800" y="348535"/>
            <a:ext cx="3200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6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33868" y="1613205"/>
            <a:ext cx="7703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অবতল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লেন্স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প্রতিবিম্ব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33868" y="2189739"/>
            <a:ext cx="8475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অসীম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দূরত্বে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প্রতিবিম্ব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33868" y="2782185"/>
            <a:ext cx="7493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লেন্স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অবাস্তব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প্রতিবিম্ব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65418" y="3409201"/>
            <a:ext cx="9662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লক্ষ্যবস্তুর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লেন্স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লক্ষ্যবস্তুর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প্রতিবিম্ব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33868" y="4528885"/>
            <a:ext cx="9662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স্পর্শ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লেন্স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978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8" grpId="0"/>
      <p:bldP spid="9" grpId="0"/>
      <p:bldP spid="26" grpId="0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64" b="784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1" name="Rectangle 10"/>
            <p:cNvSpPr/>
            <p:nvPr/>
          </p:nvSpPr>
          <p:spPr>
            <a:xfrm>
              <a:off x="127000" y="167371"/>
              <a:ext cx="11899900" cy="6525529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488873" y="193398"/>
            <a:ext cx="3200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38103" y="4873559"/>
            <a:ext cx="77157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উত্তল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অবতল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লেন্সের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9" t="10575" r="12099"/>
          <a:stretch/>
        </p:blipFill>
        <p:spPr>
          <a:xfrm>
            <a:off x="6267334" y="1294681"/>
            <a:ext cx="5116284" cy="34342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9" b="15309"/>
          <a:stretch/>
        </p:blipFill>
        <p:spPr>
          <a:xfrm>
            <a:off x="796066" y="1294681"/>
            <a:ext cx="5110442" cy="343421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173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764" b="7841"/>
              <a:stretch/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</p:pic>
          <p:sp>
            <p:nvSpPr>
              <p:cNvPr id="9" name="Rectangle 8"/>
              <p:cNvSpPr/>
              <p:nvPr/>
            </p:nvSpPr>
            <p:spPr>
              <a:xfrm>
                <a:off x="127000" y="167371"/>
                <a:ext cx="11899900" cy="6525529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248"/>
            <a:stretch/>
          </p:blipFill>
          <p:spPr>
            <a:xfrm>
              <a:off x="1098176" y="486733"/>
              <a:ext cx="9995648" cy="5886405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2625278" y="1658621"/>
            <a:ext cx="662793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126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64" b="784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5" name="Rectangle 14"/>
            <p:cNvSpPr/>
            <p:nvPr/>
          </p:nvSpPr>
          <p:spPr>
            <a:xfrm>
              <a:off x="127000" y="167371"/>
              <a:ext cx="11899900" cy="6525529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926279" y="3829973"/>
            <a:ext cx="43760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মোঃ ইমাম জাফর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সাদেক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মোগলবাসা দ্বি-মুখী উচ্চ বিদ্যালয়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কুড়িগ্রাম সদর,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কুড়িগ্রাম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ict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অ্যাম্ব্যাসেডর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 ফোনঃ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01716-752707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ijsadeque@gmail.com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07006" y="147138"/>
            <a:ext cx="25340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u="sng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44916" y="3604689"/>
            <a:ext cx="50814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 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প্রতিসরণ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লেন্সে প্রতিবিম্ব গঠন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4301" y="1961098"/>
            <a:ext cx="1620521" cy="18688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096569" y="1222163"/>
            <a:ext cx="2723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16113" y="1193013"/>
            <a:ext cx="2678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624975" y="2228228"/>
            <a:ext cx="0" cy="3928056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t="3633"/>
          <a:stretch/>
        </p:blipFill>
        <p:spPr>
          <a:xfrm>
            <a:off x="8585642" y="1797517"/>
            <a:ext cx="1711297" cy="2259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397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6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4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9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4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9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4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64" b="784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3" name="Rectangle 12"/>
            <p:cNvSpPr/>
            <p:nvPr/>
          </p:nvSpPr>
          <p:spPr>
            <a:xfrm>
              <a:off x="127000" y="167371"/>
              <a:ext cx="11899900" cy="6525529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706122" y="269718"/>
            <a:ext cx="4470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5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5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5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38634" y="5133193"/>
            <a:ext cx="84954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8356"/>
          <a:stretch/>
        </p:blipFill>
        <p:spPr>
          <a:xfrm>
            <a:off x="620466" y="1505728"/>
            <a:ext cx="5333076" cy="3431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309" y="1505729"/>
            <a:ext cx="5464718" cy="3431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4469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64" b="784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0" name="Rectangle 9"/>
            <p:cNvSpPr/>
            <p:nvPr/>
          </p:nvSpPr>
          <p:spPr>
            <a:xfrm>
              <a:off x="127000" y="167371"/>
              <a:ext cx="11899900" cy="6525529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731411" y="164427"/>
            <a:ext cx="46641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8760" y="5502250"/>
            <a:ext cx="9374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উত্তল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অবতল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লেন্সে প্রতিবিম্ব গঠন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" t="10300" r="3191" b="7530"/>
          <a:stretch/>
        </p:blipFill>
        <p:spPr>
          <a:xfrm>
            <a:off x="1464087" y="1048568"/>
            <a:ext cx="9198814" cy="4262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414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64" b="784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7" name="Rectangle 16"/>
            <p:cNvSpPr/>
            <p:nvPr/>
          </p:nvSpPr>
          <p:spPr>
            <a:xfrm>
              <a:off x="127000" y="167371"/>
              <a:ext cx="11899900" cy="6525529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4824143" y="543243"/>
            <a:ext cx="252986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6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6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7571" y="1791539"/>
            <a:ext cx="40238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66078" y="2440361"/>
            <a:ext cx="6263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লেন্স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66076" y="3118807"/>
            <a:ext cx="84677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লেন্সে প্রতিবিম্ব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রশ্মিচিত্র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আকঁতে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66076" y="3797253"/>
            <a:ext cx="77623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লেন্সে প্রতিবিম্ব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66076" y="4475699"/>
            <a:ext cx="98523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অবতল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লেন্সে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প্রতিবিম্বের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43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0" grpId="0"/>
      <p:bldP spid="12" grpId="0" build="p"/>
      <p:bldP spid="14" grpId="0" build="p"/>
      <p:bldP spid="16" grpId="0" build="p"/>
      <p:bldP spid="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64" b="784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9" name="Rectangle 8"/>
            <p:cNvSpPr/>
            <p:nvPr/>
          </p:nvSpPr>
          <p:spPr>
            <a:xfrm>
              <a:off x="127000" y="167371"/>
              <a:ext cx="11899900" cy="6525529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366556" y="220292"/>
            <a:ext cx="3445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4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8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29837" y="5166674"/>
            <a:ext cx="95323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উত্তল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লেন্স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7" t="10387" r="6617" b="10251"/>
          <a:stretch/>
        </p:blipFill>
        <p:spPr>
          <a:xfrm>
            <a:off x="3778727" y="1041985"/>
            <a:ext cx="4620692" cy="422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9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64" b="784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38" name="Rectangle 37"/>
            <p:cNvSpPr/>
            <p:nvPr/>
          </p:nvSpPr>
          <p:spPr>
            <a:xfrm>
              <a:off x="127000" y="167371"/>
              <a:ext cx="11899900" cy="6525529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792075" y="4066685"/>
            <a:ext cx="10341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লেন্সের মধ্যভাগ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মোটা ও প্রান্তভাগ ক্রমশ সরু তাকে উত্তল লেন্স বলে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উত্তল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লেন্সে একগুচ্ছ সমান্তরাল আলোক রশ্মি প্রতিসরণের পর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অভিসারি (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মিলিত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হয়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বলে উত্তল লেন্সকে অভিসারী লেন্স বলা হয়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440873" y="1139098"/>
            <a:ext cx="2575057" cy="2760712"/>
            <a:chOff x="2866114" y="1789338"/>
            <a:chExt cx="1237213" cy="1271457"/>
          </a:xfrm>
        </p:grpSpPr>
        <p:grpSp>
          <p:nvGrpSpPr>
            <p:cNvPr id="17" name="Group 16"/>
            <p:cNvGrpSpPr/>
            <p:nvPr/>
          </p:nvGrpSpPr>
          <p:grpSpPr>
            <a:xfrm>
              <a:off x="2866114" y="1789338"/>
              <a:ext cx="1237213" cy="1271457"/>
              <a:chOff x="2866114" y="1789338"/>
              <a:chExt cx="1237213" cy="1271457"/>
            </a:xfrm>
          </p:grpSpPr>
          <p:sp>
            <p:nvSpPr>
              <p:cNvPr id="19" name="Arc 18"/>
              <p:cNvSpPr/>
              <p:nvPr/>
            </p:nvSpPr>
            <p:spPr>
              <a:xfrm>
                <a:off x="2866114" y="1805694"/>
                <a:ext cx="844030" cy="1243710"/>
              </a:xfrm>
              <a:prstGeom prst="arc">
                <a:avLst>
                  <a:gd name="adj1" fmla="val 17115426"/>
                  <a:gd name="adj2" fmla="val 4391954"/>
                </a:avLst>
              </a:prstGeom>
              <a:ln w="28575">
                <a:solidFill>
                  <a:srgbClr val="C0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0" name="Arc 19"/>
              <p:cNvSpPr/>
              <p:nvPr/>
            </p:nvSpPr>
            <p:spPr>
              <a:xfrm rot="10800000">
                <a:off x="3199702" y="1789338"/>
                <a:ext cx="903625" cy="1271457"/>
              </a:xfrm>
              <a:prstGeom prst="arc">
                <a:avLst>
                  <a:gd name="adj1" fmla="val 17295511"/>
                  <a:gd name="adj2" fmla="val 4310371"/>
                </a:avLst>
              </a:prstGeom>
              <a:ln w="28575">
                <a:solidFill>
                  <a:srgbClr val="C0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8" name="Straight Connector 17"/>
            <p:cNvCxnSpPr/>
            <p:nvPr/>
          </p:nvCxnSpPr>
          <p:spPr>
            <a:xfrm>
              <a:off x="3449492" y="1866170"/>
              <a:ext cx="8940" cy="1128597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1" name="Straight Connector 20"/>
          <p:cNvCxnSpPr/>
          <p:nvPr/>
        </p:nvCxnSpPr>
        <p:spPr>
          <a:xfrm>
            <a:off x="3593472" y="2566310"/>
            <a:ext cx="4669155" cy="0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3593472" y="1573153"/>
            <a:ext cx="2074126" cy="178355"/>
            <a:chOff x="731520" y="1432543"/>
            <a:chExt cx="2074126" cy="178355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731520" y="1536337"/>
              <a:ext cx="207412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Isosceles Triangle 23"/>
            <p:cNvSpPr/>
            <p:nvPr/>
          </p:nvSpPr>
          <p:spPr>
            <a:xfrm rot="16200000" flipV="1">
              <a:off x="1625010" y="1432509"/>
              <a:ext cx="178355" cy="178423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667598" y="1675117"/>
            <a:ext cx="2412633" cy="1794819"/>
            <a:chOff x="2805646" y="1534507"/>
            <a:chExt cx="2412633" cy="1794819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2805646" y="1534507"/>
              <a:ext cx="2348985" cy="176465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Isosceles Triangle 26"/>
            <p:cNvSpPr/>
            <p:nvPr/>
          </p:nvSpPr>
          <p:spPr>
            <a:xfrm rot="10800000" flipV="1">
              <a:off x="5039924" y="3150903"/>
              <a:ext cx="178355" cy="178423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592929" y="1916578"/>
            <a:ext cx="2074126" cy="178355"/>
            <a:chOff x="731520" y="1432543"/>
            <a:chExt cx="2074126" cy="178355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731520" y="1536337"/>
              <a:ext cx="207412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Isosceles Triangle 29"/>
            <p:cNvSpPr/>
            <p:nvPr/>
          </p:nvSpPr>
          <p:spPr>
            <a:xfrm rot="16200000" flipV="1">
              <a:off x="1625010" y="1432509"/>
              <a:ext cx="178355" cy="178423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669349" y="2017956"/>
            <a:ext cx="2664678" cy="1243391"/>
            <a:chOff x="2805646" y="1534507"/>
            <a:chExt cx="2399125" cy="1804345"/>
          </a:xfrm>
        </p:grpSpPr>
        <p:cxnSp>
          <p:nvCxnSpPr>
            <p:cNvPr id="32" name="Straight Arrow Connector 31"/>
            <p:cNvCxnSpPr/>
            <p:nvPr/>
          </p:nvCxnSpPr>
          <p:spPr>
            <a:xfrm>
              <a:off x="2805646" y="1534507"/>
              <a:ext cx="2348985" cy="176465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Isosceles Triangle 32"/>
            <p:cNvSpPr/>
            <p:nvPr/>
          </p:nvSpPr>
          <p:spPr>
            <a:xfrm rot="10800000" flipV="1">
              <a:off x="5049449" y="3122489"/>
              <a:ext cx="155322" cy="216363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Oval 33"/>
          <p:cNvSpPr/>
          <p:nvPr/>
        </p:nvSpPr>
        <p:spPr>
          <a:xfrm>
            <a:off x="6762003" y="2485996"/>
            <a:ext cx="161925" cy="16267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749681" y="141207"/>
            <a:ext cx="23567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উত্তল </a:t>
            </a:r>
            <a:r>
              <a:rPr lang="bn-BD" sz="5400" u="sng" dirty="0">
                <a:latin typeface="NikoshBAN" panose="02000000000000000000" pitchFamily="2" charset="0"/>
                <a:cs typeface="NikoshBAN" panose="02000000000000000000" pitchFamily="2" charset="0"/>
              </a:rPr>
              <a:t>লেন্স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17081" y="2006033"/>
            <a:ext cx="327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373033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4" grpId="0" animBg="1"/>
      <p:bldP spid="58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64" b="784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3" name="Rectangle 2"/>
            <p:cNvSpPr/>
            <p:nvPr/>
          </p:nvSpPr>
          <p:spPr>
            <a:xfrm>
              <a:off x="127000" y="167371"/>
              <a:ext cx="11899900" cy="6525529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014147" y="1212665"/>
            <a:ext cx="2575057" cy="2760712"/>
            <a:chOff x="2866114" y="1789338"/>
            <a:chExt cx="1237213" cy="1271457"/>
          </a:xfrm>
        </p:grpSpPr>
        <p:grpSp>
          <p:nvGrpSpPr>
            <p:cNvPr id="17" name="Group 16"/>
            <p:cNvGrpSpPr/>
            <p:nvPr/>
          </p:nvGrpSpPr>
          <p:grpSpPr>
            <a:xfrm>
              <a:off x="2866114" y="1789338"/>
              <a:ext cx="1237213" cy="1271457"/>
              <a:chOff x="2866114" y="1789338"/>
              <a:chExt cx="1237213" cy="1271457"/>
            </a:xfrm>
          </p:grpSpPr>
          <p:sp>
            <p:nvSpPr>
              <p:cNvPr id="13" name="Arc 12"/>
              <p:cNvSpPr/>
              <p:nvPr/>
            </p:nvSpPr>
            <p:spPr>
              <a:xfrm>
                <a:off x="2866114" y="1805446"/>
                <a:ext cx="844030" cy="1252732"/>
              </a:xfrm>
              <a:prstGeom prst="arc">
                <a:avLst>
                  <a:gd name="adj1" fmla="val 17160700"/>
                  <a:gd name="adj2" fmla="val 4404314"/>
                </a:avLst>
              </a:prstGeom>
              <a:ln w="28575">
                <a:solidFill>
                  <a:srgbClr val="C0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4" name="Arc 13"/>
              <p:cNvSpPr/>
              <p:nvPr/>
            </p:nvSpPr>
            <p:spPr>
              <a:xfrm rot="10800000">
                <a:off x="3199702" y="1789338"/>
                <a:ext cx="903625" cy="1271457"/>
              </a:xfrm>
              <a:prstGeom prst="arc">
                <a:avLst>
                  <a:gd name="adj1" fmla="val 17295511"/>
                  <a:gd name="adj2" fmla="val 4310371"/>
                </a:avLst>
              </a:prstGeom>
              <a:ln w="28575">
                <a:solidFill>
                  <a:srgbClr val="C0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2" name="Straight Connector 31"/>
            <p:cNvCxnSpPr/>
            <p:nvPr/>
          </p:nvCxnSpPr>
          <p:spPr>
            <a:xfrm>
              <a:off x="3452456" y="1852276"/>
              <a:ext cx="4623" cy="1152892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4" name="Straight Connector 33"/>
          <p:cNvCxnSpPr/>
          <p:nvPr/>
        </p:nvCxnSpPr>
        <p:spPr>
          <a:xfrm>
            <a:off x="565840" y="2633432"/>
            <a:ext cx="3023364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2178933" y="2571900"/>
            <a:ext cx="103467" cy="12306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434086" y="4178357"/>
            <a:ext cx="10590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বরাবর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আপতিত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রশ্মি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সোজাসুজি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756142" y="1521400"/>
            <a:ext cx="2696723" cy="2004028"/>
            <a:chOff x="1388363" y="1382816"/>
            <a:chExt cx="2396613" cy="1781002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1388363" y="1382816"/>
              <a:ext cx="2364099" cy="17760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Isosceles Triangle 62"/>
            <p:cNvSpPr/>
            <p:nvPr/>
          </p:nvSpPr>
          <p:spPr>
            <a:xfrm rot="10800000" flipV="1">
              <a:off x="3606621" y="2985395"/>
              <a:ext cx="178355" cy="178423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912132" y="167371"/>
            <a:ext cx="6229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উত্তল</a:t>
            </a:r>
            <a:r>
              <a:rPr lang="en-US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লেন্সে প্রতিবিম্ব </a:t>
            </a:r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en-US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রশ্মি</a:t>
            </a:r>
            <a:r>
              <a:rPr lang="en-US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endParaRPr lang="en-US" sz="4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4086" y="4766271"/>
            <a:ext cx="10529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অক্ষের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আপতিত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রশ্মি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ফোকাস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122896" y="1182520"/>
            <a:ext cx="2575057" cy="2760712"/>
            <a:chOff x="2866114" y="1792263"/>
            <a:chExt cx="1237213" cy="1271457"/>
          </a:xfrm>
        </p:grpSpPr>
        <p:grpSp>
          <p:nvGrpSpPr>
            <p:cNvPr id="35" name="Group 34"/>
            <p:cNvGrpSpPr/>
            <p:nvPr/>
          </p:nvGrpSpPr>
          <p:grpSpPr>
            <a:xfrm>
              <a:off x="2866114" y="1792263"/>
              <a:ext cx="1237213" cy="1271457"/>
              <a:chOff x="2866114" y="1792263"/>
              <a:chExt cx="1237213" cy="1271457"/>
            </a:xfrm>
          </p:grpSpPr>
          <p:sp>
            <p:nvSpPr>
              <p:cNvPr id="37" name="Arc 36"/>
              <p:cNvSpPr/>
              <p:nvPr/>
            </p:nvSpPr>
            <p:spPr>
              <a:xfrm>
                <a:off x="2866114" y="1808620"/>
                <a:ext cx="844030" cy="1243710"/>
              </a:xfrm>
              <a:prstGeom prst="arc">
                <a:avLst>
                  <a:gd name="adj1" fmla="val 17115426"/>
                  <a:gd name="adj2" fmla="val 4464284"/>
                </a:avLst>
              </a:prstGeom>
              <a:ln w="28575">
                <a:solidFill>
                  <a:srgbClr val="C0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8" name="Arc 37"/>
              <p:cNvSpPr/>
              <p:nvPr/>
            </p:nvSpPr>
            <p:spPr>
              <a:xfrm rot="10800000">
                <a:off x="3199702" y="1792263"/>
                <a:ext cx="903625" cy="1271457"/>
              </a:xfrm>
              <a:prstGeom prst="arc">
                <a:avLst>
                  <a:gd name="adj1" fmla="val 17252810"/>
                  <a:gd name="adj2" fmla="val 4310371"/>
                </a:avLst>
              </a:prstGeom>
              <a:ln w="28575">
                <a:solidFill>
                  <a:srgbClr val="C0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6" name="Straight Connector 35"/>
            <p:cNvCxnSpPr/>
            <p:nvPr/>
          </p:nvCxnSpPr>
          <p:spPr>
            <a:xfrm>
              <a:off x="3449405" y="1855200"/>
              <a:ext cx="9045" cy="114191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9" name="Straight Connector 38"/>
          <p:cNvCxnSpPr/>
          <p:nvPr/>
        </p:nvCxnSpPr>
        <p:spPr>
          <a:xfrm>
            <a:off x="3894057" y="2603381"/>
            <a:ext cx="3422458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6496017" y="2535404"/>
            <a:ext cx="103467" cy="12306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3894057" y="1623671"/>
            <a:ext cx="1455564" cy="178355"/>
            <a:chOff x="1350082" y="1459437"/>
            <a:chExt cx="1455564" cy="178355"/>
          </a:xfrm>
        </p:grpSpPr>
        <p:cxnSp>
          <p:nvCxnSpPr>
            <p:cNvPr id="46" name="Straight Connector 45"/>
            <p:cNvCxnSpPr/>
            <p:nvPr/>
          </p:nvCxnSpPr>
          <p:spPr>
            <a:xfrm flipV="1">
              <a:off x="1350082" y="1536337"/>
              <a:ext cx="1455564" cy="1161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Isosceles Triangle 46"/>
            <p:cNvSpPr/>
            <p:nvPr/>
          </p:nvSpPr>
          <p:spPr>
            <a:xfrm rot="16200000" flipV="1">
              <a:off x="1625010" y="1459403"/>
              <a:ext cx="178355" cy="178423"/>
            </a:xfrm>
            <a:prstGeom prst="triangle">
              <a:avLst/>
            </a:prstGeom>
            <a:ln w="381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349621" y="1697899"/>
            <a:ext cx="2348985" cy="1764653"/>
            <a:chOff x="2805646" y="1520218"/>
            <a:chExt cx="2348985" cy="1764653"/>
          </a:xfrm>
        </p:grpSpPr>
        <p:cxnSp>
          <p:nvCxnSpPr>
            <p:cNvPr id="49" name="Straight Arrow Connector 48"/>
            <p:cNvCxnSpPr/>
            <p:nvPr/>
          </p:nvCxnSpPr>
          <p:spPr>
            <a:xfrm>
              <a:off x="2805646" y="1520218"/>
              <a:ext cx="2348985" cy="176465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Isosceles Triangle 49"/>
            <p:cNvSpPr/>
            <p:nvPr/>
          </p:nvSpPr>
          <p:spPr>
            <a:xfrm rot="10800000" flipV="1">
              <a:off x="4921620" y="3079746"/>
              <a:ext cx="225501" cy="179073"/>
            </a:xfrm>
            <a:prstGeom prst="triangle">
              <a:avLst/>
            </a:prstGeom>
            <a:ln w="381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6366341" y="2600958"/>
            <a:ext cx="460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US" sz="28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34086" y="5381344"/>
            <a:ext cx="10681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ফোকাস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আপতিত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রশ্মি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অক্ষের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7979129" y="1169073"/>
            <a:ext cx="2575057" cy="2760712"/>
            <a:chOff x="2866114" y="1792263"/>
            <a:chExt cx="1237213" cy="1271457"/>
          </a:xfrm>
        </p:grpSpPr>
        <p:grpSp>
          <p:nvGrpSpPr>
            <p:cNvPr id="77" name="Group 76"/>
            <p:cNvGrpSpPr/>
            <p:nvPr/>
          </p:nvGrpSpPr>
          <p:grpSpPr>
            <a:xfrm>
              <a:off x="2866114" y="1792263"/>
              <a:ext cx="1237213" cy="1271457"/>
              <a:chOff x="2866114" y="1792263"/>
              <a:chExt cx="1237213" cy="1271457"/>
            </a:xfrm>
          </p:grpSpPr>
          <p:sp>
            <p:nvSpPr>
              <p:cNvPr id="79" name="Arc 78"/>
              <p:cNvSpPr/>
              <p:nvPr/>
            </p:nvSpPr>
            <p:spPr>
              <a:xfrm>
                <a:off x="2866114" y="1808620"/>
                <a:ext cx="844030" cy="1243710"/>
              </a:xfrm>
              <a:prstGeom prst="arc">
                <a:avLst>
                  <a:gd name="adj1" fmla="val 17115426"/>
                  <a:gd name="adj2" fmla="val 4464284"/>
                </a:avLst>
              </a:prstGeom>
              <a:ln w="28575">
                <a:solidFill>
                  <a:srgbClr val="C0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80" name="Arc 79"/>
              <p:cNvSpPr/>
              <p:nvPr/>
            </p:nvSpPr>
            <p:spPr>
              <a:xfrm rot="10800000">
                <a:off x="3199702" y="1792263"/>
                <a:ext cx="903625" cy="1271457"/>
              </a:xfrm>
              <a:prstGeom prst="arc">
                <a:avLst>
                  <a:gd name="adj1" fmla="val 17252810"/>
                  <a:gd name="adj2" fmla="val 4310371"/>
                </a:avLst>
              </a:prstGeom>
              <a:ln w="28575">
                <a:solidFill>
                  <a:srgbClr val="C0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8" name="Straight Connector 77"/>
            <p:cNvCxnSpPr/>
            <p:nvPr/>
          </p:nvCxnSpPr>
          <p:spPr>
            <a:xfrm>
              <a:off x="3449405" y="1855200"/>
              <a:ext cx="9045" cy="114191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1" name="Straight Connector 80"/>
          <p:cNvCxnSpPr/>
          <p:nvPr/>
        </p:nvCxnSpPr>
        <p:spPr>
          <a:xfrm>
            <a:off x="7763737" y="2589934"/>
            <a:ext cx="3494484" cy="17699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2" name="Oval 81"/>
          <p:cNvSpPr/>
          <p:nvPr/>
        </p:nvSpPr>
        <p:spPr>
          <a:xfrm>
            <a:off x="10365502" y="2548851"/>
            <a:ext cx="103467" cy="12306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Group 82"/>
          <p:cNvGrpSpPr/>
          <p:nvPr/>
        </p:nvGrpSpPr>
        <p:grpSpPr>
          <a:xfrm rot="10800000">
            <a:off x="7584141" y="1624354"/>
            <a:ext cx="1621714" cy="178355"/>
            <a:chOff x="731519" y="1448508"/>
            <a:chExt cx="1621714" cy="178355"/>
          </a:xfrm>
        </p:grpSpPr>
        <p:cxnSp>
          <p:nvCxnSpPr>
            <p:cNvPr id="87" name="Straight Connector 86"/>
            <p:cNvCxnSpPr/>
            <p:nvPr/>
          </p:nvCxnSpPr>
          <p:spPr>
            <a:xfrm rot="10800000" flipH="1">
              <a:off x="731519" y="1536337"/>
              <a:ext cx="162171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Isosceles Triangle 87"/>
            <p:cNvSpPr/>
            <p:nvPr/>
          </p:nvSpPr>
          <p:spPr>
            <a:xfrm rot="16200000" flipV="1">
              <a:off x="1625010" y="1448474"/>
              <a:ext cx="178355" cy="178423"/>
            </a:xfrm>
            <a:prstGeom prst="triangle">
              <a:avLst/>
            </a:prstGeom>
            <a:ln w="381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10066267" y="2600958"/>
            <a:ext cx="460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US" sz="28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0" name="Group 89"/>
          <p:cNvGrpSpPr/>
          <p:nvPr/>
        </p:nvGrpSpPr>
        <p:grpSpPr>
          <a:xfrm rot="12976506">
            <a:off x="9196148" y="1710994"/>
            <a:ext cx="2142231" cy="1572191"/>
            <a:chOff x="1374270" y="1350730"/>
            <a:chExt cx="1277781" cy="371214"/>
          </a:xfrm>
        </p:grpSpPr>
        <p:cxnSp>
          <p:nvCxnSpPr>
            <p:cNvPr id="91" name="Straight Connector 90"/>
            <p:cNvCxnSpPr/>
            <p:nvPr/>
          </p:nvCxnSpPr>
          <p:spPr>
            <a:xfrm rot="8623494" flipH="1" flipV="1">
              <a:off x="1374270" y="1350730"/>
              <a:ext cx="1277781" cy="3712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Isosceles Triangle 91"/>
            <p:cNvSpPr/>
            <p:nvPr/>
          </p:nvSpPr>
          <p:spPr>
            <a:xfrm rot="16200000" flipV="1">
              <a:off x="1609006" y="1464772"/>
              <a:ext cx="57704" cy="143197"/>
            </a:xfrm>
            <a:prstGeom prst="triangle">
              <a:avLst/>
            </a:prstGeom>
            <a:ln w="381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296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44" grpId="0"/>
      <p:bldP spid="2" grpId="0"/>
      <p:bldP spid="31" grpId="0"/>
      <p:bldP spid="40" grpId="0" animBg="1"/>
      <p:bldP spid="51" grpId="0"/>
      <p:bldP spid="75" grpId="0"/>
      <p:bldP spid="82" grpId="0" animBg="1"/>
      <p:bldP spid="8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64" b="784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53" name="Rectangle 52"/>
            <p:cNvSpPr/>
            <p:nvPr/>
          </p:nvSpPr>
          <p:spPr>
            <a:xfrm>
              <a:off x="127000" y="167371"/>
              <a:ext cx="11899900" cy="6525529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399013" y="934124"/>
            <a:ext cx="58919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লক্ষ্যবস্তু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বক্রতার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বাইরেঃ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312378" y="1509476"/>
            <a:ext cx="2575057" cy="2760712"/>
            <a:chOff x="2866114" y="1789338"/>
            <a:chExt cx="1237213" cy="1271457"/>
          </a:xfrm>
        </p:grpSpPr>
        <p:grpSp>
          <p:nvGrpSpPr>
            <p:cNvPr id="17" name="Group 16"/>
            <p:cNvGrpSpPr/>
            <p:nvPr/>
          </p:nvGrpSpPr>
          <p:grpSpPr>
            <a:xfrm>
              <a:off x="2866114" y="1789338"/>
              <a:ext cx="1237213" cy="1271457"/>
              <a:chOff x="2866114" y="1789338"/>
              <a:chExt cx="1237213" cy="1271457"/>
            </a:xfrm>
          </p:grpSpPr>
          <p:sp>
            <p:nvSpPr>
              <p:cNvPr id="19" name="Arc 18"/>
              <p:cNvSpPr/>
              <p:nvPr/>
            </p:nvSpPr>
            <p:spPr>
              <a:xfrm>
                <a:off x="2866114" y="1805694"/>
                <a:ext cx="844030" cy="1243710"/>
              </a:xfrm>
              <a:prstGeom prst="arc">
                <a:avLst>
                  <a:gd name="adj1" fmla="val 17115426"/>
                  <a:gd name="adj2" fmla="val 4469095"/>
                </a:avLst>
              </a:prstGeom>
              <a:ln w="28575">
                <a:solidFill>
                  <a:srgbClr val="C0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0" name="Arc 19"/>
              <p:cNvSpPr/>
              <p:nvPr/>
            </p:nvSpPr>
            <p:spPr>
              <a:xfrm rot="10800000">
                <a:off x="3199702" y="1789338"/>
                <a:ext cx="903625" cy="1271457"/>
              </a:xfrm>
              <a:prstGeom prst="arc">
                <a:avLst>
                  <a:gd name="adj1" fmla="val 17267630"/>
                  <a:gd name="adj2" fmla="val 4310371"/>
                </a:avLst>
              </a:prstGeom>
              <a:ln w="28575">
                <a:solidFill>
                  <a:srgbClr val="C0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8" name="Straight Connector 17"/>
            <p:cNvCxnSpPr/>
            <p:nvPr/>
          </p:nvCxnSpPr>
          <p:spPr>
            <a:xfrm>
              <a:off x="3454367" y="1854067"/>
              <a:ext cx="2455" cy="114543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1" name="Straight Connector 20"/>
          <p:cNvCxnSpPr/>
          <p:nvPr/>
        </p:nvCxnSpPr>
        <p:spPr>
          <a:xfrm>
            <a:off x="1442676" y="2936688"/>
            <a:ext cx="9157063" cy="0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1982397" y="1956231"/>
            <a:ext cx="3556706" cy="178355"/>
            <a:chOff x="-751060" y="1445243"/>
            <a:chExt cx="3556706" cy="178355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-751060" y="1536337"/>
              <a:ext cx="355670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Isosceles Triangle 23"/>
            <p:cNvSpPr/>
            <p:nvPr/>
          </p:nvSpPr>
          <p:spPr>
            <a:xfrm rot="16200000" flipV="1">
              <a:off x="1625010" y="1445209"/>
              <a:ext cx="178355" cy="178423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539101" y="2045859"/>
            <a:ext cx="3101344" cy="2172056"/>
            <a:chOff x="2805646" y="1534507"/>
            <a:chExt cx="2541188" cy="2023587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2805646" y="1534507"/>
              <a:ext cx="2507353" cy="202358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Isosceles Triangle 26"/>
            <p:cNvSpPr/>
            <p:nvPr/>
          </p:nvSpPr>
          <p:spPr>
            <a:xfrm rot="10800000" flipV="1">
              <a:off x="5177306" y="3422792"/>
              <a:ext cx="169528" cy="133478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Oval 33"/>
          <p:cNvSpPr/>
          <p:nvPr/>
        </p:nvSpPr>
        <p:spPr>
          <a:xfrm>
            <a:off x="6717808" y="2851612"/>
            <a:ext cx="161925" cy="16267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3242086" y="162625"/>
            <a:ext cx="57059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উত্তল লে</a:t>
            </a:r>
            <a:r>
              <a:rPr lang="en-US" sz="44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ন্সে</a:t>
            </a:r>
            <a:r>
              <a:rPr lang="en-US" sz="4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4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প্রতিবিম্ব গঠন</a:t>
            </a:r>
            <a:endParaRPr lang="bn-BD" sz="4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37024" y="2309455"/>
            <a:ext cx="580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F</a:t>
            </a:r>
            <a:r>
              <a:rPr lang="en-US" sz="2800" baseline="-25000" dirty="0" err="1" smtClean="0"/>
              <a:t>2</a:t>
            </a:r>
            <a:endParaRPr lang="en-US" sz="2800" baseline="-25000" dirty="0"/>
          </a:p>
        </p:txBody>
      </p:sp>
      <p:sp>
        <p:nvSpPr>
          <p:cNvPr id="35" name="Oval 34"/>
          <p:cNvSpPr/>
          <p:nvPr/>
        </p:nvSpPr>
        <p:spPr>
          <a:xfrm>
            <a:off x="2688526" y="2856374"/>
            <a:ext cx="161925" cy="16267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146272" y="2846659"/>
            <a:ext cx="161925" cy="16267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959594" y="3009752"/>
            <a:ext cx="598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F</a:t>
            </a:r>
            <a:r>
              <a:rPr lang="en-US" sz="2800" baseline="-25000" dirty="0" err="1" smtClean="0"/>
              <a:t>1</a:t>
            </a:r>
            <a:endParaRPr lang="en-US" sz="2800" dirty="0"/>
          </a:p>
        </p:txBody>
      </p:sp>
      <p:sp>
        <p:nvSpPr>
          <p:cNvPr id="11" name="Up Arrow 10"/>
          <p:cNvSpPr/>
          <p:nvPr/>
        </p:nvSpPr>
        <p:spPr>
          <a:xfrm>
            <a:off x="1895007" y="2058537"/>
            <a:ext cx="206625" cy="878152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 rot="1021346">
            <a:off x="1979596" y="2067602"/>
            <a:ext cx="7713215" cy="1885292"/>
            <a:chOff x="-881711" y="1268370"/>
            <a:chExt cx="7469521" cy="682293"/>
          </a:xfrm>
        </p:grpSpPr>
        <p:cxnSp>
          <p:nvCxnSpPr>
            <p:cNvPr id="39" name="Straight Connector 38"/>
            <p:cNvCxnSpPr/>
            <p:nvPr/>
          </p:nvCxnSpPr>
          <p:spPr>
            <a:xfrm rot="20578654">
              <a:off x="-881711" y="1268370"/>
              <a:ext cx="7345684" cy="6822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Isosceles Triangle 39"/>
            <p:cNvSpPr/>
            <p:nvPr/>
          </p:nvSpPr>
          <p:spPr>
            <a:xfrm rot="16200000" flipV="1">
              <a:off x="729362" y="1584974"/>
              <a:ext cx="69116" cy="130912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Isosceles Triangle 46"/>
            <p:cNvSpPr/>
            <p:nvPr/>
          </p:nvSpPr>
          <p:spPr>
            <a:xfrm rot="16200000" flipV="1">
              <a:off x="6487796" y="1470803"/>
              <a:ext cx="69116" cy="130912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Oval 44"/>
          <p:cNvSpPr/>
          <p:nvPr/>
        </p:nvSpPr>
        <p:spPr>
          <a:xfrm>
            <a:off x="8160531" y="2840686"/>
            <a:ext cx="161925" cy="16267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461064" y="2841077"/>
            <a:ext cx="161925" cy="16267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Up Arrow 47"/>
          <p:cNvSpPr/>
          <p:nvPr/>
        </p:nvSpPr>
        <p:spPr>
          <a:xfrm flipH="1" flipV="1">
            <a:off x="7362867" y="2945418"/>
            <a:ext cx="192134" cy="443041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2538092" y="2984042"/>
            <a:ext cx="55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C</a:t>
            </a:r>
            <a:r>
              <a:rPr lang="en-US" sz="2800" baseline="-25000" dirty="0" err="1" smtClean="0"/>
              <a:t>1</a:t>
            </a:r>
            <a:endParaRPr lang="en-US" sz="2800" baseline="-25000" dirty="0"/>
          </a:p>
        </p:txBody>
      </p:sp>
      <p:sp>
        <p:nvSpPr>
          <p:cNvPr id="50" name="TextBox 49"/>
          <p:cNvSpPr txBox="1"/>
          <p:nvPr/>
        </p:nvSpPr>
        <p:spPr>
          <a:xfrm>
            <a:off x="8035924" y="2288572"/>
            <a:ext cx="552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C</a:t>
            </a:r>
            <a:r>
              <a:rPr lang="en-US" sz="2800" baseline="-25000" dirty="0" err="1" smtClean="0"/>
              <a:t>2</a:t>
            </a:r>
            <a:endParaRPr lang="en-US" sz="2800" baseline="-25000" dirty="0"/>
          </a:p>
        </p:txBody>
      </p:sp>
      <p:sp>
        <p:nvSpPr>
          <p:cNvPr id="32" name="Rectangle 31"/>
          <p:cNvSpPr/>
          <p:nvPr/>
        </p:nvSpPr>
        <p:spPr>
          <a:xfrm>
            <a:off x="2566774" y="5615088"/>
            <a:ext cx="1404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আকৃতিঃ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582696" y="4498453"/>
            <a:ext cx="1445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82696" y="5036518"/>
            <a:ext cx="1445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028167" y="5631960"/>
            <a:ext cx="3106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970975" y="4503741"/>
            <a:ext cx="20744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উল্টা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028167" y="5062358"/>
            <a:ext cx="57059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ফোকাস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বক্রতার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00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mph" presetSubtype="0" repeatCount="indefinite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2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3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7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25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9B0C"/>
                                      </p:to>
                                    </p:animClr>
                                    <p:animClr clrSpc="rgb" dir="cw">
                                      <p:cBhvr>
                                        <p:cTn id="88" dur="25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9B0C"/>
                                      </p:to>
                                    </p:animClr>
                                    <p:set>
                                      <p:cBhvr>
                                        <p:cTn id="89" dur="25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4" grpId="0" animBg="1"/>
      <p:bldP spid="58" grpId="0"/>
      <p:bldP spid="2" grpId="0"/>
      <p:bldP spid="35" grpId="0" animBg="1"/>
      <p:bldP spid="36" grpId="0" animBg="1"/>
      <p:bldP spid="37" grpId="0"/>
      <p:bldP spid="11" grpId="0" animBg="1"/>
      <p:bldP spid="11" grpId="1" animBg="1"/>
      <p:bldP spid="45" grpId="0" animBg="1"/>
      <p:bldP spid="46" grpId="0" animBg="1"/>
      <p:bldP spid="48" grpId="0" animBg="1"/>
      <p:bldP spid="48" grpId="1" animBg="1"/>
      <p:bldP spid="49" grpId="0"/>
      <p:bldP spid="50" grpId="0"/>
      <p:bldP spid="32" grpId="0"/>
      <p:bldP spid="33" grpId="0"/>
      <p:bldP spid="41" grpId="0"/>
      <p:bldP spid="42" grpId="0"/>
      <p:bldP spid="43" grpId="0"/>
      <p:bldP spid="44" grpId="0"/>
    </p:bldLst>
  </p:timing>
</p:sld>
</file>

<file path=ppt/theme/theme1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3134</TotalTime>
  <Words>456</Words>
  <Application>Microsoft Office PowerPoint</Application>
  <PresentationFormat>Widescreen</PresentationFormat>
  <Paragraphs>121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avijit</dc:creator>
  <cp:lastModifiedBy>Md. Imam Jafar Sadeque</cp:lastModifiedBy>
  <cp:revision>816</cp:revision>
  <dcterms:created xsi:type="dcterms:W3CDTF">2017-09-08T19:09:58Z</dcterms:created>
  <dcterms:modified xsi:type="dcterms:W3CDTF">2019-11-23T16:46:14Z</dcterms:modified>
  <cp:contentStatus/>
</cp:coreProperties>
</file>