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75" r:id="rId9"/>
    <p:sldId id="272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7647EB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D0802-22E3-4DF0-AF44-8E2E128AD392}" type="doc">
      <dgm:prSet loTypeId="urn:microsoft.com/office/officeart/2005/8/layout/pList1#1" loCatId="list" qsTypeId="urn:microsoft.com/office/officeart/2005/8/quickstyle/simple5" qsCatId="simple" csTypeId="urn:microsoft.com/office/officeart/2005/8/colors/accent1_2" csCatId="accent1" phldr="1"/>
      <dgm:spPr/>
    </dgm:pt>
    <dgm:pt modelId="{A0814C41-4983-4DF5-8594-E892650ABA24}">
      <dgm:prSet phldrT="[Text]"/>
      <dgm:spPr/>
      <dgm:t>
        <a:bodyPr/>
        <a:lstStyle/>
        <a:p>
          <a:endParaRPr lang="en-US" dirty="0">
            <a:noFill/>
          </a:endParaRPr>
        </a:p>
      </dgm:t>
    </dgm:pt>
    <dgm:pt modelId="{F8B4ED83-D628-4E90-AE76-D054EB08EBBA}" type="sibTrans" cxnId="{C312CC5D-08EF-45ED-BBAB-1D23A418EB06}">
      <dgm:prSet/>
      <dgm:spPr/>
      <dgm:t>
        <a:bodyPr/>
        <a:lstStyle/>
        <a:p>
          <a:endParaRPr lang="en-US"/>
        </a:p>
      </dgm:t>
    </dgm:pt>
    <dgm:pt modelId="{84D80175-1B68-4892-9966-38EFF34DE8FC}" type="parTrans" cxnId="{C312CC5D-08EF-45ED-BBAB-1D23A418EB06}">
      <dgm:prSet/>
      <dgm:spPr/>
      <dgm:t>
        <a:bodyPr/>
        <a:lstStyle/>
        <a:p>
          <a:endParaRPr lang="en-US"/>
        </a:p>
      </dgm:t>
    </dgm:pt>
    <dgm:pt modelId="{9F42C93B-21A2-4A5F-8B23-22F26A3FD957}" type="pres">
      <dgm:prSet presAssocID="{A18D0802-22E3-4DF0-AF44-8E2E128AD392}" presName="Name0" presStyleCnt="0">
        <dgm:presLayoutVars>
          <dgm:dir/>
          <dgm:resizeHandles val="exact"/>
        </dgm:presLayoutVars>
      </dgm:prSet>
      <dgm:spPr/>
    </dgm:pt>
    <dgm:pt modelId="{FC9EEC87-5C5F-4D79-831E-C1C012B173A7}" type="pres">
      <dgm:prSet presAssocID="{A0814C41-4983-4DF5-8594-E892650ABA24}" presName="compNode" presStyleCnt="0"/>
      <dgm:spPr/>
    </dgm:pt>
    <dgm:pt modelId="{7423B795-153F-4FF8-92B0-4FAF48FF64F3}" type="pres">
      <dgm:prSet presAssocID="{A0814C41-4983-4DF5-8594-E892650ABA24}" presName="pictRect" presStyleLbl="node1" presStyleIdx="0" presStyleCnt="1" custScaleX="101367" custLinFactNeighborX="13068" custLinFactNeighborY="-375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3000" b="-23000"/>
          </a:stretch>
        </a:blipFill>
      </dgm:spPr>
    </dgm:pt>
    <dgm:pt modelId="{21A0D59C-252B-42B3-9B4A-76F30F885FD6}" type="pres">
      <dgm:prSet presAssocID="{A0814C41-4983-4DF5-8594-E892650ABA24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3ACE74-8F00-413D-90E0-D04FB3D7112E}" type="presOf" srcId="{A18D0802-22E3-4DF0-AF44-8E2E128AD392}" destId="{9F42C93B-21A2-4A5F-8B23-22F26A3FD957}" srcOrd="0" destOrd="0" presId="urn:microsoft.com/office/officeart/2005/8/layout/pList1#1"/>
    <dgm:cxn modelId="{C312CC5D-08EF-45ED-BBAB-1D23A418EB06}" srcId="{A18D0802-22E3-4DF0-AF44-8E2E128AD392}" destId="{A0814C41-4983-4DF5-8594-E892650ABA24}" srcOrd="0" destOrd="0" parTransId="{84D80175-1B68-4892-9966-38EFF34DE8FC}" sibTransId="{F8B4ED83-D628-4E90-AE76-D054EB08EBBA}"/>
    <dgm:cxn modelId="{6F61D8FB-D78E-4445-9629-99A6D67F638C}" type="presOf" srcId="{A0814C41-4983-4DF5-8594-E892650ABA24}" destId="{21A0D59C-252B-42B3-9B4A-76F30F885FD6}" srcOrd="0" destOrd="0" presId="urn:microsoft.com/office/officeart/2005/8/layout/pList1#1"/>
    <dgm:cxn modelId="{E40333CE-90BD-4F79-ACC5-CD48704637AC}" type="presParOf" srcId="{9F42C93B-21A2-4A5F-8B23-22F26A3FD957}" destId="{FC9EEC87-5C5F-4D79-831E-C1C012B173A7}" srcOrd="0" destOrd="0" presId="urn:microsoft.com/office/officeart/2005/8/layout/pList1#1"/>
    <dgm:cxn modelId="{1B572A28-36F0-4BEB-8F5B-311EA02255B5}" type="presParOf" srcId="{FC9EEC87-5C5F-4D79-831E-C1C012B173A7}" destId="{7423B795-153F-4FF8-92B0-4FAF48FF64F3}" srcOrd="0" destOrd="0" presId="urn:microsoft.com/office/officeart/2005/8/layout/pList1#1"/>
    <dgm:cxn modelId="{68304743-B5AA-4183-80EE-423B275C9591}" type="presParOf" srcId="{FC9EEC87-5C5F-4D79-831E-C1C012B173A7}" destId="{21A0D59C-252B-42B3-9B4A-76F30F885FD6}" srcOrd="1" destOrd="0" presId="urn:microsoft.com/office/officeart/2005/8/layout/pList1#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3B795-153F-4FF8-92B0-4FAF48FF64F3}">
      <dsp:nvSpPr>
        <dsp:cNvPr id="0" name=""/>
        <dsp:cNvSpPr/>
      </dsp:nvSpPr>
      <dsp:spPr>
        <a:xfrm>
          <a:off x="2006594" y="0"/>
          <a:ext cx="4158935" cy="282686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A0D59C-252B-42B3-9B4A-76F30F885FD6}">
      <dsp:nvSpPr>
        <dsp:cNvPr id="0" name=""/>
        <dsp:cNvSpPr/>
      </dsp:nvSpPr>
      <dsp:spPr>
        <a:xfrm>
          <a:off x="1498476" y="2827885"/>
          <a:ext cx="4102849" cy="1522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noFill/>
          </a:endParaRPr>
        </a:p>
      </dsp:txBody>
      <dsp:txXfrm>
        <a:off x="1498476" y="2827885"/>
        <a:ext cx="4102849" cy="1522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E47A6-1E38-486D-AE16-2D7D8FDCEAEE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73D27-9952-454A-BB60-360E49EA1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384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73D27-9952-454A-BB60-360E49EA1EE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03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9D08-4736-42E4-89EB-37A25241D2FD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32-2341-44EC-9F24-9D7AF0B20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5586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9D08-4736-42E4-89EB-37A25241D2FD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32-2341-44EC-9F24-9D7AF0B20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8877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9D08-4736-42E4-89EB-37A25241D2FD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32-2341-44EC-9F24-9D7AF0B20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210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9D08-4736-42E4-89EB-37A25241D2FD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32-2341-44EC-9F24-9D7AF0B20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9693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9D08-4736-42E4-89EB-37A25241D2FD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32-2341-44EC-9F24-9D7AF0B20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1699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9D08-4736-42E4-89EB-37A25241D2FD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32-2341-44EC-9F24-9D7AF0B20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8199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9D08-4736-42E4-89EB-37A25241D2FD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32-2341-44EC-9F24-9D7AF0B20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9799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9D08-4736-42E4-89EB-37A25241D2FD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32-2341-44EC-9F24-9D7AF0B20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758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9D08-4736-42E4-89EB-37A25241D2FD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32-2341-44EC-9F24-9D7AF0B20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6683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9D08-4736-42E4-89EB-37A25241D2FD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32-2341-44EC-9F24-9D7AF0B20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8908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9D08-4736-42E4-89EB-37A25241D2FD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32-2341-44EC-9F24-9D7AF0B20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4452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C9D08-4736-42E4-89EB-37A25241D2FD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07C32-2341-44EC-9F24-9D7AF0B20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867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450" y="622300"/>
            <a:ext cx="9183757" cy="4559299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en-US" sz="199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99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3669" y="622300"/>
            <a:ext cx="3747077" cy="45592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3765" y="4930775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16" y="622300"/>
            <a:ext cx="2560365" cy="45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7019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135873" y="-81886"/>
            <a:ext cx="7697239" cy="1555844"/>
          </a:xfrm>
          <a:prstGeom prst="bevel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সূত্রঃ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Bevel 4"/>
              <p:cNvSpPr/>
              <p:nvPr/>
            </p:nvSpPr>
            <p:spPr>
              <a:xfrm>
                <a:off x="6464300" y="2511189"/>
                <a:ext cx="5956300" cy="4203510"/>
              </a:xfrm>
              <a:prstGeom prst="bevel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FV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𝐏𝐕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0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b="1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num>
                          <m:den>
                            <m:r>
                              <a:rPr lang="en-US" sz="4000" b="1" i="1">
                                <a:solidFill>
                                  <a:srgbClr val="FFFF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den>
                        </m:f>
                        <m:r>
                          <a:rPr lang="en-US" sz="40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40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4000" b="1" i="1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sz="4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40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m= </a:t>
                </a:r>
                <a:r>
                  <a:rPr lang="en-US" sz="4000" b="1" dirty="0" err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চক্রবৃদ্ধির</a:t>
                </a:r>
                <a:r>
                  <a:rPr lang="en-US" sz="40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b="1" dirty="0" err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endParaRPr lang="en-US" sz="4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b="1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অর্ধ-বার্ষিক</a:t>
                </a:r>
                <a:r>
                  <a:rPr lang="en-US" sz="36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600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6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=২</a:t>
                </a:r>
                <a:endParaRPr lang="en-US" sz="3600" dirty="0">
                  <a:solidFill>
                    <a:srgbClr val="FFFF00"/>
                  </a:solidFill>
                </a:endParaRPr>
              </a:p>
              <a:p>
                <a:pPr algn="ctr"/>
                <a:r>
                  <a:rPr lang="en-US" sz="3600" b="1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ত্রৈমাসিক</a:t>
                </a:r>
                <a:r>
                  <a:rPr lang="en-US" sz="36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6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6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=৪</a:t>
                </a:r>
              </a:p>
              <a:p>
                <a:pPr algn="ctr"/>
                <a:r>
                  <a:rPr lang="en-US" sz="3600" b="1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মাসিক</a:t>
                </a:r>
                <a:r>
                  <a:rPr lang="en-US" sz="36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600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600" b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6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১২</a:t>
                </a:r>
              </a:p>
            </p:txBody>
          </p:sp>
        </mc:Choice>
        <mc:Fallback>
          <p:sp>
            <p:nvSpPr>
              <p:cNvPr id="5" name="Beve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300" y="2511189"/>
                <a:ext cx="5956300" cy="4203510"/>
              </a:xfrm>
              <a:prstGeom prst="bevel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Bevel 5"/>
              <p:cNvSpPr/>
              <p:nvPr/>
            </p:nvSpPr>
            <p:spPr>
              <a:xfrm>
                <a:off x="-163774" y="2511188"/>
                <a:ext cx="7137779" cy="4203511"/>
              </a:xfrm>
              <a:prstGeom prst="bevel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FV=PV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sz="3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6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FV=Future value(</a:t>
                </a:r>
                <a:r>
                  <a:rPr lang="en-US" sz="3600" b="1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ভবিষ্য</a:t>
                </a:r>
                <a:r>
                  <a:rPr lang="en-US" sz="3600" b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3600" b="1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মূল্য</a:t>
                </a:r>
                <a:r>
                  <a:rPr lang="en-US" sz="3600" b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3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6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PV=Present value(</a:t>
                </a:r>
                <a:r>
                  <a:rPr lang="en-US" sz="3600" b="1" dirty="0" err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বর্তমান</a:t>
                </a:r>
                <a:r>
                  <a:rPr lang="en-US" sz="36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b="1" dirty="0" err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মূল্য</a:t>
                </a:r>
                <a:r>
                  <a:rPr lang="en-US" sz="36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3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600" b="1" dirty="0" err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6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=Interest(</a:t>
                </a:r>
                <a:r>
                  <a:rPr lang="en-US" sz="3600" b="1" dirty="0" err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সুদের</a:t>
                </a:r>
                <a:r>
                  <a:rPr lang="en-US" sz="36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b="1" dirty="0" err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36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algn="ctr"/>
                <a:r>
                  <a:rPr lang="en-US" sz="36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n=Net year( </a:t>
                </a:r>
                <a:r>
                  <a:rPr lang="en-US" sz="3600" b="1" dirty="0" err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নীট</a:t>
                </a:r>
                <a:r>
                  <a:rPr lang="en-US" sz="36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b="1" dirty="0" err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বছর</a:t>
                </a:r>
                <a:r>
                  <a:rPr lang="en-US" sz="36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 </a:t>
                </a:r>
                <a:endParaRPr lang="en-US" sz="3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Beve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3774" y="2511188"/>
                <a:ext cx="7137779" cy="4203511"/>
              </a:xfrm>
              <a:prstGeom prst="bevel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636525" y="297521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699827" y="965200"/>
            <a:ext cx="3698544" cy="1545988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8884694" y="812042"/>
            <a:ext cx="3425587" cy="1815152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একাধিকবার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বাট্টাকরণের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953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-253529" y="0"/>
            <a:ext cx="4308694" cy="2568068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সুত্রের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49148" y="132521"/>
            <a:ext cx="8097078" cy="24355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১০,০০০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১০%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ounded Rectangle 7"/>
              <p:cNvSpPr/>
              <p:nvPr/>
            </p:nvSpPr>
            <p:spPr>
              <a:xfrm>
                <a:off x="119270" y="2914926"/>
                <a:ext cx="8013414" cy="3943074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800" b="1" u="sng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3200" b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b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FV = PV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rgbClr val="FFFF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rgbClr val="FFFF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rgbClr val="FFFF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rgbClr val="FFFF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rgbClr val="FFFF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</a:p>
              <a:p>
                <a:pPr algn="ctr"/>
                <a:r>
                  <a:rPr lang="en-US" sz="4000" b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=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rgbClr val="FFFF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rgbClr val="FFFF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rgbClr val="FFFF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rgbClr val="FFFF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rgbClr val="FFFF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rgbClr val="FFFF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১০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rgbClr val="FFFF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4000" b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১০,০০০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rgbClr val="FFFF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rgbClr val="FFFF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1.10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rgbClr val="FFFF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  <m: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4000" b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১০,০০০ × ১.৬১০</a:t>
                </a:r>
              </a:p>
              <a:p>
                <a:pPr algn="ctr"/>
                <a:r>
                  <a:rPr lang="en-US" sz="4000" b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16,100</a:t>
                </a:r>
              </a:p>
              <a:p>
                <a:pPr algn="ctr"/>
                <a:r>
                  <a:rPr lang="en-US" sz="4000" b="1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4000" b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৫ </a:t>
                </a:r>
                <a:r>
                  <a:rPr lang="en-US" sz="4000" b="1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</a:t>
                </a:r>
                <a:r>
                  <a:rPr lang="en-US" sz="4000" b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000" b="1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</a:t>
                </a:r>
                <a:r>
                  <a:rPr lang="en-US" sz="4000" b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১৬,১০০ </a:t>
                </a:r>
                <a:r>
                  <a:rPr lang="en-US" sz="4000" b="1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0" y="2914926"/>
                <a:ext cx="8013414" cy="3943074"/>
              </a:xfrm>
              <a:prstGeom prst="roundRect">
                <a:avLst/>
              </a:prstGeom>
              <a:blipFill rotWithShape="0">
                <a:blip r:embed="rId2"/>
                <a:stretch>
                  <a:fillRect l="-988" t="-2928" b="-6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Callout 9"/>
          <p:cNvSpPr/>
          <p:nvPr/>
        </p:nvSpPr>
        <p:spPr>
          <a:xfrm>
            <a:off x="8132684" y="2640957"/>
            <a:ext cx="3969026" cy="2014330"/>
          </a:xfrm>
          <a:prstGeom prst="wedgeEllipseCallout">
            <a:avLst>
              <a:gd name="adj1" fmla="val -23206"/>
              <a:gd name="adj2" fmla="val 7697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১০,০০0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=১০%বা,০.১০ 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n=৫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82200" y="2989467"/>
            <a:ext cx="14494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১০,০০০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10110571" y="4143401"/>
                <a:ext cx="5963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৫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0571" y="4143401"/>
                <a:ext cx="596347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92127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28607 -4.44444E-6 C -0.4142 -4.44444E-6 -0.57175 0.02385 -0.57175 0.04352 L -0.57175 0.08727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208 L -0.16107 -0.00208 C -0.24427 -0.00208 -0.34623 -0.02477 -0.34623 -0.04306 L -0.34623 -0.0831 " pathEditMode="relative" rAng="0" ptsTypes="AAAA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  <p:bldP spid="3" grpId="0"/>
      <p:bldP spid="3" grpId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1166192" y="1"/>
            <a:ext cx="8608874" cy="2743200"/>
          </a:xfrm>
          <a:prstGeom prst="wedgeRect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১০,০০০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অর্ধবার্ষিক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৮%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সুদে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9270" y="2955236"/>
            <a:ext cx="7805530" cy="396522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4800" b="1" baseline="30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8030816" y="2332383"/>
            <a:ext cx="4161183" cy="3322244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১০,০০0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=৮%বা,০.০৮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n=২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=২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78887" y="2991744"/>
            <a:ext cx="1444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১০,০০০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331303" y="2955236"/>
                <a:ext cx="7407967" cy="4541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000" b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4000" b="1" dirty="0">
                    <a:solidFill>
                      <a:srgbClr val="FFFF00"/>
                    </a:solidFill>
                  </a:rPr>
                  <a:t/>
                </a:r>
                <a:r>
                  <a:rPr lang="en-US" sz="40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000"/>
                        </a:srgbClr>
                      </a:outerShdw>
                    </a:effectLst>
                  </a:rPr>
                  <a:t>FV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𝐏𝐕</m:t>
                    </m:r>
                    <m:r>
                      <a:rPr lang="en-US" sz="40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𝐢</m:t>
                            </m:r>
                          </m:num>
                          <m:den>
                            <m:r>
                              <a:rPr lang="en-US" sz="4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𝐦</m:t>
                            </m:r>
                          </m:den>
                        </m:f>
                        <m:r>
                          <a:rPr lang="en-US" sz="40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en-US" sz="40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40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000"/>
                        </a:srgbClr>
                      </a:outerShdw>
                    </a:effectLst>
                  </a:rPr>
                  <a:t/>
                </a:r>
                <a:endParaRPr lang="en-US" sz="4000" dirty="0">
                  <a:solidFill>
                    <a:srgbClr val="FFFF00"/>
                  </a:solidFill>
                </a:endParaRPr>
              </a:p>
              <a:p>
                <a:pPr lvl="0"/>
                <a:r>
                  <a:rPr lang="en-US" sz="40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000"/>
                        </a:srgbClr>
                      </a:outerShdw>
                    </a:effectLst>
                  </a:rPr>
                  <a:t/>
                </a:r>
                <a:r>
                  <a:rPr lang="en-US" sz="40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a:rPr lang="en-US" sz="40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০</m:t>
                            </m:r>
                            <m:r>
                              <a:rPr lang="en-US" sz="4000" b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000" b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০৮</m:t>
                            </m:r>
                            <m:r>
                              <a:rPr lang="en-US" sz="4000" b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b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২</m:t>
                            </m:r>
                          </m:den>
                        </m:f>
                        <m:r>
                          <a:rPr lang="en-US" sz="40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২</m:t>
                        </m:r>
                        <m:r>
                          <a:rPr lang="en-US" sz="40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40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000"/>
                        </a:srgbClr>
                      </a:outerShdw>
                    </a:effectLst>
                  </a:rPr>
                  <a:t/>
                </a:r>
                <a:endParaRPr lang="en-US" sz="4000" dirty="0">
                  <a:solidFill>
                    <a:srgbClr val="FFFF00"/>
                  </a:solidFill>
                </a:endParaRPr>
              </a:p>
              <a:p>
                <a:pPr lvl="0"/>
                <a:r>
                  <a:rPr lang="en-US" sz="40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= ১০,০০০ (১.০৪</a:t>
                </a:r>
                <a:r>
                  <a:rPr lang="en-US" sz="4000" b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4000" b="1" baseline="300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endParaRPr lang="en-US" sz="4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en-US" sz="4000" b="1" baseline="30000" dirty="0">
                    <a:solidFill>
                      <a:srgbClr val="FFFF00"/>
                    </a:solidFill>
                  </a:rPr>
                  <a:t/>
                </a:r>
                <a:r>
                  <a:rPr lang="en-US" sz="4000" b="1" dirty="0">
                    <a:solidFill>
                      <a:srgbClr val="FFFF00"/>
                    </a:solidFill>
                  </a:rPr>
                  <a:t/>
                </a:r>
                <a:r>
                  <a:rPr lang="en-US" sz="4000" b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১০,০০০ </a:t>
                </a:r>
                <a:r>
                  <a:rPr lang="en-US" sz="3600" b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× ১.১৬৯৮৫৮</a:t>
                </a:r>
                <a:endParaRPr lang="en-US" sz="4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en-US" sz="4000" b="1" baseline="30000" dirty="0">
                    <a:solidFill>
                      <a:srgbClr val="FFFF00"/>
                    </a:solidFill>
                  </a:rPr>
                  <a:t/>
                </a:r>
                <a:r>
                  <a:rPr lang="en-US" sz="5400" b="1" baseline="30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 11,698</a:t>
                </a:r>
                <a:endParaRPr lang="en-US" sz="4800" b="1" baseline="300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/>
                <a:r>
                  <a:rPr lang="en-US" sz="4800" b="1" baseline="300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03" y="2955236"/>
                <a:ext cx="7407967" cy="4541821"/>
              </a:xfrm>
              <a:prstGeom prst="rect">
                <a:avLst/>
              </a:prstGeom>
              <a:blipFill rotWithShape="0">
                <a:blip r:embed="rId3"/>
                <a:stretch>
                  <a:fillRect l="-2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54358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3082 -4.81481E-6 C -0.44622 -4.81481E-6 -0.61614 0.04075 -0.61614 0.07431 L -0.61614 0.14931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07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991673" y="399245"/>
            <a:ext cx="5459927" cy="2051855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11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0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4778736"/>
              </p:ext>
            </p:extLst>
          </p:nvPr>
        </p:nvGraphicFramePr>
        <p:xfrm>
          <a:off x="1491086" y="2677254"/>
          <a:ext cx="10555139" cy="402336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0555139"/>
              </a:tblGrid>
              <a:tr h="370840">
                <a:tc>
                  <a:txBody>
                    <a:bodyPr/>
                    <a:lstStyle/>
                    <a:p>
                      <a:pPr marL="857250" marR="0" indent="-857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6000" b="1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ভবিষ্য</a:t>
                      </a:r>
                      <a:r>
                        <a:rPr lang="en-US" sz="6000" b="1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 </a:t>
                      </a:r>
                      <a:r>
                        <a:rPr lang="en-US" sz="6000" b="1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মূল্য</a:t>
                      </a:r>
                      <a:r>
                        <a:rPr lang="en-US" sz="6000" b="1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b="1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6000" b="1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</a:p>
                  </a:txBody>
                  <a:tcPr/>
                </a:tc>
              </a:tr>
              <a:tr h="417539">
                <a:tc>
                  <a:txBody>
                    <a:bodyPr/>
                    <a:lstStyle/>
                    <a:p>
                      <a:pPr marL="857250" marR="0" indent="-857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6000" b="1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</a:t>
                      </a:r>
                      <a:r>
                        <a:rPr lang="en-US" sz="6000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মূল্য</a:t>
                      </a:r>
                      <a:r>
                        <a:rPr lang="en-US" sz="6000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পরিবর্তনের</a:t>
                      </a:r>
                      <a:r>
                        <a:rPr lang="en-US" sz="6000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কারন</a:t>
                      </a:r>
                      <a:r>
                        <a:rPr lang="en-US" sz="6000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</a:t>
                      </a:r>
                      <a:r>
                        <a:rPr lang="en-US" sz="6000" b="1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857250" indent="-857250">
                        <a:buFont typeface="Wingdings" panose="05000000000000000000" pitchFamily="2" charset="2"/>
                        <a:buChar char="v"/>
                      </a:pPr>
                      <a:r>
                        <a:rPr lang="en-US" sz="6000" b="1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ভবিষ্য</a:t>
                      </a:r>
                      <a:r>
                        <a:rPr lang="en-US" sz="6000" b="1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 </a:t>
                      </a:r>
                      <a:r>
                        <a:rPr lang="en-US" sz="6000" b="1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মূল্য</a:t>
                      </a:r>
                      <a:r>
                        <a:rPr lang="en-US" sz="6000" b="1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b="1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নির্ণয়ের</a:t>
                      </a:r>
                      <a:r>
                        <a:rPr lang="en-US" sz="6000" b="1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b="1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সূত্রটি</a:t>
                      </a:r>
                      <a:r>
                        <a:rPr lang="en-US" sz="6000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</a:t>
                      </a:r>
                      <a:r>
                        <a:rPr lang="en-US" sz="6000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 </a:t>
                      </a:r>
                      <a:endParaRPr lang="en-US" sz="6000" b="1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857250" indent="-857250">
                        <a:buFont typeface="Wingdings" panose="05000000000000000000" pitchFamily="2" charset="2"/>
                        <a:buChar char="v"/>
                      </a:pPr>
                      <a:r>
                        <a:rPr lang="en-US" sz="6000" b="1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অর্থের</a:t>
                      </a:r>
                      <a:r>
                        <a:rPr lang="en-US" sz="6000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r>
                        <a:rPr lang="en-US" sz="6000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মূল্যের</a:t>
                      </a:r>
                      <a:r>
                        <a:rPr lang="en-US" sz="6000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নির্ধারকগুলো</a:t>
                      </a:r>
                      <a:r>
                        <a:rPr lang="en-US" sz="6000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কয়টি</a:t>
                      </a:r>
                      <a:r>
                        <a:rPr lang="en-US" sz="6000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6000" b="1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73551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519707" y="-206061"/>
            <a:ext cx="7662930" cy="253713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115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115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437883" y="2208727"/>
            <a:ext cx="11462195" cy="2595093"/>
          </a:xfrm>
          <a:prstGeom prst="wedgeRect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রায়হান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১৫,০০০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১১%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মাসিক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৯%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সুদের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45961" y="5280339"/>
            <a:ext cx="12337961" cy="81136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রায়হানের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লাভজনক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41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1954" y="4178301"/>
            <a:ext cx="11626046" cy="2679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রাজীব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সোনালী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৯%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সুদে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ত্রৈমাসিক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চক্রবৃদ্ধি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সুদে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২০,০০০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রাখলে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8620" y="1"/>
            <a:ext cx="6439436" cy="4178300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Horizontal Scroll 5"/>
          <p:cNvSpPr/>
          <p:nvPr/>
        </p:nvSpPr>
        <p:spPr>
          <a:xfrm>
            <a:off x="311954" y="-115257"/>
            <a:ext cx="4796666" cy="389836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70531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609600" y="0"/>
            <a:ext cx="6794500" cy="1346200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নীতিবাক্যঃ</a:t>
            </a:r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774700" y="1358900"/>
            <a:ext cx="11163300" cy="5397500"/>
          </a:xfrm>
          <a:prstGeom prst="wedge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দীপ্তিমান</a:t>
            </a:r>
            <a:r>
              <a:rPr lang="en-US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মতোই</a:t>
            </a:r>
            <a:r>
              <a:rPr lang="en-US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পুড়তে</a:t>
            </a:r>
            <a:r>
              <a:rPr lang="en-US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  এ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জ়ে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046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163" y="123759"/>
            <a:ext cx="11762705" cy="6624772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611458" y="264417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25014" y="244699"/>
            <a:ext cx="6375043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9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615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98042" y="0"/>
            <a:ext cx="5404513" cy="19652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50675" y="2398608"/>
            <a:ext cx="5941326" cy="44593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r"/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en-US" sz="4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2398609"/>
            <a:ext cx="6250675" cy="4622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বিশ্বজিত</a:t>
            </a:r>
            <a:r>
              <a:rPr lang="en-US" sz="6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ঘরামী</a:t>
            </a:r>
            <a:endParaRPr lang="en-US" sz="6000" b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ICT )</a:t>
            </a:r>
            <a:endParaRPr lang="en-US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হড্ডা</a:t>
            </a:r>
            <a:r>
              <a:rPr lang="en-US" sz="40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ডি,এম</a:t>
            </a:r>
            <a:r>
              <a:rPr lang="en-US" sz="40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0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বিদ্যলয়</a:t>
            </a:r>
            <a:endParaRPr lang="en-US" sz="4000" b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হড্ডা</a:t>
            </a:r>
            <a:r>
              <a:rPr lang="en-US" sz="40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কয়রা</a:t>
            </a:r>
            <a:r>
              <a:rPr lang="en-US" sz="40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40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নংঃ</a:t>
            </a:r>
            <a:r>
              <a:rPr lang="en-US" sz="40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০১৭৫৯৮৯২৪৬২</a:t>
            </a:r>
            <a:endParaRPr lang="en-US" sz="40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32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bjriti1@gmail.com</a:t>
            </a:r>
            <a:endParaRPr lang="en-US" sz="3200" b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48" t="-565" r="4806" b="444"/>
          <a:stretch/>
        </p:blipFill>
        <p:spPr bwMode="auto">
          <a:xfrm>
            <a:off x="8749825" y="51376"/>
            <a:ext cx="2905363" cy="229585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500" y="-51377"/>
            <a:ext cx="2773541" cy="2449985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253557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5073853"/>
              </p:ext>
            </p:extLst>
          </p:nvPr>
        </p:nvGraphicFramePr>
        <p:xfrm>
          <a:off x="1371600" y="139989"/>
          <a:ext cx="9448800" cy="143256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9448800"/>
              </a:tblGrid>
              <a:tr h="1419368">
                <a:tc>
                  <a:txBody>
                    <a:bodyPr/>
                    <a:lstStyle/>
                    <a:p>
                      <a:r>
                        <a:rPr lang="en-US" sz="8800" b="1" dirty="0" err="1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আমরা</a:t>
                      </a:r>
                      <a:r>
                        <a:rPr lang="en-US" sz="8800" b="1" baseline="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8800" b="1" dirty="0" err="1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</a:t>
                      </a:r>
                      <a:r>
                        <a:rPr lang="en-US" sz="88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8800" b="1" dirty="0" err="1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দেখতে</a:t>
                      </a:r>
                      <a:r>
                        <a:rPr lang="en-US" sz="8800" b="1" baseline="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8800" b="1" baseline="0" dirty="0" err="1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পাচ্ছি</a:t>
                      </a:r>
                      <a:r>
                        <a:rPr lang="en-US" sz="8800" b="1" baseline="0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?</a:t>
                      </a:r>
                      <a:endParaRPr lang="en-US" sz="8800" b="1" dirty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8788" y="2830707"/>
            <a:ext cx="6458827" cy="3531993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08396079"/>
              </p:ext>
            </p:extLst>
          </p:nvPr>
        </p:nvGraphicFramePr>
        <p:xfrm>
          <a:off x="573206" y="1285461"/>
          <a:ext cx="7099803" cy="4351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53" y="3238500"/>
            <a:ext cx="597729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3097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6707" y="0"/>
            <a:ext cx="12598707" cy="7240137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-218364" y="-395784"/>
            <a:ext cx="8557146" cy="2947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2524836" y="3620068"/>
            <a:ext cx="9280478" cy="2224585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11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11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11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797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Terminator 26"/>
          <p:cNvSpPr/>
          <p:nvPr/>
        </p:nvSpPr>
        <p:spPr>
          <a:xfrm>
            <a:off x="0" y="2430749"/>
            <a:ext cx="8557146" cy="903296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2548848"/>
              </p:ext>
            </p:extLst>
          </p:nvPr>
        </p:nvGraphicFramePr>
        <p:xfrm>
          <a:off x="0" y="3522784"/>
          <a:ext cx="12192001" cy="3232561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2192001"/>
              </a:tblGrid>
              <a:tr h="970952">
                <a:tc>
                  <a:txBody>
                    <a:bodyPr/>
                    <a:lstStyle/>
                    <a:p>
                      <a:pPr marL="857250" indent="-857250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54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অর্থের</a:t>
                      </a:r>
                      <a:r>
                        <a:rPr lang="en-US" sz="54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r>
                        <a:rPr lang="en-US" sz="54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মূল্য</a:t>
                      </a:r>
                      <a:r>
                        <a:rPr lang="en-US" sz="54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54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বলতে</a:t>
                      </a:r>
                      <a:r>
                        <a:rPr lang="en-US" sz="54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lang="en-US" sz="54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5400" baseline="0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965998">
                <a:tc>
                  <a:txBody>
                    <a:bodyPr/>
                    <a:lstStyle/>
                    <a:p>
                      <a:pPr marL="857250" indent="-857250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4800" b="1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অর্থের</a:t>
                      </a:r>
                      <a:r>
                        <a:rPr lang="en-US" sz="4800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r>
                        <a:rPr lang="en-US" sz="4800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মূল্যের</a:t>
                      </a:r>
                      <a:r>
                        <a:rPr lang="en-US" sz="4800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নির্ধারকগুলো</a:t>
                      </a:r>
                      <a:r>
                        <a:rPr lang="en-US" sz="4800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ব্যাখ্যা</a:t>
                      </a:r>
                      <a:r>
                        <a:rPr lang="en-US" sz="4800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4800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lang="en-US" sz="4800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            </a:t>
                      </a:r>
                      <a:endParaRPr lang="en-US" sz="4800" b="1" baseline="0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295611">
                <a:tc>
                  <a:txBody>
                    <a:bodyPr/>
                    <a:lstStyle/>
                    <a:p>
                      <a:pPr marL="857250" indent="-857250"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54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অর্থের</a:t>
                      </a:r>
                      <a:r>
                        <a:rPr lang="en-US" sz="5400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ভবিষ্য</a:t>
                      </a:r>
                      <a:r>
                        <a:rPr lang="en-US" sz="5400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 </a:t>
                      </a:r>
                      <a:r>
                        <a:rPr lang="en-US" sz="5400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মূল্য</a:t>
                      </a:r>
                      <a:r>
                        <a:rPr lang="en-US" sz="5400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নির্ণয়</a:t>
                      </a:r>
                      <a:r>
                        <a:rPr lang="en-US" sz="5400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5400" b="1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b="1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lang="en-US" sz="5400" b="1" baseline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5400" b="1" baseline="0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2" name="Explosion 1 1"/>
          <p:cNvSpPr/>
          <p:nvPr/>
        </p:nvSpPr>
        <p:spPr>
          <a:xfrm>
            <a:off x="1674055" y="112542"/>
            <a:ext cx="9059594" cy="2149394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1500" b="1" dirty="0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n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790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103031" y="3613666"/>
            <a:ext cx="11912958" cy="2950906"/>
          </a:xfrm>
          <a:prstGeom prst="wedge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মুল্যের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তাকেই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সময়মূল্য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5977212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35508" y="-238538"/>
            <a:ext cx="10472204" cy="3852204"/>
            <a:chOff x="103031" y="-238538"/>
            <a:chExt cx="10472204" cy="38522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3031" y="-238538"/>
              <a:ext cx="10472204" cy="385220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631094" y="293428"/>
              <a:ext cx="6480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অর্থের</a:t>
              </a:r>
              <a:r>
                <a:rPr lang="en-US" sz="72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72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</a:t>
              </a:r>
              <a:r>
                <a:rPr lang="en-US" sz="72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72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13849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996287" y="272956"/>
            <a:ext cx="7246962" cy="4449169"/>
          </a:xfrm>
          <a:prstGeom prst="wedgeRectCallo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সুদের</a:t>
            </a:r>
            <a:r>
              <a:rPr lang="en-US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হারের</a:t>
            </a:r>
            <a:r>
              <a:rPr lang="en-US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সময়মূল্যের</a:t>
            </a:r>
            <a:r>
              <a:rPr lang="en-US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an 3"/>
          <p:cNvSpPr/>
          <p:nvPr/>
        </p:nvSpPr>
        <p:spPr>
          <a:xfrm>
            <a:off x="996287" y="5036234"/>
            <a:ext cx="2011680" cy="1638886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an 4"/>
          <p:cNvSpPr/>
          <p:nvPr/>
        </p:nvSpPr>
        <p:spPr>
          <a:xfrm>
            <a:off x="8466927" y="4839286"/>
            <a:ext cx="2219656" cy="1916723"/>
          </a:xfrm>
          <a:prstGeom prst="ca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১১০/= </a:t>
            </a:r>
            <a:endParaRPr lang="en-US" sz="4000" b="1" dirty="0"/>
          </a:p>
        </p:txBody>
      </p:sp>
      <p:sp>
        <p:nvSpPr>
          <p:cNvPr id="6" name="Can 5"/>
          <p:cNvSpPr/>
          <p:nvPr/>
        </p:nvSpPr>
        <p:spPr>
          <a:xfrm>
            <a:off x="4731607" y="5117123"/>
            <a:ext cx="2011680" cy="1638886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১০%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Equal 7"/>
          <p:cNvSpPr/>
          <p:nvPr/>
        </p:nvSpPr>
        <p:spPr>
          <a:xfrm>
            <a:off x="7301132" y="5570806"/>
            <a:ext cx="590843" cy="53457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3573194" y="5570806"/>
            <a:ext cx="773723" cy="731520"/>
          </a:xfrm>
          <a:prstGeom prst="mathPlus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097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57578" y="0"/>
            <a:ext cx="7018985" cy="26530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মূল্যের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নির্ধারকগুলো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endParaRPr lang="en-US" sz="5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44001" y="2537136"/>
            <a:ext cx="4032554" cy="4201797"/>
            <a:chOff x="179509" y="2645318"/>
            <a:chExt cx="4032554" cy="40860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000"/>
            <a:stretch/>
          </p:blipFill>
          <p:spPr>
            <a:xfrm>
              <a:off x="179509" y="2645318"/>
              <a:ext cx="4032554" cy="408607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57578" y="5715729"/>
              <a:ext cx="3819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অর্থের</a:t>
              </a:r>
              <a:r>
                <a:rPr lang="en-US" sz="6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পরিমান</a:t>
              </a:r>
              <a:endParaRPr lang="en-US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94926" y="2537137"/>
            <a:ext cx="2789365" cy="4201797"/>
            <a:chOff x="4745582" y="2537137"/>
            <a:chExt cx="2789365" cy="4201797"/>
          </a:xfrm>
        </p:grpSpPr>
        <p:grpSp>
          <p:nvGrpSpPr>
            <p:cNvPr id="14" name="Group 13"/>
            <p:cNvGrpSpPr/>
            <p:nvPr/>
          </p:nvGrpSpPr>
          <p:grpSpPr>
            <a:xfrm>
              <a:off x="4745582" y="2537137"/>
              <a:ext cx="2789365" cy="4201797"/>
              <a:chOff x="5686302" y="2392185"/>
              <a:chExt cx="2789365" cy="420179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8388" t="-1604" r="18174" b="1604"/>
              <a:stretch/>
            </p:blipFill>
            <p:spPr>
              <a:xfrm>
                <a:off x="5686302" y="2392185"/>
                <a:ext cx="2789365" cy="236099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765261" y="3681089"/>
                <a:ext cx="2557545" cy="2912893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4866325" y="5601782"/>
              <a:ext cx="262764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সুদের</a:t>
              </a:r>
              <a:r>
                <a:rPr lang="en-US" sz="60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হার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4355514" y="4826320"/>
            <a:ext cx="447731" cy="363865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578144" y="4826321"/>
            <a:ext cx="571658" cy="36386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149802" y="2537136"/>
            <a:ext cx="3889338" cy="4348142"/>
            <a:chOff x="8228760" y="2537137"/>
            <a:chExt cx="3889338" cy="43481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28760" y="2537137"/>
              <a:ext cx="3889338" cy="420179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332930" y="5561840"/>
              <a:ext cx="18288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endPara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60102" y="3826041"/>
            <a:ext cx="45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FF00"/>
                </a:solidFill>
              </a:rPr>
              <a:t>%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052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408349" y="0"/>
            <a:ext cx="4945488" cy="28977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6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180304" y="3155325"/>
            <a:ext cx="11887200" cy="2936383"/>
          </a:xfrm>
          <a:prstGeom prst="wedge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বিনিয়োগকৃত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সুদাসল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মূল্যকে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944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317</Words>
  <Application>Microsoft Office PowerPoint</Application>
  <PresentationFormat>Custom</PresentationFormat>
  <Paragraphs>70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 স্বাগতম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সু স্বাগতম</dc:title>
  <dc:creator>hadda</dc:creator>
  <cp:lastModifiedBy>DOEL</cp:lastModifiedBy>
  <cp:revision>173</cp:revision>
  <dcterms:created xsi:type="dcterms:W3CDTF">2019-04-22T17:48:24Z</dcterms:created>
  <dcterms:modified xsi:type="dcterms:W3CDTF">2019-11-23T04:48:38Z</dcterms:modified>
</cp:coreProperties>
</file>