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11B1F-BC79-4C55-86C9-068AB05D871C}"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Left"/>
          <a:lightRig rig="threePt" dir="t"/>
        </a:scene3d>
      </dgm:spPr>
      <dgm:t>
        <a:bodyPr/>
        <a:lstStyle/>
        <a:p>
          <a:endParaRPr lang="en-US"/>
        </a:p>
      </dgm:t>
    </dgm:pt>
    <dgm:pt modelId="{3713D6A5-7CF0-4BA4-AC33-AC6CE02DDDCD}">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MD. SHAMSUDDAWHA</a:t>
          </a:r>
        </a:p>
      </dgm:t>
    </dgm:pt>
    <dgm:pt modelId="{8901AD70-E11F-4097-A51C-5E55F28D1304}" type="parTrans" cxnId="{7A48834F-10AC-482A-924A-FA272EBBB26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FC5D9E95-B622-4D96-8F73-E082F0C8F57C}" type="sibTrans" cxnId="{7A48834F-10AC-482A-924A-FA272EBBB26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71FB45B5-18D0-4B52-84EA-694B287ED513}">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ASST. TEACHER (ENGLISH)</a:t>
          </a:r>
        </a:p>
      </dgm:t>
    </dgm:pt>
    <dgm:pt modelId="{27009D4A-D886-48F4-84C8-E8BE52696E83}" type="parTrans" cxnId="{5D3E9DDB-DC3E-4DA7-8BE5-4C84EE291B3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DF29B4C-0AF7-408D-83C9-54518F8C44B8}" type="sibTrans" cxnId="{5D3E9DDB-DC3E-4DA7-8BE5-4C84EE291B3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24992A7-28C8-43B8-9942-35656F5B7CCF}">
      <dgm:prSet custT="1"/>
      <dgm:spPr/>
      <dgm:t>
        <a:bodyPr/>
        <a:lstStyle/>
        <a:p>
          <a:pPr rtl="0"/>
          <a:r>
            <a:rPr lang="en-US" sz="2800">
              <a:solidFill>
                <a:schemeClr val="tx1"/>
              </a:solidFill>
              <a:latin typeface="Times New Roman" panose="02020603050405020304" pitchFamily="18" charset="0"/>
              <a:cs typeface="Times New Roman" panose="02020603050405020304" pitchFamily="18" charset="0"/>
            </a:rPr>
            <a:t>GANGORE HIGH SCHOOL</a:t>
          </a:r>
        </a:p>
      </dgm:t>
    </dgm:pt>
    <dgm:pt modelId="{17B8E70C-E077-4B3A-B095-A90F7E12FCA9}" type="parTrans" cxnId="{27A6C934-79BB-4E94-B1AA-539EE74E1B72}">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CE07F6A-D1E3-4884-B037-76EFCCCC2FDA}" type="sibTrans" cxnId="{27A6C934-79BB-4E94-B1AA-539EE74E1B72}">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15A14617-1D08-43FC-88D9-BEE962234237}">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NIAMATPUR, NAOGAON</a:t>
          </a:r>
        </a:p>
      </dgm:t>
    </dgm:pt>
    <dgm:pt modelId="{E2187AA4-AC74-465D-8E14-3F9F52E4F389}" type="parTrans" cxnId="{A4BC1ACF-CF41-43D9-B880-DA032825F2FD}">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1C079CAF-592F-4C57-8D00-45219A55942D}" type="sibTrans" cxnId="{A4BC1ACF-CF41-43D9-B880-DA032825F2FD}">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A6108A35-0EA2-4430-9E38-536129E7D6D3}">
      <dgm:prSet custT="1"/>
      <dgm:spPr/>
      <dgm:t>
        <a:bodyPr/>
        <a:lstStyle/>
        <a:p>
          <a:pPr rtl="0"/>
          <a:r>
            <a:rPr lang="en-US" sz="2800">
              <a:solidFill>
                <a:schemeClr val="tx1"/>
              </a:solidFill>
              <a:latin typeface="Times New Roman" panose="02020603050405020304" pitchFamily="18" charset="0"/>
              <a:cs typeface="Times New Roman" panose="02020603050405020304" pitchFamily="18" charset="0"/>
            </a:rPr>
            <a:t>CELL NO. 01717-516353</a:t>
          </a:r>
        </a:p>
      </dgm:t>
    </dgm:pt>
    <dgm:pt modelId="{DB30968A-A764-4C02-AE3C-E8389C3A47FD}" type="parTrans" cxnId="{829FBAFD-DF42-4E21-9B64-725CF3CF2A6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A6DC6857-C6CF-4344-9B08-397D7E4B43FB}" type="sibTrans" cxnId="{829FBAFD-DF42-4E21-9B64-725CF3CF2A6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DBF41F1-95B1-4118-8EC1-D8FE86DFDB01}">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E-MAIL: shamshzoha@gmail.com</a:t>
          </a:r>
        </a:p>
      </dgm:t>
    </dgm:pt>
    <dgm:pt modelId="{20911A26-3AFA-4963-BEBC-E815F90E724D}" type="parTrans" cxnId="{3CEC7626-C7E0-45E2-AA6D-2C2ECFF23F8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B1BDB185-3034-4780-BA6A-57AB960C55BA}" type="sibTrans" cxnId="{3CEC7626-C7E0-45E2-AA6D-2C2ECFF23F8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8FC4D161-EB40-4BA1-B196-93BC519E9379}" type="pres">
      <dgm:prSet presAssocID="{E7611B1F-BC79-4C55-86C9-068AB05D871C}" presName="linear" presStyleCnt="0">
        <dgm:presLayoutVars>
          <dgm:animLvl val="lvl"/>
          <dgm:resizeHandles val="exact"/>
        </dgm:presLayoutVars>
      </dgm:prSet>
      <dgm:spPr/>
    </dgm:pt>
    <dgm:pt modelId="{5EB7A14A-C3BA-43BE-B395-F75343D4AADB}" type="pres">
      <dgm:prSet presAssocID="{3713D6A5-7CF0-4BA4-AC33-AC6CE02DDDCD}" presName="parentText" presStyleLbl="node1" presStyleIdx="0" presStyleCnt="6">
        <dgm:presLayoutVars>
          <dgm:chMax val="0"/>
          <dgm:bulletEnabled val="1"/>
        </dgm:presLayoutVars>
      </dgm:prSet>
      <dgm:spPr/>
    </dgm:pt>
    <dgm:pt modelId="{83523502-8A65-48DB-88BD-71EA7FE70E14}" type="pres">
      <dgm:prSet presAssocID="{FC5D9E95-B622-4D96-8F73-E082F0C8F57C}" presName="spacer" presStyleCnt="0"/>
      <dgm:spPr/>
    </dgm:pt>
    <dgm:pt modelId="{2E62B858-E356-42A2-9DC6-F5CDDE1C1D50}" type="pres">
      <dgm:prSet presAssocID="{71FB45B5-18D0-4B52-84EA-694B287ED513}" presName="parentText" presStyleLbl="node1" presStyleIdx="1" presStyleCnt="6">
        <dgm:presLayoutVars>
          <dgm:chMax val="0"/>
          <dgm:bulletEnabled val="1"/>
        </dgm:presLayoutVars>
      </dgm:prSet>
      <dgm:spPr/>
    </dgm:pt>
    <dgm:pt modelId="{0F7D87FF-B9E8-4F83-9DA6-263C8E2CF5C7}" type="pres">
      <dgm:prSet presAssocID="{EDF29B4C-0AF7-408D-83C9-54518F8C44B8}" presName="spacer" presStyleCnt="0"/>
      <dgm:spPr/>
    </dgm:pt>
    <dgm:pt modelId="{F7677880-66F8-4A91-B356-2EB0DC6E521B}" type="pres">
      <dgm:prSet presAssocID="{E24992A7-28C8-43B8-9942-35656F5B7CCF}" presName="parentText" presStyleLbl="node1" presStyleIdx="2" presStyleCnt="6">
        <dgm:presLayoutVars>
          <dgm:chMax val="0"/>
          <dgm:bulletEnabled val="1"/>
        </dgm:presLayoutVars>
      </dgm:prSet>
      <dgm:spPr/>
    </dgm:pt>
    <dgm:pt modelId="{A3BFC825-A5A0-4452-9ED3-6C837392DA47}" type="pres">
      <dgm:prSet presAssocID="{ECE07F6A-D1E3-4884-B037-76EFCCCC2FDA}" presName="spacer" presStyleCnt="0"/>
      <dgm:spPr/>
    </dgm:pt>
    <dgm:pt modelId="{FEE93119-DA84-4C15-8AC8-B5116D9E3A6F}" type="pres">
      <dgm:prSet presAssocID="{15A14617-1D08-43FC-88D9-BEE962234237}" presName="parentText" presStyleLbl="node1" presStyleIdx="3" presStyleCnt="6">
        <dgm:presLayoutVars>
          <dgm:chMax val="0"/>
          <dgm:bulletEnabled val="1"/>
        </dgm:presLayoutVars>
      </dgm:prSet>
      <dgm:spPr/>
    </dgm:pt>
    <dgm:pt modelId="{3A736657-9D43-4A6C-9CDD-C7493A209C10}" type="pres">
      <dgm:prSet presAssocID="{1C079CAF-592F-4C57-8D00-45219A55942D}" presName="spacer" presStyleCnt="0"/>
      <dgm:spPr/>
    </dgm:pt>
    <dgm:pt modelId="{9919DDC8-5D78-40CA-A469-B4B40B66D4C4}" type="pres">
      <dgm:prSet presAssocID="{A6108A35-0EA2-4430-9E38-536129E7D6D3}" presName="parentText" presStyleLbl="node1" presStyleIdx="4" presStyleCnt="6">
        <dgm:presLayoutVars>
          <dgm:chMax val="0"/>
          <dgm:bulletEnabled val="1"/>
        </dgm:presLayoutVars>
      </dgm:prSet>
      <dgm:spPr/>
    </dgm:pt>
    <dgm:pt modelId="{2E92860F-4CFF-40FB-B4CD-446B11CC7847}" type="pres">
      <dgm:prSet presAssocID="{A6DC6857-C6CF-4344-9B08-397D7E4B43FB}" presName="spacer" presStyleCnt="0"/>
      <dgm:spPr/>
    </dgm:pt>
    <dgm:pt modelId="{903A139F-F566-4825-9625-58770DF1F425}" type="pres">
      <dgm:prSet presAssocID="{EDBF41F1-95B1-4118-8EC1-D8FE86DFDB01}" presName="parentText" presStyleLbl="node1" presStyleIdx="5" presStyleCnt="6">
        <dgm:presLayoutVars>
          <dgm:chMax val="0"/>
          <dgm:bulletEnabled val="1"/>
        </dgm:presLayoutVars>
      </dgm:prSet>
      <dgm:spPr/>
    </dgm:pt>
  </dgm:ptLst>
  <dgm:cxnLst>
    <dgm:cxn modelId="{3CEC7626-C7E0-45E2-AA6D-2C2ECFF23F8A}" srcId="{E7611B1F-BC79-4C55-86C9-068AB05D871C}" destId="{EDBF41F1-95B1-4118-8EC1-D8FE86DFDB01}" srcOrd="5" destOrd="0" parTransId="{20911A26-3AFA-4963-BEBC-E815F90E724D}" sibTransId="{B1BDB185-3034-4780-BA6A-57AB960C55BA}"/>
    <dgm:cxn modelId="{D722F929-2CA4-496D-9B69-89E2A94BE339}" type="presOf" srcId="{A6108A35-0EA2-4430-9E38-536129E7D6D3}" destId="{9919DDC8-5D78-40CA-A469-B4B40B66D4C4}" srcOrd="0" destOrd="0" presId="urn:microsoft.com/office/officeart/2005/8/layout/vList2"/>
    <dgm:cxn modelId="{FCCA5D30-2A29-46CF-B278-871CCE6D713D}" type="presOf" srcId="{3713D6A5-7CF0-4BA4-AC33-AC6CE02DDDCD}" destId="{5EB7A14A-C3BA-43BE-B395-F75343D4AADB}" srcOrd="0" destOrd="0" presId="urn:microsoft.com/office/officeart/2005/8/layout/vList2"/>
    <dgm:cxn modelId="{27A6C934-79BB-4E94-B1AA-539EE74E1B72}" srcId="{E7611B1F-BC79-4C55-86C9-068AB05D871C}" destId="{E24992A7-28C8-43B8-9942-35656F5B7CCF}" srcOrd="2" destOrd="0" parTransId="{17B8E70C-E077-4B3A-B095-A90F7E12FCA9}" sibTransId="{ECE07F6A-D1E3-4884-B037-76EFCCCC2FDA}"/>
    <dgm:cxn modelId="{B954696B-4A44-4B63-A9E9-25A8BD1C5458}" type="presOf" srcId="{E24992A7-28C8-43B8-9942-35656F5B7CCF}" destId="{F7677880-66F8-4A91-B356-2EB0DC6E521B}" srcOrd="0" destOrd="0" presId="urn:microsoft.com/office/officeart/2005/8/layout/vList2"/>
    <dgm:cxn modelId="{1E31A36B-70FA-4405-BA1B-076588BC696F}" type="presOf" srcId="{E7611B1F-BC79-4C55-86C9-068AB05D871C}" destId="{8FC4D161-EB40-4BA1-B196-93BC519E9379}" srcOrd="0" destOrd="0" presId="urn:microsoft.com/office/officeart/2005/8/layout/vList2"/>
    <dgm:cxn modelId="{7A48834F-10AC-482A-924A-FA272EBBB267}" srcId="{E7611B1F-BC79-4C55-86C9-068AB05D871C}" destId="{3713D6A5-7CF0-4BA4-AC33-AC6CE02DDDCD}" srcOrd="0" destOrd="0" parTransId="{8901AD70-E11F-4097-A51C-5E55F28D1304}" sibTransId="{FC5D9E95-B622-4D96-8F73-E082F0C8F57C}"/>
    <dgm:cxn modelId="{51DBB5B6-CC5F-4EDC-9354-721B8373944C}" type="presOf" srcId="{15A14617-1D08-43FC-88D9-BEE962234237}" destId="{FEE93119-DA84-4C15-8AC8-B5116D9E3A6F}" srcOrd="0" destOrd="0" presId="urn:microsoft.com/office/officeart/2005/8/layout/vList2"/>
    <dgm:cxn modelId="{A4BC1ACF-CF41-43D9-B880-DA032825F2FD}" srcId="{E7611B1F-BC79-4C55-86C9-068AB05D871C}" destId="{15A14617-1D08-43FC-88D9-BEE962234237}" srcOrd="3" destOrd="0" parTransId="{E2187AA4-AC74-465D-8E14-3F9F52E4F389}" sibTransId="{1C079CAF-592F-4C57-8D00-45219A55942D}"/>
    <dgm:cxn modelId="{8F926DD5-AEF0-40DC-B665-65C3D716F63A}" type="presOf" srcId="{EDBF41F1-95B1-4118-8EC1-D8FE86DFDB01}" destId="{903A139F-F566-4825-9625-58770DF1F425}" srcOrd="0" destOrd="0" presId="urn:microsoft.com/office/officeart/2005/8/layout/vList2"/>
    <dgm:cxn modelId="{5D3E9DDB-DC3E-4DA7-8BE5-4C84EE291B3A}" srcId="{E7611B1F-BC79-4C55-86C9-068AB05D871C}" destId="{71FB45B5-18D0-4B52-84EA-694B287ED513}" srcOrd="1" destOrd="0" parTransId="{27009D4A-D886-48F4-84C8-E8BE52696E83}" sibTransId="{EDF29B4C-0AF7-408D-83C9-54518F8C44B8}"/>
    <dgm:cxn modelId="{B1BB39E2-ABBC-442E-842E-89CF15C37C01}" type="presOf" srcId="{71FB45B5-18D0-4B52-84EA-694B287ED513}" destId="{2E62B858-E356-42A2-9DC6-F5CDDE1C1D50}" srcOrd="0" destOrd="0" presId="urn:microsoft.com/office/officeart/2005/8/layout/vList2"/>
    <dgm:cxn modelId="{829FBAFD-DF42-4E21-9B64-725CF3CF2A60}" srcId="{E7611B1F-BC79-4C55-86C9-068AB05D871C}" destId="{A6108A35-0EA2-4430-9E38-536129E7D6D3}" srcOrd="4" destOrd="0" parTransId="{DB30968A-A764-4C02-AE3C-E8389C3A47FD}" sibTransId="{A6DC6857-C6CF-4344-9B08-397D7E4B43FB}"/>
    <dgm:cxn modelId="{392506CE-6B88-4D2D-A6B8-4CB02DD087B8}" type="presParOf" srcId="{8FC4D161-EB40-4BA1-B196-93BC519E9379}" destId="{5EB7A14A-C3BA-43BE-B395-F75343D4AADB}" srcOrd="0" destOrd="0" presId="urn:microsoft.com/office/officeart/2005/8/layout/vList2"/>
    <dgm:cxn modelId="{6121EB1C-0003-40FB-946D-197E029A9071}" type="presParOf" srcId="{8FC4D161-EB40-4BA1-B196-93BC519E9379}" destId="{83523502-8A65-48DB-88BD-71EA7FE70E14}" srcOrd="1" destOrd="0" presId="urn:microsoft.com/office/officeart/2005/8/layout/vList2"/>
    <dgm:cxn modelId="{BF0EA3EF-665B-4BF5-8D6A-C28E339EB75B}" type="presParOf" srcId="{8FC4D161-EB40-4BA1-B196-93BC519E9379}" destId="{2E62B858-E356-42A2-9DC6-F5CDDE1C1D50}" srcOrd="2" destOrd="0" presId="urn:microsoft.com/office/officeart/2005/8/layout/vList2"/>
    <dgm:cxn modelId="{0D78B4B8-EA9A-401D-9E8F-105AEFB31858}" type="presParOf" srcId="{8FC4D161-EB40-4BA1-B196-93BC519E9379}" destId="{0F7D87FF-B9E8-4F83-9DA6-263C8E2CF5C7}" srcOrd="3" destOrd="0" presId="urn:microsoft.com/office/officeart/2005/8/layout/vList2"/>
    <dgm:cxn modelId="{D6A88B0D-3752-4E21-9566-89B980FD7E36}" type="presParOf" srcId="{8FC4D161-EB40-4BA1-B196-93BC519E9379}" destId="{F7677880-66F8-4A91-B356-2EB0DC6E521B}" srcOrd="4" destOrd="0" presId="urn:microsoft.com/office/officeart/2005/8/layout/vList2"/>
    <dgm:cxn modelId="{75FE7EB7-2FFF-44E7-8C4C-5CDFDD48C582}" type="presParOf" srcId="{8FC4D161-EB40-4BA1-B196-93BC519E9379}" destId="{A3BFC825-A5A0-4452-9ED3-6C837392DA47}" srcOrd="5" destOrd="0" presId="urn:microsoft.com/office/officeart/2005/8/layout/vList2"/>
    <dgm:cxn modelId="{8B45A57E-5771-4F43-B447-EC262D2F93C4}" type="presParOf" srcId="{8FC4D161-EB40-4BA1-B196-93BC519E9379}" destId="{FEE93119-DA84-4C15-8AC8-B5116D9E3A6F}" srcOrd="6" destOrd="0" presId="urn:microsoft.com/office/officeart/2005/8/layout/vList2"/>
    <dgm:cxn modelId="{2600B88E-E2CD-48C5-A7E1-3524C516C3A6}" type="presParOf" srcId="{8FC4D161-EB40-4BA1-B196-93BC519E9379}" destId="{3A736657-9D43-4A6C-9CDD-C7493A209C10}" srcOrd="7" destOrd="0" presId="urn:microsoft.com/office/officeart/2005/8/layout/vList2"/>
    <dgm:cxn modelId="{F1A23B84-C323-451B-A633-AC477B4C838A}" type="presParOf" srcId="{8FC4D161-EB40-4BA1-B196-93BC519E9379}" destId="{9919DDC8-5D78-40CA-A469-B4B40B66D4C4}" srcOrd="8" destOrd="0" presId="urn:microsoft.com/office/officeart/2005/8/layout/vList2"/>
    <dgm:cxn modelId="{63ED8353-6C3A-4B5A-B761-AC2CE2FA431E}" type="presParOf" srcId="{8FC4D161-EB40-4BA1-B196-93BC519E9379}" destId="{2E92860F-4CFF-40FB-B4CD-446B11CC7847}" srcOrd="9" destOrd="0" presId="urn:microsoft.com/office/officeart/2005/8/layout/vList2"/>
    <dgm:cxn modelId="{FFC3BC50-6A1A-428D-AF1F-EC20EA83D45C}" type="presParOf" srcId="{8FC4D161-EB40-4BA1-B196-93BC519E9379}" destId="{903A139F-F566-4825-9625-58770DF1F42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11B1F-BC79-4C55-86C9-068AB05D871C}"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Left"/>
          <a:lightRig rig="threePt" dir="t"/>
        </a:scene3d>
      </dgm:spPr>
      <dgm:t>
        <a:bodyPr/>
        <a:lstStyle/>
        <a:p>
          <a:endParaRPr lang="en-US"/>
        </a:p>
      </dgm:t>
    </dgm:pt>
    <dgm:pt modelId="{3713D6A5-7CF0-4BA4-AC33-AC6CE02DDDCD}">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gm:t>
    </dgm:pt>
    <dgm:pt modelId="{8901AD70-E11F-4097-A51C-5E55F28D1304}" type="par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C5D9E95-B622-4D96-8F73-E082F0C8F57C}" type="sib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1FB45B5-18D0-4B52-84EA-694B287ED51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NINE - TEN</a:t>
          </a:r>
        </a:p>
      </dgm:t>
    </dgm:pt>
    <dgm:pt modelId="{27009D4A-D886-48F4-84C8-E8BE52696E83}" type="par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DF29B4C-0AF7-408D-83C9-54518F8C44B8}" type="sib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5A14617-1D08-43FC-88D9-BEE962234237}">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gm:t>
    </dgm:pt>
    <dgm:pt modelId="{E2187AA4-AC74-465D-8E14-3F9F52E4F389}" type="par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079CAF-592F-4C57-8D00-45219A55942D}" type="sib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108A35-0EA2-4430-9E38-536129E7D6D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gm:t>
    </dgm:pt>
    <dgm:pt modelId="{DB30968A-A764-4C02-AE3C-E8389C3A47FD}" type="par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DC6857-C6CF-4344-9B08-397D7E4B43FB}" type="sib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FC4D161-EB40-4BA1-B196-93BC519E9379}" type="pres">
      <dgm:prSet presAssocID="{E7611B1F-BC79-4C55-86C9-068AB05D871C}" presName="linear" presStyleCnt="0">
        <dgm:presLayoutVars>
          <dgm:animLvl val="lvl"/>
          <dgm:resizeHandles val="exact"/>
        </dgm:presLayoutVars>
      </dgm:prSet>
      <dgm:spPr/>
    </dgm:pt>
    <dgm:pt modelId="{5EB7A14A-C3BA-43BE-B395-F75343D4AADB}" type="pres">
      <dgm:prSet presAssocID="{3713D6A5-7CF0-4BA4-AC33-AC6CE02DDDCD}" presName="parentText" presStyleLbl="node1" presStyleIdx="0" presStyleCnt="4">
        <dgm:presLayoutVars>
          <dgm:chMax val="0"/>
          <dgm:bulletEnabled val="1"/>
        </dgm:presLayoutVars>
      </dgm:prSet>
      <dgm:spPr/>
    </dgm:pt>
    <dgm:pt modelId="{83523502-8A65-48DB-88BD-71EA7FE70E14}" type="pres">
      <dgm:prSet presAssocID="{FC5D9E95-B622-4D96-8F73-E082F0C8F57C}" presName="spacer" presStyleCnt="0"/>
      <dgm:spPr/>
    </dgm:pt>
    <dgm:pt modelId="{2E62B858-E356-42A2-9DC6-F5CDDE1C1D50}" type="pres">
      <dgm:prSet presAssocID="{71FB45B5-18D0-4B52-84EA-694B287ED513}" presName="parentText" presStyleLbl="node1" presStyleIdx="1" presStyleCnt="4">
        <dgm:presLayoutVars>
          <dgm:chMax val="0"/>
          <dgm:bulletEnabled val="1"/>
        </dgm:presLayoutVars>
      </dgm:prSet>
      <dgm:spPr/>
    </dgm:pt>
    <dgm:pt modelId="{0F7D87FF-B9E8-4F83-9DA6-263C8E2CF5C7}" type="pres">
      <dgm:prSet presAssocID="{EDF29B4C-0AF7-408D-83C9-54518F8C44B8}" presName="spacer" presStyleCnt="0"/>
      <dgm:spPr/>
    </dgm:pt>
    <dgm:pt modelId="{FEE93119-DA84-4C15-8AC8-B5116D9E3A6F}" type="pres">
      <dgm:prSet presAssocID="{15A14617-1D08-43FC-88D9-BEE962234237}" presName="parentText" presStyleLbl="node1" presStyleIdx="2" presStyleCnt="4">
        <dgm:presLayoutVars>
          <dgm:chMax val="0"/>
          <dgm:bulletEnabled val="1"/>
        </dgm:presLayoutVars>
      </dgm:prSet>
      <dgm:spPr/>
    </dgm:pt>
    <dgm:pt modelId="{3A736657-9D43-4A6C-9CDD-C7493A209C10}" type="pres">
      <dgm:prSet presAssocID="{1C079CAF-592F-4C57-8D00-45219A55942D}" presName="spacer" presStyleCnt="0"/>
      <dgm:spPr/>
    </dgm:pt>
    <dgm:pt modelId="{9919DDC8-5D78-40CA-A469-B4B40B66D4C4}" type="pres">
      <dgm:prSet presAssocID="{A6108A35-0EA2-4430-9E38-536129E7D6D3}" presName="parentText" presStyleLbl="node1" presStyleIdx="3" presStyleCnt="4">
        <dgm:presLayoutVars>
          <dgm:chMax val="0"/>
          <dgm:bulletEnabled val="1"/>
        </dgm:presLayoutVars>
      </dgm:prSet>
      <dgm:spPr/>
    </dgm:pt>
  </dgm:ptLst>
  <dgm:cxnLst>
    <dgm:cxn modelId="{FC0ED804-EDF2-42CF-8E70-4A1D255A3EC4}" type="presOf" srcId="{A6108A35-0EA2-4430-9E38-536129E7D6D3}" destId="{9919DDC8-5D78-40CA-A469-B4B40B66D4C4}" srcOrd="0" destOrd="0" presId="urn:microsoft.com/office/officeart/2005/8/layout/vList2"/>
    <dgm:cxn modelId="{F48F645D-BF5F-474B-B0C5-D9EC6E09D93D}" type="presOf" srcId="{15A14617-1D08-43FC-88D9-BEE962234237}" destId="{FEE93119-DA84-4C15-8AC8-B5116D9E3A6F}" srcOrd="0" destOrd="0" presId="urn:microsoft.com/office/officeart/2005/8/layout/vList2"/>
    <dgm:cxn modelId="{7D08AB66-8F06-4C37-BEF5-68D4F4353DA7}" type="presOf" srcId="{E7611B1F-BC79-4C55-86C9-068AB05D871C}" destId="{8FC4D161-EB40-4BA1-B196-93BC519E9379}" srcOrd="0" destOrd="0" presId="urn:microsoft.com/office/officeart/2005/8/layout/vList2"/>
    <dgm:cxn modelId="{7A48834F-10AC-482A-924A-FA272EBBB267}" srcId="{E7611B1F-BC79-4C55-86C9-068AB05D871C}" destId="{3713D6A5-7CF0-4BA4-AC33-AC6CE02DDDCD}" srcOrd="0" destOrd="0" parTransId="{8901AD70-E11F-4097-A51C-5E55F28D1304}" sibTransId="{FC5D9E95-B622-4D96-8F73-E082F0C8F57C}"/>
    <dgm:cxn modelId="{B47E7780-C770-426A-8376-1AD8FBD46972}" type="presOf" srcId="{3713D6A5-7CF0-4BA4-AC33-AC6CE02DDDCD}" destId="{5EB7A14A-C3BA-43BE-B395-F75343D4AADB}" srcOrd="0" destOrd="0" presId="urn:microsoft.com/office/officeart/2005/8/layout/vList2"/>
    <dgm:cxn modelId="{A4BC1ACF-CF41-43D9-B880-DA032825F2FD}" srcId="{E7611B1F-BC79-4C55-86C9-068AB05D871C}" destId="{15A14617-1D08-43FC-88D9-BEE962234237}" srcOrd="2" destOrd="0" parTransId="{E2187AA4-AC74-465D-8E14-3F9F52E4F389}" sibTransId="{1C079CAF-592F-4C57-8D00-45219A55942D}"/>
    <dgm:cxn modelId="{CD2791DA-C228-497A-9851-30E12E48C468}" type="presOf" srcId="{71FB45B5-18D0-4B52-84EA-694B287ED513}" destId="{2E62B858-E356-42A2-9DC6-F5CDDE1C1D50}" srcOrd="0" destOrd="0" presId="urn:microsoft.com/office/officeart/2005/8/layout/vList2"/>
    <dgm:cxn modelId="{5D3E9DDB-DC3E-4DA7-8BE5-4C84EE291B3A}" srcId="{E7611B1F-BC79-4C55-86C9-068AB05D871C}" destId="{71FB45B5-18D0-4B52-84EA-694B287ED513}" srcOrd="1" destOrd="0" parTransId="{27009D4A-D886-48F4-84C8-E8BE52696E83}" sibTransId="{EDF29B4C-0AF7-408D-83C9-54518F8C44B8}"/>
    <dgm:cxn modelId="{829FBAFD-DF42-4E21-9B64-725CF3CF2A60}" srcId="{E7611B1F-BC79-4C55-86C9-068AB05D871C}" destId="{A6108A35-0EA2-4430-9E38-536129E7D6D3}" srcOrd="3" destOrd="0" parTransId="{DB30968A-A764-4C02-AE3C-E8389C3A47FD}" sibTransId="{A6DC6857-C6CF-4344-9B08-397D7E4B43FB}"/>
    <dgm:cxn modelId="{2E7496E9-6826-41BE-9078-D03ED35B0004}" type="presParOf" srcId="{8FC4D161-EB40-4BA1-B196-93BC519E9379}" destId="{5EB7A14A-C3BA-43BE-B395-F75343D4AADB}" srcOrd="0" destOrd="0" presId="urn:microsoft.com/office/officeart/2005/8/layout/vList2"/>
    <dgm:cxn modelId="{058EC869-C11E-49FF-8B96-AF1FA69F4AE1}" type="presParOf" srcId="{8FC4D161-EB40-4BA1-B196-93BC519E9379}" destId="{83523502-8A65-48DB-88BD-71EA7FE70E14}" srcOrd="1" destOrd="0" presId="urn:microsoft.com/office/officeart/2005/8/layout/vList2"/>
    <dgm:cxn modelId="{D1602440-40F0-4CD8-B52A-9F9C325D4243}" type="presParOf" srcId="{8FC4D161-EB40-4BA1-B196-93BC519E9379}" destId="{2E62B858-E356-42A2-9DC6-F5CDDE1C1D50}" srcOrd="2" destOrd="0" presId="urn:microsoft.com/office/officeart/2005/8/layout/vList2"/>
    <dgm:cxn modelId="{B1F041FC-29F0-45FB-83B8-961E3C62A35D}" type="presParOf" srcId="{8FC4D161-EB40-4BA1-B196-93BC519E9379}" destId="{0F7D87FF-B9E8-4F83-9DA6-263C8E2CF5C7}" srcOrd="3" destOrd="0" presId="urn:microsoft.com/office/officeart/2005/8/layout/vList2"/>
    <dgm:cxn modelId="{4F86C067-8E4A-4012-A5B9-181EFEE3EFDB}" type="presParOf" srcId="{8FC4D161-EB40-4BA1-B196-93BC519E9379}" destId="{FEE93119-DA84-4C15-8AC8-B5116D9E3A6F}" srcOrd="4" destOrd="0" presId="urn:microsoft.com/office/officeart/2005/8/layout/vList2"/>
    <dgm:cxn modelId="{F0D2A571-FEE3-49F7-804A-F33C2560E34D}" type="presParOf" srcId="{8FC4D161-EB40-4BA1-B196-93BC519E9379}" destId="{3A736657-9D43-4A6C-9CDD-C7493A209C10}" srcOrd="5" destOrd="0" presId="urn:microsoft.com/office/officeart/2005/8/layout/vList2"/>
    <dgm:cxn modelId="{EF2504E1-2E06-4712-A9AE-B2D7DD82C836}" type="presParOf" srcId="{8FC4D161-EB40-4BA1-B196-93BC519E9379}" destId="{9919DDC8-5D78-40CA-A469-B4B40B66D4C4}"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A14A-C3BA-43BE-B395-F75343D4AADB}">
      <dsp:nvSpPr>
        <dsp:cNvPr id="0" name=""/>
        <dsp:cNvSpPr/>
      </dsp:nvSpPr>
      <dsp:spPr>
        <a:xfrm>
          <a:off x="0" y="2549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MD. SHAMSUDDAWHA</a:t>
          </a:r>
        </a:p>
      </dsp:txBody>
      <dsp:txXfrm>
        <a:off x="31527" y="57026"/>
        <a:ext cx="5573472" cy="582785"/>
      </dsp:txXfrm>
    </dsp:sp>
    <dsp:sp modelId="{2E62B858-E356-42A2-9DC6-F5CDDE1C1D50}">
      <dsp:nvSpPr>
        <dsp:cNvPr id="0" name=""/>
        <dsp:cNvSpPr/>
      </dsp:nvSpPr>
      <dsp:spPr>
        <a:xfrm>
          <a:off x="0" y="68861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ASST. TEACHER (ENGLISH)</a:t>
          </a:r>
        </a:p>
      </dsp:txBody>
      <dsp:txXfrm>
        <a:off x="31527" y="720146"/>
        <a:ext cx="5573472" cy="582785"/>
      </dsp:txXfrm>
    </dsp:sp>
    <dsp:sp modelId="{F7677880-66F8-4A91-B356-2EB0DC6E521B}">
      <dsp:nvSpPr>
        <dsp:cNvPr id="0" name=""/>
        <dsp:cNvSpPr/>
      </dsp:nvSpPr>
      <dsp:spPr>
        <a:xfrm>
          <a:off x="0" y="135173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Times New Roman" panose="02020603050405020304" pitchFamily="18" charset="0"/>
              <a:cs typeface="Times New Roman" panose="02020603050405020304" pitchFamily="18" charset="0"/>
            </a:rPr>
            <a:t>GANGORE HIGH SCHOOL</a:t>
          </a:r>
        </a:p>
      </dsp:txBody>
      <dsp:txXfrm>
        <a:off x="31527" y="1383266"/>
        <a:ext cx="5573472" cy="582785"/>
      </dsp:txXfrm>
    </dsp:sp>
    <dsp:sp modelId="{FEE93119-DA84-4C15-8AC8-B5116D9E3A6F}">
      <dsp:nvSpPr>
        <dsp:cNvPr id="0" name=""/>
        <dsp:cNvSpPr/>
      </dsp:nvSpPr>
      <dsp:spPr>
        <a:xfrm>
          <a:off x="0" y="201485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NIAMATPUR, NAOGAON</a:t>
          </a:r>
        </a:p>
      </dsp:txBody>
      <dsp:txXfrm>
        <a:off x="31527" y="2046386"/>
        <a:ext cx="5573472" cy="582785"/>
      </dsp:txXfrm>
    </dsp:sp>
    <dsp:sp modelId="{9919DDC8-5D78-40CA-A469-B4B40B66D4C4}">
      <dsp:nvSpPr>
        <dsp:cNvPr id="0" name=""/>
        <dsp:cNvSpPr/>
      </dsp:nvSpPr>
      <dsp:spPr>
        <a:xfrm>
          <a:off x="0" y="2677978"/>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Times New Roman" panose="02020603050405020304" pitchFamily="18" charset="0"/>
              <a:cs typeface="Times New Roman" panose="02020603050405020304" pitchFamily="18" charset="0"/>
            </a:rPr>
            <a:t>CELL NO. 01717-516353</a:t>
          </a:r>
        </a:p>
      </dsp:txBody>
      <dsp:txXfrm>
        <a:off x="31527" y="2709505"/>
        <a:ext cx="5573472" cy="582785"/>
      </dsp:txXfrm>
    </dsp:sp>
    <dsp:sp modelId="{903A139F-F566-4825-9625-58770DF1F425}">
      <dsp:nvSpPr>
        <dsp:cNvPr id="0" name=""/>
        <dsp:cNvSpPr/>
      </dsp:nvSpPr>
      <dsp:spPr>
        <a:xfrm>
          <a:off x="0" y="334109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E-MAIL: shamshzoha@gmail.com</a:t>
          </a:r>
        </a:p>
      </dsp:txBody>
      <dsp:txXfrm>
        <a:off x="31527" y="3372626"/>
        <a:ext cx="5573472" cy="58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A14A-C3BA-43BE-B395-F75343D4AADB}">
      <dsp:nvSpPr>
        <dsp:cNvPr id="0" name=""/>
        <dsp:cNvSpPr/>
      </dsp:nvSpPr>
      <dsp:spPr>
        <a:xfrm>
          <a:off x="0" y="17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sp:txBody>
      <dsp:txXfrm>
        <a:off x="43864" y="45602"/>
        <a:ext cx="5548798" cy="810832"/>
      </dsp:txXfrm>
    </dsp:sp>
    <dsp:sp modelId="{2E62B858-E356-42A2-9DC6-F5CDDE1C1D50}">
      <dsp:nvSpPr>
        <dsp:cNvPr id="0" name=""/>
        <dsp:cNvSpPr/>
      </dsp:nvSpPr>
      <dsp:spPr>
        <a:xfrm>
          <a:off x="0" y="10385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NINE - TEN</a:t>
          </a:r>
        </a:p>
      </dsp:txBody>
      <dsp:txXfrm>
        <a:off x="43864" y="1082402"/>
        <a:ext cx="5548798" cy="810832"/>
      </dsp:txXfrm>
    </dsp:sp>
    <dsp:sp modelId="{FEE93119-DA84-4C15-8AC8-B5116D9E3A6F}">
      <dsp:nvSpPr>
        <dsp:cNvPr id="0" name=""/>
        <dsp:cNvSpPr/>
      </dsp:nvSpPr>
      <dsp:spPr>
        <a:xfrm>
          <a:off x="0" y="2075339"/>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sp:txBody>
      <dsp:txXfrm>
        <a:off x="43864" y="2119203"/>
        <a:ext cx="5548798" cy="810832"/>
      </dsp:txXfrm>
    </dsp:sp>
    <dsp:sp modelId="{9919DDC8-5D78-40CA-A469-B4B40B66D4C4}">
      <dsp:nvSpPr>
        <dsp:cNvPr id="0" name=""/>
        <dsp:cNvSpPr/>
      </dsp:nvSpPr>
      <dsp:spPr>
        <a:xfrm>
          <a:off x="0" y="31121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sp:txBody>
      <dsp:txXfrm>
        <a:off x="43864" y="3156002"/>
        <a:ext cx="5548798"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C879B9F-E4C8-4C63-B5FE-015D03BE74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21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0135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33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61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53746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4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33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8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56927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01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7CB92-2AD2-440C-84DA-AA694727639C}" type="datetimeFigureOut">
              <a:rPr lang="en-US" smtClean="0"/>
              <a:t>23-11-19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2762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7CB92-2AD2-440C-84DA-AA694727639C}" type="datetimeFigureOut">
              <a:rPr lang="en-US" smtClean="0"/>
              <a:t>23-11-19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79B9F-E4C8-4C63-B5FE-015D03BE74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1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7CB92-2AD2-440C-84DA-AA694727639C}" type="datetimeFigureOut">
              <a:rPr lang="en-US" smtClean="0"/>
              <a:t>23-11-19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2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CB92-2AD2-440C-84DA-AA694727639C}" type="datetimeFigureOut">
              <a:rPr lang="en-US" smtClean="0"/>
              <a:t>23-11-19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2540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9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83905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7CB92-2AD2-440C-84DA-AA694727639C}" type="datetimeFigureOut">
              <a:rPr lang="en-US" smtClean="0"/>
              <a:t>23-11-19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79B9F-E4C8-4C63-B5FE-015D03BE74EA}" type="slidenum">
              <a:rPr lang="en-US" smtClean="0"/>
              <a:t>‹#›</a:t>
            </a:fld>
            <a:endParaRPr lang="en-US"/>
          </a:p>
        </p:txBody>
      </p:sp>
    </p:spTree>
    <p:extLst>
      <p:ext uri="{BB962C8B-B14F-4D97-AF65-F5344CB8AC3E}">
        <p14:creationId xmlns:p14="http://schemas.microsoft.com/office/powerpoint/2010/main" val="3413817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3041" y="998806"/>
            <a:ext cx="9031459" cy="5022166"/>
            <a:chOff x="1772529" y="970670"/>
            <a:chExt cx="8412481" cy="4698610"/>
          </a:xfrm>
          <a:scene3d>
            <a:camera prst="orthographicFront">
              <a:rot lat="0" lon="0" rev="0"/>
            </a:camera>
            <a:lightRig rig="balanced" dir="t">
              <a:rot lat="0" lon="0" rev="8700000"/>
            </a:lightRig>
          </a:scene3d>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30" y="970670"/>
              <a:ext cx="8412480" cy="3221913"/>
            </a:xfrm>
            <a:prstGeom prst="rect">
              <a:avLst/>
            </a:prstGeom>
            <a:noFill/>
            <a:ln>
              <a:noFill/>
            </a:ln>
            <a:effectLst>
              <a:outerShdw blurRad="44450" dist="27940" dir="5400000" algn="ctr">
                <a:srgbClr val="000000">
                  <a:alpha val="32000"/>
                </a:srgbClr>
              </a:outerShdw>
            </a:effectLst>
            <a:sp3d>
              <a:bevelT w="190500" h="38100"/>
            </a:sp3d>
          </p:spPr>
        </p:pic>
        <p:sp>
          <p:nvSpPr>
            <p:cNvPr id="6" name="Rectangle 5"/>
            <p:cNvSpPr/>
            <p:nvPr/>
          </p:nvSpPr>
          <p:spPr>
            <a:xfrm>
              <a:off x="1772529" y="3530991"/>
              <a:ext cx="8412481" cy="2138289"/>
            </a:xfrm>
            <a:prstGeom prst="rect">
              <a:avLst/>
            </a:prstGeom>
            <a:solidFill>
              <a:schemeClr val="bg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h</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e</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accent2"/>
                  </a:solidFill>
                  <a:latin typeface="Monotype Corsiva" panose="03010101010201010101" pitchFamily="66" charset="0"/>
                  <a:cs typeface="Segoe UI Light" panose="020B0502040204020203" pitchFamily="34" charset="0"/>
                </a:rPr>
                <a:t>n</a:t>
              </a:r>
            </a:p>
          </p:txBody>
        </p:sp>
      </p:grpSp>
    </p:spTree>
    <p:extLst>
      <p:ext uri="{BB962C8B-B14F-4D97-AF65-F5344CB8AC3E}">
        <p14:creationId xmlns:p14="http://schemas.microsoft.com/office/powerpoint/2010/main" val="3892813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795" y="5256726"/>
            <a:ext cx="486070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Rana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playing </a:t>
            </a:r>
            <a:r>
              <a:rPr lang="en-US" sz="2800" dirty="0">
                <a:latin typeface="Times New Roman" panose="02020603050405020304" pitchFamily="18" charset="0"/>
                <a:cs typeface="Times New Roman" panose="02020603050405020304" pitchFamily="18" charset="0"/>
              </a:rPr>
              <a:t>cricket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028423" y="750194"/>
            <a:ext cx="842576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If in the sentence there is now/at this moment/at this</a:t>
            </a:r>
          </a:p>
          <a:p>
            <a:r>
              <a:rPr lang="en-US" sz="2800" dirty="0">
                <a:latin typeface="Times New Roman" panose="02020603050405020304" pitchFamily="18" charset="0"/>
                <a:cs typeface="Times New Roman" panose="02020603050405020304" pitchFamily="18" charset="0"/>
              </a:rPr>
              <a:t>    time , the sentence will be </a:t>
            </a:r>
            <a:r>
              <a:rPr lang="en-US" sz="2800" b="1" dirty="0">
                <a:latin typeface="Times New Roman" panose="02020603050405020304" pitchFamily="18" charset="0"/>
                <a:cs typeface="Times New Roman" panose="02020603050405020304" pitchFamily="18" charset="0"/>
              </a:rPr>
              <a:t>Present Continuous tense</a:t>
            </a:r>
            <a:r>
              <a:rPr lang="en-US" sz="28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92" y="1861801"/>
            <a:ext cx="4502508" cy="2857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763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2463" y="2260312"/>
            <a:ext cx="54327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 </a:t>
            </a:r>
            <a:r>
              <a:rPr lang="en-US" sz="2800" b="1" u="sng" dirty="0">
                <a:latin typeface="Times New Roman" panose="02020603050405020304" pitchFamily="18" charset="0"/>
                <a:cs typeface="Times New Roman" panose="02020603050405020304" pitchFamily="18" charset="0"/>
              </a:rPr>
              <a:t>have</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recently</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visited</a:t>
            </a:r>
            <a:r>
              <a:rPr lang="en-US" sz="2800" dirty="0">
                <a:latin typeface="Times New Roman" panose="02020603050405020304" pitchFamily="18" charset="0"/>
                <a:cs typeface="Times New Roman" panose="02020603050405020304" pitchFamily="18" charset="0"/>
              </a:rPr>
              <a:t> Cox’s Bazar.</a:t>
            </a:r>
          </a:p>
        </p:txBody>
      </p:sp>
      <p:sp>
        <p:nvSpPr>
          <p:cNvPr id="4" name="TextBox 3"/>
          <p:cNvSpPr txBox="1"/>
          <p:nvPr/>
        </p:nvSpPr>
        <p:spPr>
          <a:xfrm>
            <a:off x="1752601" y="969292"/>
            <a:ext cx="9847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If in the sentence there is recently/already/just/just</a:t>
            </a:r>
          </a:p>
          <a:p>
            <a:r>
              <a:rPr lang="en-US" sz="2800" dirty="0">
                <a:latin typeface="Times New Roman" panose="02020603050405020304" pitchFamily="18" charset="0"/>
                <a:cs typeface="Times New Roman" panose="02020603050405020304" pitchFamily="18" charset="0"/>
              </a:rPr>
              <a:t>    now/lately/ever/yet , the sentence will be </a:t>
            </a:r>
            <a:r>
              <a:rPr lang="en-US" sz="2800" b="1" dirty="0">
                <a:latin typeface="Times New Roman" panose="02020603050405020304" pitchFamily="18" charset="0"/>
                <a:cs typeface="Times New Roman" panose="02020603050405020304" pitchFamily="18" charset="0"/>
              </a:rPr>
              <a:t>Present Perfect tense</a:t>
            </a:r>
            <a:r>
              <a:rPr lang="en-US" sz="2800"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1752601" y="4857172"/>
            <a:ext cx="53565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a:t>
            </a:r>
            <a:r>
              <a:rPr lang="en-US" sz="2800" dirty="0">
                <a:latin typeface="Times New Roman" panose="02020603050405020304" pitchFamily="18" charset="0"/>
                <a:cs typeface="Times New Roman" panose="02020603050405020304" pitchFamily="18" charset="0"/>
              </a:rPr>
              <a:t> care of our health.</a:t>
            </a:r>
          </a:p>
        </p:txBody>
      </p:sp>
      <p:sp>
        <p:nvSpPr>
          <p:cNvPr id="6" name="TextBox 5"/>
          <p:cNvSpPr txBox="1"/>
          <p:nvPr/>
        </p:nvSpPr>
        <p:spPr>
          <a:xfrm>
            <a:off x="1752601" y="3597498"/>
            <a:ext cx="862025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After shall/should/can/could/may/might/will/</a:t>
            </a:r>
          </a:p>
          <a:p>
            <a:r>
              <a:rPr lang="en-US" sz="2800" dirty="0">
                <a:latin typeface="Times New Roman" panose="02020603050405020304" pitchFamily="18" charset="0"/>
                <a:cs typeface="Times New Roman" panose="02020603050405020304" pitchFamily="18" charset="0"/>
              </a:rPr>
              <a:t>would/would rather/had better, verb will be in </a:t>
            </a:r>
            <a:r>
              <a:rPr lang="en-US" sz="2800" b="1" dirty="0">
                <a:latin typeface="Times New Roman" panose="02020603050405020304" pitchFamily="18" charset="0"/>
                <a:cs typeface="Times New Roman" panose="02020603050405020304" pitchFamily="18" charset="0"/>
              </a:rPr>
              <a:t>base form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34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545" y="2262687"/>
            <a:ext cx="574075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raining</a:t>
            </a:r>
            <a:r>
              <a:rPr lang="en-US" sz="2800" dirty="0">
                <a:solidFill>
                  <a:srgbClr val="FF0000"/>
                </a:solidFill>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for</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hours</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789544" y="927279"/>
            <a:ext cx="817332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If in the sentence there is for/since+ time the</a:t>
            </a:r>
          </a:p>
          <a:p>
            <a:r>
              <a:rPr lang="en-US" sz="2800" dirty="0">
                <a:latin typeface="Times New Roman" panose="02020603050405020304" pitchFamily="18" charset="0"/>
                <a:cs typeface="Times New Roman" panose="02020603050405020304" pitchFamily="18" charset="0"/>
              </a:rPr>
              <a:t>    sentence will be </a:t>
            </a:r>
            <a:r>
              <a:rPr lang="en-US" sz="2800" b="1" dirty="0">
                <a:latin typeface="Times New Roman" panose="02020603050405020304" pitchFamily="18" charset="0"/>
                <a:cs typeface="Times New Roman" panose="02020603050405020304" pitchFamily="18" charset="0"/>
              </a:rPr>
              <a:t>Present Perfect Continuous Tense.</a:t>
            </a:r>
          </a:p>
        </p:txBody>
      </p:sp>
      <p:sp>
        <p:nvSpPr>
          <p:cNvPr id="5" name="TextBox 4"/>
          <p:cNvSpPr txBox="1"/>
          <p:nvPr/>
        </p:nvSpPr>
        <p:spPr>
          <a:xfrm>
            <a:off x="1789545" y="5234765"/>
            <a:ext cx="4214611"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Once</a:t>
            </a:r>
            <a:r>
              <a:rPr lang="en-US" sz="2800" dirty="0">
                <a:latin typeface="Times New Roman" panose="02020603050405020304" pitchFamily="18" charset="0"/>
                <a:cs typeface="Times New Roman" panose="02020603050405020304" pitchFamily="18" charset="0"/>
              </a:rPr>
              <a:t> there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lived</a:t>
            </a:r>
            <a:r>
              <a:rPr lang="en-US" sz="2800" dirty="0">
                <a:latin typeface="Times New Roman" panose="02020603050405020304" pitchFamily="18" charset="0"/>
                <a:cs typeface="Times New Roman" panose="02020603050405020304" pitchFamily="18" charset="0"/>
              </a:rPr>
              <a:t> a princess.</a:t>
            </a:r>
          </a:p>
        </p:txBody>
      </p:sp>
      <p:sp>
        <p:nvSpPr>
          <p:cNvPr id="6" name="TextBox 5"/>
          <p:cNvSpPr txBox="1"/>
          <p:nvPr/>
        </p:nvSpPr>
        <p:spPr>
          <a:xfrm>
            <a:off x="1789545" y="3468183"/>
            <a:ext cx="829506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once/ago/long ago/last night/</a:t>
            </a:r>
            <a:r>
              <a:rPr lang="bn-I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last week/last year/yesterday , the sentence will be </a:t>
            </a:r>
            <a:r>
              <a:rPr lang="en-US" sz="2800" b="1" dirty="0">
                <a:latin typeface="Times New Roman" panose="02020603050405020304" pitchFamily="18" charset="0"/>
                <a:cs typeface="Times New Roman" panose="02020603050405020304" pitchFamily="18" charset="0"/>
              </a:rPr>
              <a:t>Past Indefinite tense</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49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237" y="734873"/>
            <a:ext cx="4136453"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WORK</a:t>
            </a:r>
          </a:p>
        </p:txBody>
      </p:sp>
      <p:sp>
        <p:nvSpPr>
          <p:cNvPr id="3" name="Oval 2"/>
          <p:cNvSpPr/>
          <p:nvPr/>
        </p:nvSpPr>
        <p:spPr>
          <a:xfrm>
            <a:off x="9307389" y="705656"/>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05</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
        <p:nvSpPr>
          <p:cNvPr id="4" name="TextBox 3"/>
          <p:cNvSpPr txBox="1"/>
          <p:nvPr/>
        </p:nvSpPr>
        <p:spPr>
          <a:xfrm>
            <a:off x="3016347" y="2081581"/>
            <a:ext cx="378180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Fill the gaps using verbs.</a:t>
            </a:r>
          </a:p>
        </p:txBody>
      </p:sp>
      <p:sp>
        <p:nvSpPr>
          <p:cNvPr id="5" name="TextBox 4"/>
          <p:cNvSpPr txBox="1"/>
          <p:nvPr/>
        </p:nvSpPr>
        <p:spPr>
          <a:xfrm>
            <a:off x="3016347" y="3544958"/>
            <a:ext cx="5696816" cy="1815882"/>
          </a:xfrm>
          <a:prstGeom prst="rect">
            <a:avLst/>
          </a:prstGeom>
          <a:noFill/>
        </p:spPr>
        <p:txBody>
          <a:bodyPr wrap="non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He (to go) to school everyday.</a:t>
            </a:r>
          </a:p>
          <a:p>
            <a:pPr marL="342900" indent="-342900">
              <a:buAutoNum type="arabicPeriod"/>
            </a:pPr>
            <a:r>
              <a:rPr lang="en-US" sz="2800" dirty="0">
                <a:latin typeface="Times New Roman" panose="02020603050405020304" pitchFamily="18" charset="0"/>
                <a:cs typeface="Times New Roman" panose="02020603050405020304" pitchFamily="18" charset="0"/>
              </a:rPr>
              <a:t>I (to watch) television now. </a:t>
            </a:r>
          </a:p>
          <a:p>
            <a:pPr marL="342900" indent="-342900">
              <a:buAutoNum type="arabicPeriod"/>
            </a:pPr>
            <a:r>
              <a:rPr lang="en-US" sz="2800" dirty="0">
                <a:latin typeface="Times New Roman" panose="02020603050405020304" pitchFamily="18" charset="0"/>
                <a:cs typeface="Times New Roman" panose="02020603050405020304" pitchFamily="18" charset="0"/>
              </a:rPr>
              <a:t>Rahim recently (to receive) a letter. </a:t>
            </a:r>
          </a:p>
          <a:p>
            <a:pPr marL="342900" indent="-342900">
              <a:buAutoNum type="arabicPeriod"/>
            </a:pPr>
            <a:r>
              <a:rPr lang="en-US" sz="2800" dirty="0">
                <a:latin typeface="Times New Roman" panose="02020603050405020304" pitchFamily="18" charset="0"/>
                <a:cs typeface="Times New Roman" panose="02020603050405020304" pitchFamily="18" charset="0"/>
              </a:rPr>
              <a:t>Mina (to read) for three hours.  </a:t>
            </a:r>
          </a:p>
        </p:txBody>
      </p:sp>
    </p:spTree>
    <p:extLst>
      <p:ext uri="{BB962C8B-B14F-4D97-AF65-F5344CB8AC3E}">
        <p14:creationId xmlns:p14="http://schemas.microsoft.com/office/powerpoint/2010/main" val="21074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20683_SOUNDDOGS__b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6118" y="4052720"/>
            <a:ext cx="609600" cy="609600"/>
          </a:xfrm>
          <a:prstGeom prst="rect">
            <a:avLst/>
          </a:prstGeom>
          <a:effectLst>
            <a:softEdge rad="317500"/>
          </a:effectLst>
        </p:spPr>
      </p:pic>
      <p:sp>
        <p:nvSpPr>
          <p:cNvPr id="3" name="TextBox 2"/>
          <p:cNvSpPr txBox="1"/>
          <p:nvPr/>
        </p:nvSpPr>
        <p:spPr>
          <a:xfrm>
            <a:off x="1905000" y="2484284"/>
            <a:ext cx="75470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reached </a:t>
            </a:r>
            <a:r>
              <a:rPr lang="en-US" sz="2800" dirty="0">
                <a:latin typeface="Times New Roman" panose="02020603050405020304" pitchFamily="18" charset="0"/>
                <a:cs typeface="Times New Roman" panose="02020603050405020304" pitchFamily="18" charset="0"/>
              </a:rPr>
              <a:t>the school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a:t>
            </a:r>
            <a:r>
              <a:rPr lang="en-US" sz="2800" dirty="0">
                <a:latin typeface="Times New Roman" panose="02020603050405020304" pitchFamily="18" charset="0"/>
                <a:cs typeface="Times New Roman" panose="02020603050405020304" pitchFamily="18" charset="0"/>
              </a:rPr>
              <a:t> the bell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5000" y="1726980"/>
            <a:ext cx="9223420"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Perfect)+ before +The clause (Past Indefinite). </a:t>
            </a:r>
          </a:p>
        </p:txBody>
      </p:sp>
      <p:sp>
        <p:nvSpPr>
          <p:cNvPr id="5" name="TextBox 4"/>
          <p:cNvSpPr txBox="1"/>
          <p:nvPr/>
        </p:nvSpPr>
        <p:spPr>
          <a:xfrm>
            <a:off x="1905000" y="762000"/>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6. If in the past tense there is word ‘before’ between</a:t>
            </a:r>
          </a:p>
          <a:p>
            <a:r>
              <a:rPr lang="en-US" sz="2800" dirty="0">
                <a:latin typeface="Times New Roman" panose="02020603050405020304" pitchFamily="18" charset="0"/>
                <a:cs typeface="Times New Roman" panose="02020603050405020304" pitchFamily="18" charset="0"/>
              </a:rPr>
              <a:t>    two clauses, the sentence structure will be-</a:t>
            </a:r>
          </a:p>
        </p:txBody>
      </p:sp>
      <p:sp>
        <p:nvSpPr>
          <p:cNvPr id="6" name="TextBox 5"/>
          <p:cNvSpPr txBox="1"/>
          <p:nvPr/>
        </p:nvSpPr>
        <p:spPr>
          <a:xfrm>
            <a:off x="1905000" y="5235516"/>
            <a:ext cx="97408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children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went</a:t>
            </a:r>
            <a:r>
              <a:rPr lang="en-US" sz="2800" dirty="0">
                <a:latin typeface="Times New Roman" panose="02020603050405020304" pitchFamily="18" charset="0"/>
                <a:cs typeface="Times New Roman" panose="02020603050405020304" pitchFamily="18" charset="0"/>
              </a:rPr>
              <a:t> to their bed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US" sz="2800" dirty="0">
                <a:latin typeface="Times New Roman" panose="02020603050405020304" pitchFamily="18" charset="0"/>
                <a:cs typeface="Times New Roman" panose="02020603050405020304" pitchFamily="18" charset="0"/>
              </a:rPr>
              <a:t> 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 </a:t>
            </a:r>
            <a:r>
              <a:rPr lang="en-US" sz="2800" dirty="0">
                <a:latin typeface="Times New Roman" panose="02020603050405020304" pitchFamily="18" charset="0"/>
                <a:cs typeface="Times New Roman" panose="02020603050405020304" pitchFamily="18" charset="0"/>
              </a:rPr>
              <a:t>their study. </a:t>
            </a:r>
          </a:p>
        </p:txBody>
      </p:sp>
      <p:sp>
        <p:nvSpPr>
          <p:cNvPr id="7" name="TextBox 6"/>
          <p:cNvSpPr txBox="1"/>
          <p:nvPr/>
        </p:nvSpPr>
        <p:spPr>
          <a:xfrm>
            <a:off x="1905000" y="4543019"/>
            <a:ext cx="8823101"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Indefinite)+after +The clause (Past Perfect).</a:t>
            </a:r>
          </a:p>
        </p:txBody>
      </p:sp>
      <p:sp>
        <p:nvSpPr>
          <p:cNvPr id="8" name="TextBox 7"/>
          <p:cNvSpPr txBox="1"/>
          <p:nvPr/>
        </p:nvSpPr>
        <p:spPr>
          <a:xfrm>
            <a:off x="1905001" y="3588912"/>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past tense there is word ‘after’ between two clauses, the sentence structure will be-</a:t>
            </a:r>
          </a:p>
        </p:txBody>
      </p:sp>
    </p:spTree>
    <p:extLst>
      <p:ext uri="{BB962C8B-B14F-4D97-AF65-F5344CB8AC3E}">
        <p14:creationId xmlns:p14="http://schemas.microsoft.com/office/powerpoint/2010/main" val="32094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45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078"/>
            <a:ext cx="7772400" cy="4352544"/>
          </a:xfrm>
          <a:prstGeom prst="rect">
            <a:avLst/>
          </a:prstGeom>
        </p:spPr>
      </p:pic>
      <p:sp>
        <p:nvSpPr>
          <p:cNvPr id="3" name="TextBox 2"/>
          <p:cNvSpPr txBox="1"/>
          <p:nvPr/>
        </p:nvSpPr>
        <p:spPr>
          <a:xfrm>
            <a:off x="4350912" y="5444612"/>
            <a:ext cx="3490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7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744"/>
          <a:stretch/>
        </p:blipFill>
        <p:spPr>
          <a:xfrm>
            <a:off x="2591679" y="615963"/>
            <a:ext cx="7120719" cy="5069921"/>
          </a:xfrm>
          <a:prstGeom prst="rect">
            <a:avLst/>
          </a:prstGeom>
          <a:ln>
            <a:noFill/>
          </a:ln>
          <a:effectLst>
            <a:softEdge rad="112500"/>
          </a:effectLst>
        </p:spPr>
      </p:pic>
      <p:sp>
        <p:nvSpPr>
          <p:cNvPr id="3" name="TextBox 2"/>
          <p:cNvSpPr txBox="1"/>
          <p:nvPr/>
        </p:nvSpPr>
        <p:spPr>
          <a:xfrm>
            <a:off x="3474842" y="5685884"/>
            <a:ext cx="53543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climb</a:t>
            </a:r>
            <a:r>
              <a:rPr lang="en-US" sz="2800" dirty="0">
                <a:latin typeface="Times New Roman" panose="02020603050405020304" pitchFamily="18" charset="0"/>
                <a:cs typeface="Times New Roman" panose="02020603050405020304" pitchFamily="18" charset="0"/>
              </a:rPr>
              <a:t> the tree.</a:t>
            </a:r>
          </a:p>
        </p:txBody>
      </p:sp>
    </p:spTree>
    <p:extLst>
      <p:ext uri="{BB962C8B-B14F-4D97-AF65-F5344CB8AC3E}">
        <p14:creationId xmlns:p14="http://schemas.microsoft.com/office/powerpoint/2010/main" val="31223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999" y="694600"/>
            <a:ext cx="866855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If in a simple sentence there are </a:t>
            </a:r>
            <a:r>
              <a:rPr lang="en-US" sz="2800" b="1" dirty="0">
                <a:latin typeface="Times New Roman" panose="02020603050405020304" pitchFamily="18" charset="0"/>
                <a:cs typeface="Times New Roman" panose="02020603050405020304" pitchFamily="18" charset="0"/>
              </a:rPr>
              <a:t>two verbs</a:t>
            </a:r>
            <a:r>
              <a:rPr lang="en-US" sz="2800" dirty="0">
                <a:latin typeface="Times New Roman" panose="02020603050405020304" pitchFamily="18" charset="0"/>
                <a:cs typeface="Times New Roman" panose="02020603050405020304" pitchFamily="18" charset="0"/>
              </a:rPr>
              <a:t>, one verb will</a:t>
            </a:r>
          </a:p>
          <a:p>
            <a:r>
              <a:rPr lang="en-US" sz="2800" dirty="0">
                <a:latin typeface="Times New Roman" panose="02020603050405020304" pitchFamily="18" charset="0"/>
                <a:cs typeface="Times New Roman" panose="02020603050405020304" pitchFamily="18" charset="0"/>
              </a:rPr>
              <a:t>    be </a:t>
            </a:r>
            <a:r>
              <a:rPr lang="en-US" sz="2800" b="1" dirty="0">
                <a:latin typeface="Times New Roman" panose="02020603050405020304" pitchFamily="18" charset="0"/>
                <a:cs typeface="Times New Roman" panose="02020603050405020304" pitchFamily="18" charset="0"/>
              </a:rPr>
              <a:t>present participle(verb +</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or</a:t>
            </a:r>
            <a:r>
              <a:rPr lang="en-US" sz="2800" dirty="0">
                <a:latin typeface="Times New Roman" panose="02020603050405020304" pitchFamily="18" charset="0"/>
                <a:cs typeface="Times New Roman" panose="02020603050405020304" pitchFamily="18" charset="0"/>
              </a:rPr>
              <a:t> before that verb</a:t>
            </a:r>
          </a:p>
          <a:p>
            <a:r>
              <a:rPr lang="en-US" sz="2800" dirty="0">
                <a:latin typeface="Times New Roman" panose="02020603050405020304" pitchFamily="18" charset="0"/>
                <a:cs typeface="Times New Roman" panose="02020603050405020304" pitchFamily="18" charset="0"/>
              </a:rPr>
              <a:t>    there will be </a:t>
            </a:r>
            <a:r>
              <a:rPr lang="en-US" sz="2800" b="1" dirty="0">
                <a:latin typeface="Times New Roman" panose="02020603050405020304" pitchFamily="18" charset="0"/>
                <a:cs typeface="Times New Roman" panose="02020603050405020304" pitchFamily="18" charset="0"/>
              </a:rPr>
              <a:t>‘to’ + verb(base form)</a:t>
            </a:r>
          </a:p>
        </p:txBody>
      </p:sp>
      <p:sp>
        <p:nvSpPr>
          <p:cNvPr id="3" name="TextBox 2"/>
          <p:cNvSpPr txBox="1"/>
          <p:nvPr/>
        </p:nvSpPr>
        <p:spPr>
          <a:xfrm>
            <a:off x="1904999" y="2361253"/>
            <a:ext cx="353310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4999" y="2884473"/>
            <a:ext cx="529429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climb </a:t>
            </a:r>
            <a:r>
              <a:rPr lang="en-US" sz="2800" dirty="0">
                <a:latin typeface="Times New Roman" panose="02020603050405020304" pitchFamily="18" charset="0"/>
                <a:cs typeface="Times New Roman" panose="02020603050405020304" pitchFamily="18" charset="0"/>
              </a:rPr>
              <a:t>the tree.</a:t>
            </a:r>
          </a:p>
        </p:txBody>
      </p:sp>
      <p:sp>
        <p:nvSpPr>
          <p:cNvPr id="5" name="TextBox 4"/>
          <p:cNvSpPr txBox="1"/>
          <p:nvPr/>
        </p:nvSpPr>
        <p:spPr>
          <a:xfrm>
            <a:off x="1904999" y="5539107"/>
            <a:ext cx="579764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 time </a:t>
            </a:r>
            <a:r>
              <a:rPr lang="en-US" sz="2800" dirty="0">
                <a:latin typeface="Times New Roman" panose="02020603050405020304" pitchFamily="18" charset="0"/>
                <a:cs typeface="Times New Roman" panose="02020603050405020304" pitchFamily="18" charset="0"/>
              </a:rPr>
              <a:t>farmers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planted</a:t>
            </a:r>
            <a:r>
              <a:rPr lang="en-US" sz="2800" dirty="0">
                <a:latin typeface="Times New Roman" panose="02020603050405020304" pitchFamily="18" charset="0"/>
                <a:cs typeface="Times New Roman" panose="02020603050405020304" pitchFamily="18" charset="0"/>
              </a:rPr>
              <a:t> paddy.</a:t>
            </a:r>
          </a:p>
        </p:txBody>
      </p:sp>
      <p:sp>
        <p:nvSpPr>
          <p:cNvPr id="6" name="TextBox 5"/>
          <p:cNvSpPr txBox="1"/>
          <p:nvPr/>
        </p:nvSpPr>
        <p:spPr>
          <a:xfrm>
            <a:off x="1904999" y="4012842"/>
            <a:ext cx="894008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It is time/It is high time/I fancy/ would rather that, after the subject of these words verb will be in </a:t>
            </a:r>
            <a:r>
              <a:rPr lang="en-US" sz="2800" b="1" dirty="0">
                <a:latin typeface="Times New Roman" panose="02020603050405020304" pitchFamily="18" charset="0"/>
                <a:cs typeface="Times New Roman" panose="02020603050405020304" pitchFamily="18" charset="0"/>
              </a:rPr>
              <a:t>Past Indefinite </a:t>
            </a:r>
            <a:r>
              <a:rPr lang="en-US" sz="2800" dirty="0">
                <a:latin typeface="Times New Roman" panose="02020603050405020304" pitchFamily="18" charset="0"/>
                <a:cs typeface="Times New Roman" panose="02020603050405020304" pitchFamily="18" charset="0"/>
              </a:rPr>
              <a:t>form.</a:t>
            </a:r>
          </a:p>
        </p:txBody>
      </p:sp>
    </p:spTree>
    <p:extLst>
      <p:ext uri="{BB962C8B-B14F-4D97-AF65-F5344CB8AC3E}">
        <p14:creationId xmlns:p14="http://schemas.microsoft.com/office/powerpoint/2010/main" val="9823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07" y="1763424"/>
            <a:ext cx="2146154" cy="13294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4424149" y="2292697"/>
            <a:ext cx="55626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She (read) a book 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92" y="3317966"/>
            <a:ext cx="1932336" cy="1298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424149" y="3493325"/>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The girls (enjoy) very much in the last Pahela Boisakh.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906" y="4837719"/>
            <a:ext cx="1864455" cy="12421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4800600" y="5105400"/>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They (take) their tiffin after they (finish) their lesson.</a:t>
            </a:r>
          </a:p>
        </p:txBody>
      </p:sp>
      <p:sp>
        <p:nvSpPr>
          <p:cNvPr id="8" name="TextBox 7"/>
          <p:cNvSpPr txBox="1"/>
          <p:nvPr/>
        </p:nvSpPr>
        <p:spPr>
          <a:xfrm>
            <a:off x="4700517" y="619746"/>
            <a:ext cx="236220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effectLst>
                  <a:outerShdw blurRad="38100" dist="38100" dir="2700000" algn="tl">
                    <a:srgbClr val="000000">
                      <a:alpha val="43137"/>
                    </a:srgbClr>
                  </a:outerShdw>
                </a:effectLst>
              </a:rPr>
              <a:t> Pair work</a:t>
            </a:r>
          </a:p>
        </p:txBody>
      </p:sp>
      <p:sp>
        <p:nvSpPr>
          <p:cNvPr id="9" name="TextBox 8"/>
          <p:cNvSpPr txBox="1"/>
          <p:nvPr/>
        </p:nvSpPr>
        <p:spPr>
          <a:xfrm>
            <a:off x="1724906" y="1206300"/>
            <a:ext cx="72980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Write the sentences using right forms of verbs.</a:t>
            </a:r>
          </a:p>
        </p:txBody>
      </p:sp>
      <p:sp>
        <p:nvSpPr>
          <p:cNvPr id="10" name="TextBox 9"/>
          <p:cNvSpPr txBox="1"/>
          <p:nvPr/>
        </p:nvSpPr>
        <p:spPr>
          <a:xfrm>
            <a:off x="5643349" y="1759297"/>
            <a:ext cx="2057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reading</a:t>
            </a:r>
          </a:p>
        </p:txBody>
      </p:sp>
      <p:sp>
        <p:nvSpPr>
          <p:cNvPr id="11" name="TextBox 10"/>
          <p:cNvSpPr txBox="1"/>
          <p:nvPr/>
        </p:nvSpPr>
        <p:spPr>
          <a:xfrm>
            <a:off x="6710149" y="2883726"/>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enjoyed</a:t>
            </a:r>
          </a:p>
        </p:txBody>
      </p:sp>
      <p:sp>
        <p:nvSpPr>
          <p:cNvPr id="12" name="TextBox 11"/>
          <p:cNvSpPr txBox="1"/>
          <p:nvPr/>
        </p:nvSpPr>
        <p:spPr>
          <a:xfrm>
            <a:off x="6781800" y="4520626"/>
            <a:ext cx="1066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took</a:t>
            </a:r>
          </a:p>
        </p:txBody>
      </p:sp>
      <p:sp>
        <p:nvSpPr>
          <p:cNvPr id="13" name="TextBox 12"/>
          <p:cNvSpPr txBox="1"/>
          <p:nvPr/>
        </p:nvSpPr>
        <p:spPr>
          <a:xfrm>
            <a:off x="8001000" y="5696429"/>
            <a:ext cx="23622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a:t>
            </a:r>
          </a:p>
        </p:txBody>
      </p:sp>
      <p:sp>
        <p:nvSpPr>
          <p:cNvPr id="14" name="Freeform 13"/>
          <p:cNvSpPr/>
          <p:nvPr/>
        </p:nvSpPr>
        <p:spPr>
          <a:xfrm>
            <a:off x="6024350" y="220841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Freeform 14"/>
          <p:cNvSpPr/>
          <p:nvPr/>
        </p:nvSpPr>
        <p:spPr>
          <a:xfrm>
            <a:off x="7091151" y="334092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Freeform 15"/>
          <p:cNvSpPr/>
          <p:nvPr/>
        </p:nvSpPr>
        <p:spPr>
          <a:xfrm>
            <a:off x="6629402" y="495300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Freeform 16"/>
          <p:cNvSpPr/>
          <p:nvPr/>
        </p:nvSpPr>
        <p:spPr>
          <a:xfrm flipV="1">
            <a:off x="5643349" y="5961090"/>
            <a:ext cx="2357651" cy="121168"/>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8" name="Oval 17"/>
          <p:cNvSpPr/>
          <p:nvPr/>
        </p:nvSpPr>
        <p:spPr>
          <a:xfrm>
            <a:off x="9321090" y="632913"/>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07</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15860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94" y="842997"/>
            <a:ext cx="2577118" cy="16717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8" y="4575469"/>
            <a:ext cx="2577118" cy="1559859"/>
          </a:xfrm>
          <a:prstGeom prst="rect">
            <a:avLst/>
          </a:prstGeom>
        </p:spPr>
      </p:pic>
      <p:sp>
        <p:nvSpPr>
          <p:cNvPr id="4" name="TextBox 3"/>
          <p:cNvSpPr txBox="1"/>
          <p:nvPr/>
        </p:nvSpPr>
        <p:spPr>
          <a:xfrm>
            <a:off x="4741722" y="4537695"/>
            <a:ext cx="482721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6.The woman and her children went home (board) on a cart.</a:t>
            </a:r>
          </a:p>
        </p:txBody>
      </p:sp>
      <p:sp>
        <p:nvSpPr>
          <p:cNvPr id="5" name="TextBox 4"/>
          <p:cNvSpPr txBox="1"/>
          <p:nvPr/>
        </p:nvSpPr>
        <p:spPr>
          <a:xfrm>
            <a:off x="4741722" y="1311297"/>
            <a:ext cx="490635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The boys (fly) kites since morning.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58" y="2746981"/>
            <a:ext cx="2577118" cy="1549669"/>
          </a:xfrm>
          <a:prstGeom prst="rect">
            <a:avLst/>
          </a:prstGeom>
        </p:spPr>
      </p:pic>
      <p:sp>
        <p:nvSpPr>
          <p:cNvPr id="7" name="TextBox 6"/>
          <p:cNvSpPr txBox="1"/>
          <p:nvPr/>
        </p:nvSpPr>
        <p:spPr>
          <a:xfrm>
            <a:off x="4741722" y="3261035"/>
            <a:ext cx="48272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Children (like) to play.</a:t>
            </a:r>
          </a:p>
        </p:txBody>
      </p:sp>
      <p:sp>
        <p:nvSpPr>
          <p:cNvPr id="8" name="TextBox 7"/>
          <p:cNvSpPr txBox="1"/>
          <p:nvPr/>
        </p:nvSpPr>
        <p:spPr>
          <a:xfrm>
            <a:off x="6752472" y="701698"/>
            <a:ext cx="2895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been flying</a:t>
            </a:r>
          </a:p>
        </p:txBody>
      </p:sp>
      <p:sp>
        <p:nvSpPr>
          <p:cNvPr id="9" name="TextBox 8"/>
          <p:cNvSpPr txBox="1"/>
          <p:nvPr/>
        </p:nvSpPr>
        <p:spPr>
          <a:xfrm>
            <a:off x="7359136" y="2575235"/>
            <a:ext cx="914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a:t>
            </a:r>
          </a:p>
        </p:txBody>
      </p:sp>
      <p:sp>
        <p:nvSpPr>
          <p:cNvPr id="10" name="TextBox 9"/>
          <p:cNvSpPr txBox="1"/>
          <p:nvPr/>
        </p:nvSpPr>
        <p:spPr>
          <a:xfrm>
            <a:off x="8121136" y="5781721"/>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boarding</a:t>
            </a:r>
          </a:p>
        </p:txBody>
      </p:sp>
      <p:sp>
        <p:nvSpPr>
          <p:cNvPr id="11" name="Freeform 10"/>
          <p:cNvSpPr/>
          <p:nvPr/>
        </p:nvSpPr>
        <p:spPr>
          <a:xfrm>
            <a:off x="7133474" y="1167267"/>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2" name="Freeform 11"/>
          <p:cNvSpPr/>
          <p:nvPr/>
        </p:nvSpPr>
        <p:spPr>
          <a:xfrm>
            <a:off x="7151087" y="3092179"/>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Freeform 12"/>
          <p:cNvSpPr/>
          <p:nvPr/>
        </p:nvSpPr>
        <p:spPr>
          <a:xfrm flipV="1">
            <a:off x="8654538" y="552829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4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036" y="629110"/>
            <a:ext cx="6745774" cy="64633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INTRODUCTION</a:t>
            </a:r>
          </a:p>
        </p:txBody>
      </p:sp>
      <p:grpSp>
        <p:nvGrpSpPr>
          <p:cNvPr id="3" name="Group 2"/>
          <p:cNvGrpSpPr/>
          <p:nvPr/>
        </p:nvGrpSpPr>
        <p:grpSpPr>
          <a:xfrm>
            <a:off x="1609697" y="1354271"/>
            <a:ext cx="8946098" cy="4012438"/>
            <a:chOff x="1609697" y="1354271"/>
            <a:chExt cx="8946098" cy="4012438"/>
          </a:xfrm>
        </p:grpSpPr>
        <p:sp>
          <p:nvSpPr>
            <p:cNvPr id="4" name="Rectangle 3"/>
            <p:cNvSpPr/>
            <p:nvPr/>
          </p:nvSpPr>
          <p:spPr>
            <a:xfrm>
              <a:off x="1609697" y="1477097"/>
              <a:ext cx="3002508" cy="3889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516871598"/>
                </p:ext>
              </p:extLst>
            </p:nvPr>
          </p:nvGraphicFramePr>
          <p:xfrm>
            <a:off x="4919269" y="1354271"/>
            <a:ext cx="5636526" cy="40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30694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1"/>
            <a:ext cx="10457645"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Mr. Anwar Rahman _____ in the open air every morning. He feels fresh. Today he _________</a:t>
            </a:r>
          </a:p>
          <a:p>
            <a:r>
              <a:rPr lang="en-US" sz="3600" dirty="0">
                <a:latin typeface="Times New Roman" panose="02020603050405020304" pitchFamily="18" charset="0"/>
                <a:cs typeface="Times New Roman" panose="02020603050405020304" pitchFamily="18" charset="0"/>
              </a:rPr>
              <a:t>already a mile. Now he _______ rest _____ on a bench. A dog ____________for one hour near the bench. It is high time he ____ the place.</a:t>
            </a:r>
          </a:p>
        </p:txBody>
      </p:sp>
      <p:sp>
        <p:nvSpPr>
          <p:cNvPr id="3" name="TextBox 2"/>
          <p:cNvSpPr txBox="1"/>
          <p:nvPr/>
        </p:nvSpPr>
        <p:spPr>
          <a:xfrm>
            <a:off x="4029708" y="2387381"/>
            <a:ext cx="411694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leave, walk, sleep, take, sit</a:t>
            </a:r>
          </a:p>
        </p:txBody>
      </p:sp>
      <p:sp>
        <p:nvSpPr>
          <p:cNvPr id="4" name="TextBox 3"/>
          <p:cNvSpPr txBox="1"/>
          <p:nvPr/>
        </p:nvSpPr>
        <p:spPr>
          <a:xfrm>
            <a:off x="1068409" y="1286832"/>
            <a:ext cx="637182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Take verb from the box and fill in the gaps. Use right forms of the verbs.</a:t>
            </a:r>
          </a:p>
        </p:txBody>
      </p:sp>
      <p:sp>
        <p:nvSpPr>
          <p:cNvPr id="5" name="TextBox 4"/>
          <p:cNvSpPr txBox="1"/>
          <p:nvPr/>
        </p:nvSpPr>
        <p:spPr>
          <a:xfrm>
            <a:off x="3339921" y="5241281"/>
            <a:ext cx="9144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left</a:t>
            </a:r>
          </a:p>
        </p:txBody>
      </p:sp>
      <p:sp>
        <p:nvSpPr>
          <p:cNvPr id="6" name="TextBox 5"/>
          <p:cNvSpPr txBox="1"/>
          <p:nvPr/>
        </p:nvSpPr>
        <p:spPr>
          <a:xfrm>
            <a:off x="4623515" y="3009901"/>
            <a:ext cx="12192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walks</a:t>
            </a:r>
          </a:p>
        </p:txBody>
      </p:sp>
      <p:sp>
        <p:nvSpPr>
          <p:cNvPr id="7" name="TextBox 6"/>
          <p:cNvSpPr txBox="1"/>
          <p:nvPr/>
        </p:nvSpPr>
        <p:spPr>
          <a:xfrm>
            <a:off x="6899606" y="3593719"/>
            <a:ext cx="3533354"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already walked</a:t>
            </a:r>
          </a:p>
        </p:txBody>
      </p:sp>
      <p:sp>
        <p:nvSpPr>
          <p:cNvPr id="8" name="TextBox 7"/>
          <p:cNvSpPr txBox="1"/>
          <p:nvPr/>
        </p:nvSpPr>
        <p:spPr>
          <a:xfrm>
            <a:off x="5294854" y="4142665"/>
            <a:ext cx="1696736"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taking</a:t>
            </a:r>
          </a:p>
        </p:txBody>
      </p:sp>
      <p:sp>
        <p:nvSpPr>
          <p:cNvPr id="9" name="TextBox 8"/>
          <p:cNvSpPr txBox="1"/>
          <p:nvPr/>
        </p:nvSpPr>
        <p:spPr>
          <a:xfrm>
            <a:off x="7872776" y="4159304"/>
            <a:ext cx="1175690"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sitting</a:t>
            </a:r>
          </a:p>
        </p:txBody>
      </p:sp>
      <p:sp>
        <p:nvSpPr>
          <p:cNvPr id="10" name="TextBox 9"/>
          <p:cNvSpPr txBox="1"/>
          <p:nvPr/>
        </p:nvSpPr>
        <p:spPr>
          <a:xfrm>
            <a:off x="1985876" y="4718061"/>
            <a:ext cx="3005548"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sleeping</a:t>
            </a:r>
          </a:p>
        </p:txBody>
      </p:sp>
      <p:sp>
        <p:nvSpPr>
          <p:cNvPr id="11" name="TextBox 10"/>
          <p:cNvSpPr txBox="1"/>
          <p:nvPr/>
        </p:nvSpPr>
        <p:spPr>
          <a:xfrm>
            <a:off x="4991424" y="638150"/>
            <a:ext cx="2193517"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Group work</a:t>
            </a:r>
          </a:p>
        </p:txBody>
      </p:sp>
      <p:sp>
        <p:nvSpPr>
          <p:cNvPr id="12" name="Oval 11"/>
          <p:cNvSpPr/>
          <p:nvPr/>
        </p:nvSpPr>
        <p:spPr>
          <a:xfrm>
            <a:off x="9325377" y="684194"/>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10</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8175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2000"/>
                            </p:stCondLst>
                            <p:childTnLst>
                              <p:par>
                                <p:cTn id="18" presetID="22" presetClass="entr" presetSubtype="4"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80">
                                          <p:stCondLst>
                                            <p:cond delay="0"/>
                                          </p:stCondLst>
                                        </p:cTn>
                                        <p:tgtEl>
                                          <p:spTgt spid="8"/>
                                        </p:tgtEl>
                                      </p:cBhvr>
                                    </p:animEffect>
                                    <p:anim calcmode="lin" valueType="num">
                                      <p:cBhvr>
                                        <p:cTn id="6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0" dur="26">
                                          <p:stCondLst>
                                            <p:cond delay="650"/>
                                          </p:stCondLst>
                                        </p:cTn>
                                        <p:tgtEl>
                                          <p:spTgt spid="8"/>
                                        </p:tgtEl>
                                      </p:cBhvr>
                                      <p:to x="100000" y="60000"/>
                                    </p:animScale>
                                    <p:animScale>
                                      <p:cBhvr>
                                        <p:cTn id="71" dur="166" decel="50000">
                                          <p:stCondLst>
                                            <p:cond delay="676"/>
                                          </p:stCondLst>
                                        </p:cTn>
                                        <p:tgtEl>
                                          <p:spTgt spid="8"/>
                                        </p:tgtEl>
                                      </p:cBhvr>
                                      <p:to x="100000" y="100000"/>
                                    </p:animScale>
                                    <p:animScale>
                                      <p:cBhvr>
                                        <p:cTn id="72" dur="26">
                                          <p:stCondLst>
                                            <p:cond delay="1312"/>
                                          </p:stCondLst>
                                        </p:cTn>
                                        <p:tgtEl>
                                          <p:spTgt spid="8"/>
                                        </p:tgtEl>
                                      </p:cBhvr>
                                      <p:to x="100000" y="80000"/>
                                    </p:animScale>
                                    <p:animScale>
                                      <p:cBhvr>
                                        <p:cTn id="73" dur="166" decel="50000">
                                          <p:stCondLst>
                                            <p:cond delay="1338"/>
                                          </p:stCondLst>
                                        </p:cTn>
                                        <p:tgtEl>
                                          <p:spTgt spid="8"/>
                                        </p:tgtEl>
                                      </p:cBhvr>
                                      <p:to x="100000" y="100000"/>
                                    </p:animScale>
                                    <p:animScale>
                                      <p:cBhvr>
                                        <p:cTn id="74" dur="26">
                                          <p:stCondLst>
                                            <p:cond delay="1642"/>
                                          </p:stCondLst>
                                        </p:cTn>
                                        <p:tgtEl>
                                          <p:spTgt spid="8"/>
                                        </p:tgtEl>
                                      </p:cBhvr>
                                      <p:to x="100000" y="90000"/>
                                    </p:animScale>
                                    <p:animScale>
                                      <p:cBhvr>
                                        <p:cTn id="75" dur="166" decel="50000">
                                          <p:stCondLst>
                                            <p:cond delay="1668"/>
                                          </p:stCondLst>
                                        </p:cTn>
                                        <p:tgtEl>
                                          <p:spTgt spid="8"/>
                                        </p:tgtEl>
                                      </p:cBhvr>
                                      <p:to x="100000" y="100000"/>
                                    </p:animScale>
                                    <p:animScale>
                                      <p:cBhvr>
                                        <p:cTn id="76" dur="26">
                                          <p:stCondLst>
                                            <p:cond delay="1808"/>
                                          </p:stCondLst>
                                        </p:cTn>
                                        <p:tgtEl>
                                          <p:spTgt spid="8"/>
                                        </p:tgtEl>
                                      </p:cBhvr>
                                      <p:to x="100000" y="95000"/>
                                    </p:animScale>
                                    <p:animScale>
                                      <p:cBhvr>
                                        <p:cTn id="77" dur="166" decel="50000">
                                          <p:stCondLst>
                                            <p:cond delay="1834"/>
                                          </p:stCondLst>
                                        </p:cTn>
                                        <p:tgtEl>
                                          <p:spTgt spid="8"/>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80">
                                          <p:stCondLst>
                                            <p:cond delay="0"/>
                                          </p:stCondLst>
                                        </p:cTn>
                                        <p:tgtEl>
                                          <p:spTgt spid="9"/>
                                        </p:tgtEl>
                                      </p:cBhvr>
                                    </p:animEffect>
                                    <p:anim calcmode="lin" valueType="num">
                                      <p:cBhvr>
                                        <p:cTn id="8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8" dur="26">
                                          <p:stCondLst>
                                            <p:cond delay="650"/>
                                          </p:stCondLst>
                                        </p:cTn>
                                        <p:tgtEl>
                                          <p:spTgt spid="9"/>
                                        </p:tgtEl>
                                      </p:cBhvr>
                                      <p:to x="100000" y="60000"/>
                                    </p:animScale>
                                    <p:animScale>
                                      <p:cBhvr>
                                        <p:cTn id="89" dur="166" decel="50000">
                                          <p:stCondLst>
                                            <p:cond delay="676"/>
                                          </p:stCondLst>
                                        </p:cTn>
                                        <p:tgtEl>
                                          <p:spTgt spid="9"/>
                                        </p:tgtEl>
                                      </p:cBhvr>
                                      <p:to x="100000" y="100000"/>
                                    </p:animScale>
                                    <p:animScale>
                                      <p:cBhvr>
                                        <p:cTn id="90" dur="26">
                                          <p:stCondLst>
                                            <p:cond delay="1312"/>
                                          </p:stCondLst>
                                        </p:cTn>
                                        <p:tgtEl>
                                          <p:spTgt spid="9"/>
                                        </p:tgtEl>
                                      </p:cBhvr>
                                      <p:to x="100000" y="80000"/>
                                    </p:animScale>
                                    <p:animScale>
                                      <p:cBhvr>
                                        <p:cTn id="91" dur="166" decel="50000">
                                          <p:stCondLst>
                                            <p:cond delay="1338"/>
                                          </p:stCondLst>
                                        </p:cTn>
                                        <p:tgtEl>
                                          <p:spTgt spid="9"/>
                                        </p:tgtEl>
                                      </p:cBhvr>
                                      <p:to x="100000" y="100000"/>
                                    </p:animScale>
                                    <p:animScale>
                                      <p:cBhvr>
                                        <p:cTn id="92" dur="26">
                                          <p:stCondLst>
                                            <p:cond delay="1642"/>
                                          </p:stCondLst>
                                        </p:cTn>
                                        <p:tgtEl>
                                          <p:spTgt spid="9"/>
                                        </p:tgtEl>
                                      </p:cBhvr>
                                      <p:to x="100000" y="90000"/>
                                    </p:animScale>
                                    <p:animScale>
                                      <p:cBhvr>
                                        <p:cTn id="93" dur="166" decel="50000">
                                          <p:stCondLst>
                                            <p:cond delay="1668"/>
                                          </p:stCondLst>
                                        </p:cTn>
                                        <p:tgtEl>
                                          <p:spTgt spid="9"/>
                                        </p:tgtEl>
                                      </p:cBhvr>
                                      <p:to x="100000" y="100000"/>
                                    </p:animScale>
                                    <p:animScale>
                                      <p:cBhvr>
                                        <p:cTn id="94" dur="26">
                                          <p:stCondLst>
                                            <p:cond delay="1808"/>
                                          </p:stCondLst>
                                        </p:cTn>
                                        <p:tgtEl>
                                          <p:spTgt spid="9"/>
                                        </p:tgtEl>
                                      </p:cBhvr>
                                      <p:to x="100000" y="95000"/>
                                    </p:animScale>
                                    <p:animScale>
                                      <p:cBhvr>
                                        <p:cTn id="95" dur="166" decel="50000">
                                          <p:stCondLst>
                                            <p:cond delay="1834"/>
                                          </p:stCondLst>
                                        </p:cTn>
                                        <p:tgtEl>
                                          <p:spTgt spid="9"/>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80">
                                          <p:stCondLst>
                                            <p:cond delay="0"/>
                                          </p:stCondLst>
                                        </p:cTn>
                                        <p:tgtEl>
                                          <p:spTgt spid="10"/>
                                        </p:tgtEl>
                                      </p:cBhvr>
                                    </p:animEffect>
                                    <p:anim calcmode="lin" valueType="num">
                                      <p:cBhvr>
                                        <p:cTn id="10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6" dur="26">
                                          <p:stCondLst>
                                            <p:cond delay="650"/>
                                          </p:stCondLst>
                                        </p:cTn>
                                        <p:tgtEl>
                                          <p:spTgt spid="10"/>
                                        </p:tgtEl>
                                      </p:cBhvr>
                                      <p:to x="100000" y="60000"/>
                                    </p:animScale>
                                    <p:animScale>
                                      <p:cBhvr>
                                        <p:cTn id="107" dur="166" decel="50000">
                                          <p:stCondLst>
                                            <p:cond delay="676"/>
                                          </p:stCondLst>
                                        </p:cTn>
                                        <p:tgtEl>
                                          <p:spTgt spid="10"/>
                                        </p:tgtEl>
                                      </p:cBhvr>
                                      <p:to x="100000" y="100000"/>
                                    </p:animScale>
                                    <p:animScale>
                                      <p:cBhvr>
                                        <p:cTn id="108" dur="26">
                                          <p:stCondLst>
                                            <p:cond delay="1312"/>
                                          </p:stCondLst>
                                        </p:cTn>
                                        <p:tgtEl>
                                          <p:spTgt spid="10"/>
                                        </p:tgtEl>
                                      </p:cBhvr>
                                      <p:to x="100000" y="80000"/>
                                    </p:animScale>
                                    <p:animScale>
                                      <p:cBhvr>
                                        <p:cTn id="109" dur="166" decel="50000">
                                          <p:stCondLst>
                                            <p:cond delay="1338"/>
                                          </p:stCondLst>
                                        </p:cTn>
                                        <p:tgtEl>
                                          <p:spTgt spid="10"/>
                                        </p:tgtEl>
                                      </p:cBhvr>
                                      <p:to x="100000" y="100000"/>
                                    </p:animScale>
                                    <p:animScale>
                                      <p:cBhvr>
                                        <p:cTn id="110" dur="26">
                                          <p:stCondLst>
                                            <p:cond delay="1642"/>
                                          </p:stCondLst>
                                        </p:cTn>
                                        <p:tgtEl>
                                          <p:spTgt spid="10"/>
                                        </p:tgtEl>
                                      </p:cBhvr>
                                      <p:to x="100000" y="90000"/>
                                    </p:animScale>
                                    <p:animScale>
                                      <p:cBhvr>
                                        <p:cTn id="111" dur="166" decel="50000">
                                          <p:stCondLst>
                                            <p:cond delay="1668"/>
                                          </p:stCondLst>
                                        </p:cTn>
                                        <p:tgtEl>
                                          <p:spTgt spid="10"/>
                                        </p:tgtEl>
                                      </p:cBhvr>
                                      <p:to x="100000" y="100000"/>
                                    </p:animScale>
                                    <p:animScale>
                                      <p:cBhvr>
                                        <p:cTn id="112" dur="26">
                                          <p:stCondLst>
                                            <p:cond delay="1808"/>
                                          </p:stCondLst>
                                        </p:cTn>
                                        <p:tgtEl>
                                          <p:spTgt spid="10"/>
                                        </p:tgtEl>
                                      </p:cBhvr>
                                      <p:to x="100000" y="95000"/>
                                    </p:animScale>
                                    <p:animScale>
                                      <p:cBhvr>
                                        <p:cTn id="113" dur="166" decel="50000">
                                          <p:stCondLst>
                                            <p:cond delay="1834"/>
                                          </p:stCondLst>
                                        </p:cTn>
                                        <p:tgtEl>
                                          <p:spTgt spid="10"/>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down)">
                                      <p:cBhvr>
                                        <p:cTn id="118" dur="580">
                                          <p:stCondLst>
                                            <p:cond delay="0"/>
                                          </p:stCondLst>
                                        </p:cTn>
                                        <p:tgtEl>
                                          <p:spTgt spid="5"/>
                                        </p:tgtEl>
                                      </p:cBhvr>
                                    </p:animEffect>
                                    <p:anim calcmode="lin" valueType="num">
                                      <p:cBhvr>
                                        <p:cTn id="1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4" dur="26">
                                          <p:stCondLst>
                                            <p:cond delay="650"/>
                                          </p:stCondLst>
                                        </p:cTn>
                                        <p:tgtEl>
                                          <p:spTgt spid="5"/>
                                        </p:tgtEl>
                                      </p:cBhvr>
                                      <p:to x="100000" y="60000"/>
                                    </p:animScale>
                                    <p:animScale>
                                      <p:cBhvr>
                                        <p:cTn id="125" dur="166" decel="50000">
                                          <p:stCondLst>
                                            <p:cond delay="676"/>
                                          </p:stCondLst>
                                        </p:cTn>
                                        <p:tgtEl>
                                          <p:spTgt spid="5"/>
                                        </p:tgtEl>
                                      </p:cBhvr>
                                      <p:to x="100000" y="100000"/>
                                    </p:animScale>
                                    <p:animScale>
                                      <p:cBhvr>
                                        <p:cTn id="126" dur="26">
                                          <p:stCondLst>
                                            <p:cond delay="1312"/>
                                          </p:stCondLst>
                                        </p:cTn>
                                        <p:tgtEl>
                                          <p:spTgt spid="5"/>
                                        </p:tgtEl>
                                      </p:cBhvr>
                                      <p:to x="100000" y="80000"/>
                                    </p:animScale>
                                    <p:animScale>
                                      <p:cBhvr>
                                        <p:cTn id="127" dur="166" decel="50000">
                                          <p:stCondLst>
                                            <p:cond delay="1338"/>
                                          </p:stCondLst>
                                        </p:cTn>
                                        <p:tgtEl>
                                          <p:spTgt spid="5"/>
                                        </p:tgtEl>
                                      </p:cBhvr>
                                      <p:to x="100000" y="100000"/>
                                    </p:animScale>
                                    <p:animScale>
                                      <p:cBhvr>
                                        <p:cTn id="128" dur="26">
                                          <p:stCondLst>
                                            <p:cond delay="1642"/>
                                          </p:stCondLst>
                                        </p:cTn>
                                        <p:tgtEl>
                                          <p:spTgt spid="5"/>
                                        </p:tgtEl>
                                      </p:cBhvr>
                                      <p:to x="100000" y="90000"/>
                                    </p:animScale>
                                    <p:animScale>
                                      <p:cBhvr>
                                        <p:cTn id="129" dur="166" decel="50000">
                                          <p:stCondLst>
                                            <p:cond delay="1668"/>
                                          </p:stCondLst>
                                        </p:cTn>
                                        <p:tgtEl>
                                          <p:spTgt spid="5"/>
                                        </p:tgtEl>
                                      </p:cBhvr>
                                      <p:to x="100000" y="100000"/>
                                    </p:animScale>
                                    <p:animScale>
                                      <p:cBhvr>
                                        <p:cTn id="130" dur="26">
                                          <p:stCondLst>
                                            <p:cond delay="1808"/>
                                          </p:stCondLst>
                                        </p:cTn>
                                        <p:tgtEl>
                                          <p:spTgt spid="5"/>
                                        </p:tgtEl>
                                      </p:cBhvr>
                                      <p:to x="100000" y="95000"/>
                                    </p:animScale>
                                    <p:animScale>
                                      <p:cBhvr>
                                        <p:cTn id="1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123" y="3696270"/>
            <a:ext cx="8650213"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Mita and Rita are two friends. Mita meet Rita seven days ago. Rita did not come to school one week. Mita went Rita’s home to saw her. She meet Rita’s mother before she enter into Rita’s room. Rita felt happy look at Mita.</a:t>
            </a:r>
          </a:p>
        </p:txBody>
      </p:sp>
      <p:sp>
        <p:nvSpPr>
          <p:cNvPr id="6" name="TextBox 5"/>
          <p:cNvSpPr txBox="1"/>
          <p:nvPr/>
        </p:nvSpPr>
        <p:spPr>
          <a:xfrm>
            <a:off x="1788123" y="2712744"/>
            <a:ext cx="792347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Rewrite the passage using right forms of verbs.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679" y="633857"/>
            <a:ext cx="7929349" cy="177567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2733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996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7715" y="642758"/>
            <a:ext cx="5845442" cy="64633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INTRODUCTION</a:t>
            </a:r>
          </a:p>
        </p:txBody>
      </p:sp>
      <p:grpSp>
        <p:nvGrpSpPr>
          <p:cNvPr id="5" name="Group 4"/>
          <p:cNvGrpSpPr/>
          <p:nvPr/>
        </p:nvGrpSpPr>
        <p:grpSpPr>
          <a:xfrm>
            <a:off x="1527809" y="1572636"/>
            <a:ext cx="9055282" cy="4012438"/>
            <a:chOff x="1500513" y="1354271"/>
            <a:chExt cx="9055282" cy="4012438"/>
          </a:xfrm>
        </p:grpSpPr>
        <p:sp>
          <p:nvSpPr>
            <p:cNvPr id="3" name="Rectangle 2"/>
            <p:cNvSpPr/>
            <p:nvPr/>
          </p:nvSpPr>
          <p:spPr>
            <a:xfrm>
              <a:off x="1500513" y="1477097"/>
              <a:ext cx="3002508" cy="3889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064431751"/>
                </p:ext>
              </p:extLst>
            </p:nvPr>
          </p:nvGraphicFramePr>
          <p:xfrm>
            <a:off x="4919269" y="1354271"/>
            <a:ext cx="5636526" cy="40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844651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044" y="627796"/>
            <a:ext cx="7097503" cy="4102577"/>
          </a:xfrm>
          <a:prstGeom prst="rect">
            <a:avLst/>
          </a:prstGeom>
        </p:spPr>
      </p:pic>
      <p:sp>
        <p:nvSpPr>
          <p:cNvPr id="3" name="TextBox 2"/>
          <p:cNvSpPr txBox="1"/>
          <p:nvPr/>
        </p:nvSpPr>
        <p:spPr>
          <a:xfrm>
            <a:off x="3019284" y="4954099"/>
            <a:ext cx="527604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How much do you like flowers?</a:t>
            </a:r>
          </a:p>
        </p:txBody>
      </p:sp>
      <p:sp>
        <p:nvSpPr>
          <p:cNvPr id="4" name="TextBox 3"/>
          <p:cNvSpPr txBox="1"/>
          <p:nvPr/>
        </p:nvSpPr>
        <p:spPr>
          <a:xfrm>
            <a:off x="3514658" y="5477319"/>
            <a:ext cx="4285296" cy="523220"/>
          </a:xfrm>
          <a:prstGeom prst="rect">
            <a:avLst/>
          </a:prstGeom>
          <a:noFill/>
        </p:spPr>
        <p:txBody>
          <a:bodyPr wrap="square" rtlCol="0">
            <a:spAutoFit/>
          </a:bodyPr>
          <a:lstStyle/>
          <a:p>
            <a:r>
              <a:rPr lang="en-US" sz="2800" b="1" dirty="0"/>
              <a:t> I like flowers very much.</a:t>
            </a:r>
          </a:p>
        </p:txBody>
      </p:sp>
    </p:spTree>
    <p:extLst>
      <p:ext uri="{BB962C8B-B14F-4D97-AF65-F5344CB8AC3E}">
        <p14:creationId xmlns:p14="http://schemas.microsoft.com/office/powerpoint/2010/main" val="6037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165771"/>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 </a:t>
            </a:r>
            <a:r>
              <a:rPr lang="en-US" sz="2800" dirty="0">
                <a:solidFill>
                  <a:srgbClr val="C00000"/>
                </a:solidFill>
                <a:latin typeface="Times New Roman" panose="02020603050405020304" pitchFamily="18" charset="0"/>
                <a:cs typeface="Times New Roman" panose="02020603050405020304" pitchFamily="18" charset="0"/>
              </a:rPr>
              <a:t>like</a:t>
            </a:r>
            <a:r>
              <a:rPr lang="en-US" sz="2800" dirty="0">
                <a:latin typeface="Times New Roman" panose="02020603050405020304" pitchFamily="18" charset="0"/>
                <a:cs typeface="Times New Roman" panose="02020603050405020304" pitchFamily="18" charset="0"/>
              </a:rPr>
              <a:t> flowers very much.</a:t>
            </a:r>
          </a:p>
        </p:txBody>
      </p:sp>
      <p:sp>
        <p:nvSpPr>
          <p:cNvPr id="3" name="TextBox 2"/>
          <p:cNvSpPr txBox="1"/>
          <p:nvPr/>
        </p:nvSpPr>
        <p:spPr>
          <a:xfrm>
            <a:off x="2971800" y="1043938"/>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1.She </a:t>
            </a:r>
            <a:r>
              <a:rPr lang="en-US" sz="2800" dirty="0">
                <a:solidFill>
                  <a:srgbClr val="C00000"/>
                </a:solidFill>
                <a:latin typeface="Times New Roman" panose="02020603050405020304" pitchFamily="18" charset="0"/>
                <a:cs typeface="Times New Roman" panose="02020603050405020304" pitchFamily="18" charset="0"/>
              </a:rPr>
              <a:t>sang</a:t>
            </a:r>
            <a:r>
              <a:rPr lang="en-US" sz="2800" dirty="0">
                <a:latin typeface="Times New Roman" panose="02020603050405020304" pitchFamily="18" charset="0"/>
                <a:cs typeface="Times New Roman" panose="02020603050405020304" pitchFamily="18" charset="0"/>
              </a:rPr>
              <a:t> a song.</a:t>
            </a:r>
          </a:p>
        </p:txBody>
      </p:sp>
      <p:sp>
        <p:nvSpPr>
          <p:cNvPr id="4" name="Donut 3"/>
          <p:cNvSpPr/>
          <p:nvPr/>
        </p:nvSpPr>
        <p:spPr>
          <a:xfrm>
            <a:off x="3875468" y="959520"/>
            <a:ext cx="799563" cy="801472"/>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3540080" y="2088953"/>
            <a:ext cx="670775" cy="768839"/>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90800" y="3524181"/>
            <a:ext cx="70104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is the parts of speech of the words in the circles?</a:t>
            </a:r>
          </a:p>
        </p:txBody>
      </p:sp>
      <p:sp>
        <p:nvSpPr>
          <p:cNvPr id="7" name="Rectangle 6"/>
          <p:cNvSpPr/>
          <p:nvPr/>
        </p:nvSpPr>
        <p:spPr>
          <a:xfrm>
            <a:off x="4675031" y="4744266"/>
            <a:ext cx="879600" cy="523220"/>
          </a:xfrm>
          <a:prstGeom prst="rect">
            <a:avLst/>
          </a:prstGeom>
          <a:noFill/>
        </p:spPr>
        <p:txBody>
          <a:bodyPr wrap="none" lIns="91440" tIns="45720" rIns="91440" bIns="45720">
            <a:spAutoFit/>
          </a:bodyPr>
          <a:lstStyle/>
          <a:p>
            <a:pPr algn="ctr"/>
            <a:r>
              <a:rPr lang="en-US" sz="280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Verb</a:t>
            </a:r>
          </a:p>
        </p:txBody>
      </p:sp>
    </p:spTree>
    <p:extLst>
      <p:ext uri="{BB962C8B-B14F-4D97-AF65-F5344CB8AC3E}">
        <p14:creationId xmlns:p14="http://schemas.microsoft.com/office/powerpoint/2010/main" val="28738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071" y="2758068"/>
            <a:ext cx="3347391"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Right forms of verbs</a:t>
            </a:r>
          </a:p>
        </p:txBody>
      </p:sp>
      <p:sp>
        <p:nvSpPr>
          <p:cNvPr id="3" name="Rectangle 2"/>
          <p:cNvSpPr/>
          <p:nvPr/>
        </p:nvSpPr>
        <p:spPr>
          <a:xfrm>
            <a:off x="3912071" y="705582"/>
            <a:ext cx="3238131"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3200" b="1" dirty="0">
                <a:ln w="1905"/>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topic</a:t>
            </a:r>
          </a:p>
        </p:txBody>
      </p:sp>
    </p:spTree>
    <p:extLst>
      <p:ext uri="{BB962C8B-B14F-4D97-AF65-F5344CB8AC3E}">
        <p14:creationId xmlns:p14="http://schemas.microsoft.com/office/powerpoint/2010/main" val="35017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293" y="1039113"/>
            <a:ext cx="366158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grpSp>
        <p:nvGrpSpPr>
          <p:cNvPr id="7" name="Group 6"/>
          <p:cNvGrpSpPr/>
          <p:nvPr/>
        </p:nvGrpSpPr>
        <p:grpSpPr>
          <a:xfrm>
            <a:off x="2484068" y="2253994"/>
            <a:ext cx="7847527" cy="3037674"/>
            <a:chOff x="2484068" y="2253994"/>
            <a:chExt cx="7847527" cy="3037674"/>
          </a:xfrm>
        </p:grpSpPr>
        <p:sp>
          <p:nvSpPr>
            <p:cNvPr id="3" name="TextBox 2"/>
            <p:cNvSpPr txBox="1"/>
            <p:nvPr/>
          </p:nvSpPr>
          <p:spPr>
            <a:xfrm>
              <a:off x="2484068" y="2253994"/>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After this lesson the students will be able to</a:t>
              </a:r>
              <a:r>
                <a:rPr lang="bn-I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84068" y="3170983"/>
              <a:ext cx="749584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write the sentences using right forms of verbs.</a:t>
              </a:r>
            </a:p>
          </p:txBody>
        </p:sp>
        <p:sp>
          <p:nvSpPr>
            <p:cNvPr id="5" name="TextBox 4"/>
            <p:cNvSpPr txBox="1"/>
            <p:nvPr/>
          </p:nvSpPr>
          <p:spPr>
            <a:xfrm>
              <a:off x="2484068" y="3754272"/>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fill the gaps with right forms of verbs (with clues).</a:t>
              </a:r>
            </a:p>
          </p:txBody>
        </p:sp>
        <p:sp>
          <p:nvSpPr>
            <p:cNvPr id="6" name="TextBox 5"/>
            <p:cNvSpPr txBox="1"/>
            <p:nvPr/>
          </p:nvSpPr>
          <p:spPr>
            <a:xfrm>
              <a:off x="2484068" y="4337561"/>
              <a:ext cx="7495840" cy="95410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correct mistakes and re-write the passage with right forms of verbs.</a:t>
              </a:r>
            </a:p>
          </p:txBody>
        </p:sp>
      </p:grpSp>
    </p:spTree>
    <p:extLst>
      <p:ext uri="{BB962C8B-B14F-4D97-AF65-F5344CB8AC3E}">
        <p14:creationId xmlns:p14="http://schemas.microsoft.com/office/powerpoint/2010/main" val="24691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0063" y="5586659"/>
            <a:ext cx="4026794" cy="523220"/>
          </a:xfrm>
          <a:prstGeom prst="rect">
            <a:avLst/>
          </a:prstGeom>
          <a:noFill/>
          <a:ln>
            <a:noFill/>
          </a:ln>
          <a:effectLst>
            <a:outerShdw blurRad="57785" dist="33020" dir="3180000" algn="ctr">
              <a:srgbClr val="000000">
                <a:alpha val="30000"/>
              </a:srgbClr>
            </a:outerShdw>
          </a:effectLst>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sun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rises</a:t>
            </a:r>
            <a:r>
              <a:rPr lang="en-US" sz="2800" dirty="0">
                <a:latin typeface="Times New Roman" panose="02020603050405020304" pitchFamily="18" charset="0"/>
                <a:cs typeface="Times New Roman" panose="02020603050405020304" pitchFamily="18" charset="0"/>
              </a:rPr>
              <a:t> in the east.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296" y="2452336"/>
            <a:ext cx="4588328" cy="31343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Box 3"/>
          <p:cNvSpPr txBox="1"/>
          <p:nvPr/>
        </p:nvSpPr>
        <p:spPr>
          <a:xfrm>
            <a:off x="1620589" y="1299354"/>
            <a:ext cx="89057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If the sentence is Universal truth or Habitual fact, it will</a:t>
            </a:r>
          </a:p>
          <a:p>
            <a:r>
              <a:rPr lang="en-US" sz="2800" dirty="0">
                <a:latin typeface="Times New Roman" panose="02020603050405020304" pitchFamily="18" charset="0"/>
                <a:cs typeface="Times New Roman" panose="02020603050405020304" pitchFamily="18" charset="0"/>
              </a:rPr>
              <a:t>    be Present Indefinite tense.</a:t>
            </a:r>
          </a:p>
        </p:txBody>
      </p:sp>
      <p:sp>
        <p:nvSpPr>
          <p:cNvPr id="6" name="TextBox 5"/>
          <p:cNvSpPr txBox="1"/>
          <p:nvPr/>
        </p:nvSpPr>
        <p:spPr>
          <a:xfrm>
            <a:off x="5490607" y="615141"/>
            <a:ext cx="1165704"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Rules</a:t>
            </a:r>
          </a:p>
        </p:txBody>
      </p:sp>
    </p:spTree>
    <p:extLst>
      <p:ext uri="{BB962C8B-B14F-4D97-AF65-F5344CB8AC3E}">
        <p14:creationId xmlns:p14="http://schemas.microsoft.com/office/powerpoint/2010/main" val="885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7311" y="5277191"/>
            <a:ext cx="55153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reads</a:t>
            </a:r>
            <a:r>
              <a:rPr lang="en-US" sz="2800" dirty="0">
                <a:latin typeface="Times New Roman" panose="02020603050405020304" pitchFamily="18" charset="0"/>
                <a:cs typeface="Times New Roman" panose="02020603050405020304" pitchFamily="18" charset="0"/>
              </a:rPr>
              <a:t> the Holy Quran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everyday</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286000" y="768447"/>
            <a:ext cx="820912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If in the sentence there is everyday//always/regularly/</a:t>
            </a:r>
          </a:p>
          <a:p>
            <a:r>
              <a:rPr lang="en-US" sz="2800" dirty="0">
                <a:latin typeface="Times New Roman" panose="02020603050405020304" pitchFamily="18" charset="0"/>
                <a:cs typeface="Times New Roman" panose="02020603050405020304" pitchFamily="18" charset="0"/>
              </a:rPr>
              <a:t>occasionally/usually/often/sometimes/generally, the sentence will be Present Indefinite tense.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338" y="2314041"/>
            <a:ext cx="3871325" cy="2495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41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TotalTime>
  <Words>896</Words>
  <Application>Microsoft Office PowerPoint</Application>
  <PresentationFormat>Widescreen</PresentationFormat>
  <Paragraphs>103</Paragraphs>
  <Slides>22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Garamond</vt:lpstr>
      <vt:lpstr>Monotype Corsiva</vt:lpstr>
      <vt:lpstr>Segoe UI Light</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Shamsh Zoha</dc:creator>
  <cp:lastModifiedBy>Shamsh</cp:lastModifiedBy>
  <cp:revision>41</cp:revision>
  <dcterms:created xsi:type="dcterms:W3CDTF">2019-07-25T03:57:37Z</dcterms:created>
  <dcterms:modified xsi:type="dcterms:W3CDTF">2019-11-22T19:54:55Z</dcterms:modified>
</cp:coreProperties>
</file>