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8" r:id="rId5"/>
    <p:sldId id="274" r:id="rId6"/>
    <p:sldId id="275" r:id="rId7"/>
    <p:sldId id="276" r:id="rId8"/>
    <p:sldId id="259" r:id="rId9"/>
    <p:sldId id="265" r:id="rId10"/>
    <p:sldId id="277" r:id="rId11"/>
    <p:sldId id="278" r:id="rId12"/>
    <p:sldId id="279" r:id="rId13"/>
    <p:sldId id="280" r:id="rId14"/>
    <p:sldId id="264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1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9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EB16-91C4-4EF6-9E2A-AD65517547F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748D-9191-4A58-9245-FA52D553A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ail-gaziatik68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Lenovo\Desktop\10156731445354002.mp4" TargetMode="External"/><Relationship Id="rId1" Type="http://schemas.microsoft.com/office/2007/relationships/media" Target="file:///C:\Users\Lenovo\Desktop\10156731445354002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0"/>
            <a:ext cx="121357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0" y="5008099"/>
            <a:ext cx="6386736" cy="165998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 </a:t>
            </a:r>
            <a:r>
              <a:rPr lang="en-US" sz="1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154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বাল্যবিবাহের কারন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951629"/>
            <a:ext cx="3869729" cy="4285397"/>
          </a:xfr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5" y="1951629"/>
            <a:ext cx="3835020" cy="42853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79" y="1951629"/>
            <a:ext cx="3946477" cy="4285398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5660" y="623702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931" y="6237027"/>
            <a:ext cx="373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নিরাপত্তার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অভাব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61863" y="6387152"/>
            <a:ext cx="331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ধর্মীয়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42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365125"/>
            <a:ext cx="10791092" cy="915035"/>
          </a:xfrm>
        </p:spPr>
        <p:txBody>
          <a:bodyPr/>
          <a:lstStyle/>
          <a:p>
            <a:r>
              <a:rPr lang="bn-BD" b="1" dirty="0" smtClean="0"/>
              <a:t>বাল্য বিবাহের কারন সমূহ ............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4" y="1294228"/>
            <a:ext cx="11034932" cy="5317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১। দারিদ্রতা 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২। সামাজিক নিরাপত্তাহীনতা 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৩। ধর্মীয় মূ্ল্যবোধ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৪। সামাজিক ঐতিহ্য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৫। কন্যাদায়গ্রস্ততা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৬। অজ্ঞতা ও অসচেতনতা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৭। অশিক্ষা বা শিক্ষাহীনতা 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৮।জন সংখ্যা বৃদ্ধি সমস্যা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৯। অল্পবয়সে যৌবনপ্রাপ্ত হওয়া  ।</a:t>
            </a:r>
          </a:p>
          <a:p>
            <a:pPr>
              <a:buNone/>
            </a:pPr>
            <a:r>
              <a:rPr lang="bn-BD" b="1" dirty="0" smtClean="0">
                <a:solidFill>
                  <a:srgbClr val="FF0000"/>
                </a:solidFill>
              </a:rPr>
              <a:t>১০। আইনের প্রয়োগহীনতা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7294"/>
            <a:ext cx="12191999" cy="12652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বাল্যবিবাহের প্রভাব ও বর্তমান পরিস্থিতিঃ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4228"/>
            <a:ext cx="12192000" cy="556377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প্রভাবঃ</a:t>
            </a:r>
            <a:r>
              <a:rPr lang="bn-BD" sz="2400" dirty="0" smtClean="0"/>
              <a:t> ১। শিশু স্বাসহ্যহীনতা ও পুষ্টিহীনতা </a:t>
            </a:r>
          </a:p>
          <a:p>
            <a:pPr>
              <a:buNone/>
            </a:pPr>
            <a:r>
              <a:rPr lang="bn-BD" sz="2400" dirty="0" smtClean="0"/>
              <a:t>           ২।</a:t>
            </a:r>
            <a:r>
              <a:rPr lang="en-US" sz="2400" dirty="0" smtClean="0"/>
              <a:t> মাতৃ</a:t>
            </a:r>
            <a:r>
              <a:rPr lang="bn-BD" sz="2400" dirty="0" smtClean="0"/>
              <a:t>মৃতু্ ও স্বাস্তহীনতা</a:t>
            </a:r>
          </a:p>
          <a:p>
            <a:pPr>
              <a:buNone/>
            </a:pPr>
            <a:r>
              <a:rPr lang="bn-BD" sz="2400" dirty="0" smtClean="0"/>
              <a:t>           ৩। জনসংখ্যা বৃদ্ধি</a:t>
            </a:r>
          </a:p>
          <a:p>
            <a:pPr>
              <a:buNone/>
            </a:pPr>
            <a:r>
              <a:rPr lang="bn-BD" sz="2400" dirty="0" smtClean="0"/>
              <a:t>           ৪। নারী নির্যাতন </a:t>
            </a:r>
          </a:p>
          <a:p>
            <a:pPr>
              <a:buNone/>
            </a:pPr>
            <a:r>
              <a:rPr lang="bn-BD" sz="2400" dirty="0" smtClean="0"/>
              <a:t>           ৫। পারিবারিক বিশৃঙ্খলা </a:t>
            </a:r>
          </a:p>
          <a:p>
            <a:pPr>
              <a:buNone/>
            </a:pPr>
            <a:r>
              <a:rPr lang="bn-BD" sz="2400" dirty="0" smtClean="0"/>
              <a:t>           ৬।</a:t>
            </a:r>
            <a:r>
              <a:rPr lang="en-US" sz="2400" dirty="0" smtClean="0"/>
              <a:t> নারীরা সম্পূর্ণভাবে পুরুষের উপর নির্ভরশীল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bn-BD" sz="2400" dirty="0" smtClean="0"/>
              <a:t>                          </a:t>
            </a:r>
            <a:r>
              <a:rPr lang="en-US" sz="2400" dirty="0" smtClean="0"/>
              <a:t>হয়ে পড়ে।</a:t>
            </a:r>
          </a:p>
          <a:p>
            <a:pPr marL="0" indent="0">
              <a:buNone/>
            </a:pPr>
            <a:endParaRPr lang="bn-BD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বর্তমান পরিস্থিতি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  <a:r>
              <a:rPr lang="bn-BD" sz="2400" dirty="0" smtClean="0"/>
              <a:t>=</a:t>
            </a:r>
            <a:r>
              <a:rPr lang="en-US" sz="2400" dirty="0" smtClean="0"/>
              <a:t> </a:t>
            </a:r>
            <a:r>
              <a:rPr lang="en-US" dirty="0" smtClean="0"/>
              <a:t>বর্তমানে বাংলাদেশে দারিদ্র্য পরিবারে এবং শহরের </a:t>
            </a:r>
          </a:p>
          <a:p>
            <a:pPr marL="0" indent="0">
              <a:buNone/>
            </a:pPr>
            <a:r>
              <a:rPr lang="bn-BD" dirty="0" smtClean="0"/>
              <a:t>                                  </a:t>
            </a:r>
            <a:r>
              <a:rPr lang="en-US" dirty="0" smtClean="0"/>
              <a:t>তুলনায় গ্রামে বাল্যবিবাহের প্রকোপ বেশী।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239151"/>
            <a:ext cx="11296357" cy="11816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বাল্যবিবাহ মোকাবিলায় সমাজকর্মীর ভূমিকা</a:t>
            </a:r>
            <a:r>
              <a:rPr lang="bn-BD" b="1" dirty="0" smtClean="0">
                <a:solidFill>
                  <a:srgbClr val="0070C0"/>
                </a:solidFill>
              </a:rPr>
              <a:t>...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1" y="1645920"/>
            <a:ext cx="11577711" cy="4768948"/>
          </a:xfrm>
        </p:spPr>
        <p:txBody>
          <a:bodyPr>
            <a:normAutofit fontScale="92500" lnSpcReduction="20000"/>
          </a:bodyPr>
          <a:lstStyle/>
          <a:p>
            <a:r>
              <a:rPr lang="bn-BD" sz="4000" b="1" dirty="0" smtClean="0"/>
              <a:t> কারন ও সমস্যা নিরূপণ ।</a:t>
            </a:r>
          </a:p>
          <a:p>
            <a:endParaRPr lang="bn-BD" sz="4000" b="1" dirty="0" smtClean="0"/>
          </a:p>
          <a:p>
            <a:r>
              <a:rPr lang="bn-BD" sz="4000" b="1" dirty="0" smtClean="0"/>
              <a:t> সামাজিক আন্দোলন পরিচালনা ।</a:t>
            </a:r>
          </a:p>
          <a:p>
            <a:endParaRPr lang="bn-BD" sz="4000" b="1" dirty="0" smtClean="0"/>
          </a:p>
          <a:p>
            <a:r>
              <a:rPr lang="bn-BD" sz="4000" b="1" dirty="0" smtClean="0"/>
              <a:t> কর্মসূচি প্রনয়ন ।</a:t>
            </a:r>
          </a:p>
          <a:p>
            <a:endParaRPr lang="bn-BD" sz="4000" b="1" dirty="0" smtClean="0"/>
          </a:p>
          <a:p>
            <a:r>
              <a:rPr lang="bn-BD" sz="4000" b="1" dirty="0" smtClean="0"/>
              <a:t> নীতি ও পরিকল্পনা প্রনয়ন ।</a:t>
            </a:r>
          </a:p>
          <a:p>
            <a:pPr>
              <a:buNone/>
            </a:pPr>
            <a:endParaRPr lang="bn-BD" sz="4000" b="1" dirty="0" smtClean="0"/>
          </a:p>
          <a:p>
            <a:r>
              <a:rPr lang="bn-BD" sz="4000" b="1" dirty="0" smtClean="0"/>
              <a:t> পরিবর্তনকারীর ভুমিকা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69"/>
            <a:ext cx="12192000" cy="16881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bn-BD" dirty="0" smtClean="0"/>
              <a:t>                        </a:t>
            </a:r>
            <a:r>
              <a:rPr lang="bn-BD" sz="4800" b="1" dirty="0" smtClean="0"/>
              <a:t>একক কাজ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619"/>
            <a:ext cx="5445457" cy="51483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457" y="1709618"/>
            <a:ext cx="6746543" cy="514838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/>
              <a:t>  </a:t>
            </a:r>
            <a:r>
              <a:rPr lang="en-US" dirty="0" smtClean="0"/>
              <a:t>১।বাল্যবিবাহ কাকে বলে?</a:t>
            </a:r>
            <a:endParaRPr lang="bn-BD" dirty="0" smtClean="0"/>
          </a:p>
          <a:p>
            <a:endParaRPr lang="en-US" dirty="0"/>
          </a:p>
          <a:p>
            <a:r>
              <a:rPr lang="bn-BD" dirty="0" smtClean="0"/>
              <a:t>  </a:t>
            </a:r>
            <a:r>
              <a:rPr lang="en-US" dirty="0" smtClean="0"/>
              <a:t>২</a:t>
            </a:r>
            <a:r>
              <a:rPr lang="en-US" dirty="0"/>
              <a:t>।বাল্যবিবাহ নিরোধ আইন কত</a:t>
            </a:r>
          </a:p>
          <a:p>
            <a:pPr marL="0" indent="0">
              <a:buNone/>
            </a:pPr>
            <a:r>
              <a:rPr lang="bn-BD" dirty="0" smtClean="0"/>
              <a:t>        </a:t>
            </a:r>
            <a:r>
              <a:rPr lang="en-US" dirty="0" smtClean="0"/>
              <a:t>সালের?</a:t>
            </a:r>
            <a:endParaRPr lang="bn-BD" dirty="0" smtClean="0"/>
          </a:p>
          <a:p>
            <a:pPr marL="0" indent="0">
              <a:buNone/>
            </a:pPr>
            <a:endParaRPr lang="en-US" dirty="0"/>
          </a:p>
          <a:p>
            <a:r>
              <a:rPr lang="bn-BD" sz="3600" dirty="0" smtClean="0"/>
              <a:t> </a:t>
            </a:r>
            <a:r>
              <a:rPr lang="en-US" sz="3600" dirty="0" smtClean="0"/>
              <a:t> </a:t>
            </a:r>
            <a:r>
              <a:rPr lang="en-US" dirty="0" smtClean="0"/>
              <a:t>৩।বাংলাদেশের আইন অনুযায়ী</a:t>
            </a:r>
          </a:p>
          <a:p>
            <a:pPr marL="0" indent="0">
              <a:buNone/>
            </a:pPr>
            <a:r>
              <a:rPr lang="bn-BD" dirty="0" smtClean="0"/>
              <a:t>       </a:t>
            </a:r>
            <a:r>
              <a:rPr lang="en-US" dirty="0" smtClean="0"/>
              <a:t>বাল্যবিবাহ কি শাস্তিযোগ্য অপরাধ?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                            </a:t>
            </a:r>
            <a:r>
              <a:rPr lang="bn-BD" sz="4800" b="1" dirty="0" smtClean="0"/>
              <a:t>দলীয় কাজ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732060" cy="51673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2060" y="1690688"/>
            <a:ext cx="6459940" cy="51673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</a:pPr>
            <a:endParaRPr lang="bn-BD" sz="3200" dirty="0" smtClean="0"/>
          </a:p>
          <a:p>
            <a:pPr lvl="1">
              <a:buNone/>
            </a:pPr>
            <a:endParaRPr lang="bn-BD" sz="3200" dirty="0" smtClean="0"/>
          </a:p>
          <a:p>
            <a:pPr lvl="1">
              <a:buNone/>
            </a:pPr>
            <a:endParaRPr lang="bn-BD" sz="3200" dirty="0" smtClean="0"/>
          </a:p>
          <a:p>
            <a:pPr lvl="1">
              <a:buNone/>
            </a:pPr>
            <a:r>
              <a:rPr lang="en-US" sz="3200" dirty="0" smtClean="0"/>
              <a:t>১। বাল্যবিবাহের কারনগুলি লিখ।</a:t>
            </a:r>
            <a:endParaRPr lang="bn-BD" sz="3200" dirty="0" smtClean="0"/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bn-BD" sz="2000" dirty="0" smtClean="0"/>
              <a:t> </a:t>
            </a:r>
            <a:r>
              <a:rPr lang="bn-BD" sz="3200" dirty="0" smtClean="0"/>
              <a:t>    </a:t>
            </a:r>
            <a:r>
              <a:rPr lang="en-US" sz="3200" dirty="0" smtClean="0"/>
              <a:t>২।</a:t>
            </a:r>
            <a:r>
              <a:rPr lang="en-US" sz="3200" dirty="0"/>
              <a:t>বাংলাদেশের </a:t>
            </a:r>
            <a:r>
              <a:rPr lang="bn-BD" sz="3200" dirty="0" smtClean="0"/>
              <a:t> </a:t>
            </a:r>
            <a:r>
              <a:rPr lang="en-US" sz="3200" dirty="0" smtClean="0"/>
              <a:t>কিশোরীদের কত  </a:t>
            </a:r>
            <a:r>
              <a:rPr lang="bn-BD" sz="3200" dirty="0" smtClean="0"/>
              <a:t>   </a:t>
            </a:r>
            <a:r>
              <a:rPr lang="en-US" sz="3200" dirty="0" smtClean="0"/>
              <a:t>অংশ বাল্যবিবাহের</a:t>
            </a:r>
            <a:r>
              <a:rPr lang="bn-BD" sz="3200" dirty="0" smtClean="0"/>
              <a:t> শিকার</a:t>
            </a:r>
            <a:r>
              <a:rPr lang="en-US" sz="3200" dirty="0" smtClean="0"/>
              <a:t> </a:t>
            </a:r>
            <a:r>
              <a:rPr lang="bn-BD" sz="3200" dirty="0" smtClean="0"/>
              <a:t> ।</a:t>
            </a:r>
          </a:p>
          <a:p>
            <a:pPr>
              <a:buNone/>
            </a:pPr>
            <a:r>
              <a:rPr lang="bn-BD" sz="4000" dirty="0" smtClean="0"/>
              <a:t>  </a:t>
            </a:r>
            <a:r>
              <a:rPr lang="en-US" sz="4000" dirty="0" smtClean="0"/>
              <a:t>   </a:t>
            </a:r>
            <a:endParaRPr lang="en-US" sz="4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05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500"/>
            <a:ext cx="12192000" cy="53975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১।</a:t>
            </a:r>
            <a:r>
              <a:rPr lang="bn-BD" sz="4400" b="1" dirty="0" smtClean="0"/>
              <a:t> </a:t>
            </a:r>
            <a:r>
              <a:rPr lang="en-US" sz="4400" b="1" dirty="0" smtClean="0"/>
              <a:t>বাল্যবিবাহ নিরোধ আইন কত সালের ?</a:t>
            </a:r>
            <a:endParaRPr lang="bn-BD" sz="4400" b="1" dirty="0" smtClean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/>
              <a:t>২।</a:t>
            </a:r>
            <a:r>
              <a:rPr lang="bn-BD" sz="4400" b="1" dirty="0" smtClean="0"/>
              <a:t> </a:t>
            </a:r>
            <a:r>
              <a:rPr lang="en-US" sz="4400" b="1" dirty="0" smtClean="0"/>
              <a:t>কত বছর বয়সের ছেলেমেয়েদের শিশু বলা </a:t>
            </a:r>
            <a:r>
              <a:rPr lang="bn-BD" sz="4400" b="1" dirty="0" smtClean="0"/>
              <a:t>      </a:t>
            </a:r>
            <a:r>
              <a:rPr lang="en-US" sz="4400" b="1" dirty="0" smtClean="0"/>
              <a:t>হয়?</a:t>
            </a:r>
          </a:p>
          <a:p>
            <a:pPr marL="0" indent="0">
              <a:buNone/>
            </a:pPr>
            <a:r>
              <a:rPr lang="en-US" sz="4400" b="1" dirty="0" smtClean="0"/>
              <a:t>৩।</a:t>
            </a:r>
            <a:r>
              <a:rPr lang="bn-BD" sz="4400" b="1" dirty="0" smtClean="0"/>
              <a:t> </a:t>
            </a:r>
            <a:r>
              <a:rPr lang="en-US" sz="4400" b="1" dirty="0" smtClean="0"/>
              <a:t>২০১১ সালে নারীদের বাল্যবিবাহের কত শতাংশ ছিল?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774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/>
              <a:t>বাড়ীর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কাজ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bn-BD" sz="4800" dirty="0" smtClean="0"/>
          </a:p>
          <a:p>
            <a:r>
              <a:rPr lang="en-US" sz="4800" b="1" dirty="0" smtClean="0"/>
              <a:t>তোমার নিজ এলাকার অভিজ্ঞতা থেকে বাল্যবিবাহের বর্তমান পরিস্থিতি সম্পর্কে ১০টি বাক্য লেখ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45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82562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1500" dirty="0" err="1" smtClean="0"/>
              <a:t>ধন্যবাদ</a:t>
            </a:r>
            <a:endParaRPr lang="en-US" sz="11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val="787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426" y="281355"/>
            <a:ext cx="7934177" cy="8299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শিক্ষক পরিচিতি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83" y="928468"/>
            <a:ext cx="5809957" cy="5929532"/>
          </a:xfrm>
        </p:spPr>
        <p:txBody>
          <a:bodyPr>
            <a:normAutofit/>
          </a:bodyPr>
          <a:lstStyle/>
          <a:p>
            <a:endParaRPr lang="bn-BD" sz="2800" b="1" dirty="0" smtClean="0">
              <a:solidFill>
                <a:srgbClr val="7030A0"/>
              </a:solidFill>
            </a:endParaRPr>
          </a:p>
          <a:p>
            <a:endParaRPr lang="bn-BD" sz="2800" b="1" dirty="0" smtClean="0">
              <a:solidFill>
                <a:srgbClr val="7030A0"/>
              </a:solidFill>
            </a:endParaRPr>
          </a:p>
          <a:p>
            <a:endParaRPr lang="bn-BD" sz="2800" b="1" dirty="0" smtClean="0">
              <a:solidFill>
                <a:srgbClr val="7030A0"/>
              </a:solidFill>
            </a:endParaRPr>
          </a:p>
          <a:p>
            <a:endParaRPr lang="bn-BD" sz="2800" b="1" dirty="0" smtClean="0">
              <a:solidFill>
                <a:srgbClr val="7030A0"/>
              </a:solidFill>
            </a:endParaRPr>
          </a:p>
          <a:p>
            <a:endParaRPr lang="bn-BD" b="1" dirty="0" smtClean="0">
              <a:solidFill>
                <a:srgbClr val="7030A0"/>
              </a:solidFill>
            </a:endParaRPr>
          </a:p>
          <a:p>
            <a:endParaRPr lang="bn-BD" b="1" dirty="0" smtClean="0">
              <a:solidFill>
                <a:srgbClr val="7030A0"/>
              </a:solidFill>
            </a:endParaRPr>
          </a:p>
          <a:p>
            <a:endParaRPr lang="bn-BD" b="1" dirty="0" smtClean="0">
              <a:solidFill>
                <a:srgbClr val="7030A0"/>
              </a:solidFill>
            </a:endParaRPr>
          </a:p>
          <a:p>
            <a:r>
              <a:rPr lang="bn-BD" b="1" dirty="0" smtClean="0">
                <a:solidFill>
                  <a:srgbClr val="7030A0"/>
                </a:solidFill>
              </a:rPr>
              <a:t>মোঃ আতিকুর রহমান</a:t>
            </a:r>
          </a:p>
          <a:p>
            <a:r>
              <a:rPr lang="bn-BD" b="1" dirty="0" smtClean="0">
                <a:solidFill>
                  <a:srgbClr val="7030A0"/>
                </a:solidFill>
              </a:rPr>
              <a:t>প্রভাষক </a:t>
            </a:r>
            <a:r>
              <a:rPr lang="bn-BD" b="1" dirty="0" smtClean="0">
                <a:solidFill>
                  <a:schemeClr val="accent5"/>
                </a:solidFill>
              </a:rPr>
              <a:t>সমাজকর্ম</a:t>
            </a:r>
          </a:p>
          <a:p>
            <a:r>
              <a:rPr lang="bn-BD" b="1" dirty="0" smtClean="0">
                <a:solidFill>
                  <a:srgbClr val="7030A0"/>
                </a:solidFill>
              </a:rPr>
              <a:t>আল-আমিন একাডেমী স্কুল এন্ড কলেজ চাঁদপর ।</a:t>
            </a:r>
          </a:p>
          <a:p>
            <a:r>
              <a:rPr lang="en-US" b="1" dirty="0" smtClean="0">
                <a:solidFill>
                  <a:srgbClr val="7030A0"/>
                </a:solidFill>
                <a:hlinkClick r:id="rId2"/>
              </a:rPr>
              <a:t>E</a:t>
            </a:r>
            <a:r>
              <a:rPr lang="bn-BD" b="1" dirty="0" smtClean="0">
                <a:solidFill>
                  <a:srgbClr val="7030A0"/>
                </a:solidFill>
                <a:hlinkClick r:id="rId2"/>
              </a:rPr>
              <a:t>mail-gaziatik68@gmail.com</a:t>
            </a:r>
            <a:endParaRPr lang="bn-BD" b="1" dirty="0" smtClean="0">
              <a:solidFill>
                <a:srgbClr val="7030A0"/>
              </a:solidFill>
            </a:endParaRPr>
          </a:p>
          <a:p>
            <a:endParaRPr lang="bn-BD" b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21278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85" y="1083096"/>
            <a:ext cx="3235569" cy="32075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2492" y="2926095"/>
            <a:ext cx="51347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</a:rPr>
              <a:t>TO LEAD THE WORLD BE A SCHOLAR .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2830" y="1308295"/>
            <a:ext cx="4965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পড় তোমার প্রভুর নামে যিনি তোমাকে স</a:t>
            </a:r>
            <a:r>
              <a:rPr lang="bn-BD" sz="3600" b="1" dirty="0" smtClean="0">
                <a:solidFill>
                  <a:srgbClr val="7030A0"/>
                </a:solidFill>
              </a:rPr>
              <a:t>ৃস্টি করেছেন 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8598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0070C0"/>
                </a:solidFill>
              </a:rPr>
              <a:t>        </a:t>
            </a:r>
            <a:r>
              <a:rPr lang="en-US" b="1" dirty="0" smtClean="0">
                <a:solidFill>
                  <a:srgbClr val="0070C0"/>
                </a:solidFill>
              </a:rPr>
              <a:t>এসো নিচের প্রতিবেদন টি দেখি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1015673144535400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625" y="1364566"/>
            <a:ext cx="11648048" cy="520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81197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পাঠ</a:t>
            </a:r>
            <a:r>
              <a:rPr lang="en-US" sz="7200" dirty="0" smtClean="0"/>
              <a:t> </a:t>
            </a:r>
            <a:r>
              <a:rPr lang="en-US" sz="7200" dirty="0" err="1" smtClean="0"/>
              <a:t>পরিচিতি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66570"/>
            <a:ext cx="5401993" cy="463270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5400" dirty="0" smtClean="0"/>
              <a:t>শ্রেনিঃএকাদশ</a:t>
            </a:r>
          </a:p>
          <a:p>
            <a:pPr marL="0" indent="0" algn="ctr">
              <a:buNone/>
            </a:pPr>
            <a:r>
              <a:rPr lang="en-US" sz="4800" dirty="0" smtClean="0"/>
              <a:t>  বিষয়ঃসমাজকর্ম</a:t>
            </a:r>
          </a:p>
          <a:p>
            <a:pPr marL="0" indent="0" algn="ctr">
              <a:buNone/>
            </a:pPr>
            <a:r>
              <a:rPr lang="en-US" sz="5400" dirty="0" smtClean="0"/>
              <a:t>অধ্যায়ঃতৃতীয়</a:t>
            </a:r>
          </a:p>
          <a:p>
            <a:pPr marL="0" indent="0" algn="ctr">
              <a:buNone/>
            </a:pPr>
            <a:r>
              <a:rPr lang="en-US" sz="4800" dirty="0" smtClean="0"/>
              <a:t>  সময়ঃ৫০ মিনিট</a:t>
            </a:r>
            <a:endParaRPr lang="en-US" sz="4800" dirty="0"/>
          </a:p>
        </p:txBody>
      </p:sp>
      <p:pic>
        <p:nvPicPr>
          <p:cNvPr id="4" name="Picture 3" descr="IMG20181008191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2492" y="1793631"/>
            <a:ext cx="4121833" cy="4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9731" cy="68580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1"/>
            <a:ext cx="5777552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459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4" y="81886"/>
            <a:ext cx="6173336" cy="67078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86"/>
            <a:ext cx="5715000" cy="677611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06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9600" b="1" dirty="0" smtClean="0"/>
              <a:t>       </a:t>
            </a:r>
            <a:r>
              <a:rPr lang="en-US" sz="9600" b="1" dirty="0" smtClean="0">
                <a:solidFill>
                  <a:srgbClr val="FF0000"/>
                </a:solidFill>
              </a:rPr>
              <a:t>বাল্যবিবাহ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8256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 smtClean="0"/>
              <a:t>শিখনফল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4800" b="1" dirty="0" smtClean="0"/>
              <a:t>  </a:t>
            </a:r>
            <a:r>
              <a:rPr lang="en-US" sz="4800" b="1" dirty="0" smtClean="0"/>
              <a:t>১।বাল্যবিবাহ কি লিখতে পারবে?</a:t>
            </a:r>
          </a:p>
          <a:p>
            <a:pPr>
              <a:buNone/>
            </a:pPr>
            <a:r>
              <a:rPr lang="bn-BD" sz="4800" b="1" dirty="0" smtClean="0"/>
              <a:t>  </a:t>
            </a:r>
            <a:r>
              <a:rPr lang="en-US" sz="4800" b="1" dirty="0" smtClean="0"/>
              <a:t>২।বাল্যবিবাহের কারনগুলি লিখতে </a:t>
            </a:r>
            <a:r>
              <a:rPr lang="bn-BD" sz="4800" b="1" dirty="0" smtClean="0"/>
              <a:t>        </a:t>
            </a:r>
            <a:r>
              <a:rPr lang="en-US" sz="4800" b="1" dirty="0" smtClean="0"/>
              <a:t>পারবে।</a:t>
            </a:r>
          </a:p>
          <a:p>
            <a:pPr>
              <a:buNone/>
            </a:pPr>
            <a:r>
              <a:rPr lang="bn-BD" sz="4800" b="1" dirty="0" smtClean="0"/>
              <a:t> </a:t>
            </a:r>
            <a:r>
              <a:rPr lang="en-US" sz="4800" b="1" dirty="0" smtClean="0"/>
              <a:t>৩।বাল্যবিবাহের প্রভাবসমূহ লিখতে পারবে।</a:t>
            </a:r>
          </a:p>
          <a:p>
            <a:pPr>
              <a:buNone/>
            </a:pPr>
            <a:r>
              <a:rPr lang="bn-BD" sz="4800" b="1" dirty="0" smtClean="0"/>
              <a:t>  </a:t>
            </a:r>
            <a:r>
              <a:rPr lang="en-US" sz="4800" b="1" dirty="0" smtClean="0"/>
              <a:t>৪।বাল্যবিবাহ মোকাবিলায় সমাজকর্মীর </a:t>
            </a:r>
            <a:r>
              <a:rPr lang="bn-BD" sz="4800" b="1" dirty="0" smtClean="0"/>
              <a:t>    </a:t>
            </a:r>
            <a:r>
              <a:rPr lang="en-US" sz="4800" b="1" dirty="0" smtClean="0"/>
              <a:t>ভূমিকা আলোচনা করতে</a:t>
            </a:r>
            <a:r>
              <a:rPr lang="bn-BD" sz="4800" b="1" dirty="0" smtClean="0"/>
              <a:t> </a:t>
            </a:r>
            <a:r>
              <a:rPr lang="en-US" sz="4800" b="1" dirty="0" smtClean="0"/>
              <a:t>পারবে।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841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70C0"/>
                </a:solidFill>
              </a:rPr>
              <a:t>সাধারনত -বয়সঃসন্ধিকাল অতিক্রম হওয়ার পূর্বে যে বিবাহ সংগঠিত হয়  তাকে বাল্য বিবাহ বলে ।</a:t>
            </a:r>
          </a:p>
          <a:p>
            <a:pPr>
              <a:buNone/>
            </a:pPr>
            <a:endParaRPr lang="bn-BD" sz="3600" dirty="0" smtClean="0"/>
          </a:p>
          <a:p>
            <a:r>
              <a:rPr lang="en-US" sz="3600" dirty="0" smtClean="0"/>
              <a:t>বাল্যবিবাহ বলতে ঐসব বিবাহকে বোঝায় যেখানে বর-কনের যেকোনো একজন শিশু। সুতারাং আইন অনুযায়ী মেয়েদের</a:t>
            </a:r>
            <a:r>
              <a:rPr lang="bn-BD" sz="3600" dirty="0" smtClean="0"/>
              <a:t> </a:t>
            </a:r>
            <a:r>
              <a:rPr lang="en-US" sz="3600" dirty="0" smtClean="0"/>
              <a:t>বিবাহের</a:t>
            </a:r>
            <a:r>
              <a:rPr lang="bn-BD" sz="3600" dirty="0" smtClean="0"/>
              <a:t> </a:t>
            </a:r>
            <a:r>
              <a:rPr lang="en-US" sz="3600" dirty="0" smtClean="0"/>
              <a:t>সর্বনিম্ন বয়স ১৮ এবং ছেলেদের ২১ বছর।এর পূর্বে ছেলে বা </a:t>
            </a:r>
            <a:r>
              <a:rPr lang="bn-BD" sz="3600" dirty="0" smtClean="0"/>
              <a:t> </a:t>
            </a:r>
            <a:r>
              <a:rPr lang="en-US" sz="3600" dirty="0" smtClean="0"/>
              <a:t>মেয়ের</a:t>
            </a:r>
            <a:r>
              <a:rPr lang="bn-BD" sz="3600" dirty="0" smtClean="0"/>
              <a:t> </a:t>
            </a:r>
            <a:r>
              <a:rPr lang="en-US" sz="3600" dirty="0" smtClean="0"/>
              <a:t>বিবাহ হলে তা বাল্য বিবাহ হিসেবে বিবেচিত হয়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11021" y="379828"/>
            <a:ext cx="842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26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400</Words>
  <Application>Microsoft Office PowerPoint</Application>
  <PresentationFormat>Custom</PresentationFormat>
  <Paragraphs>92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স্বাগতম</vt:lpstr>
      <vt:lpstr>শিক্ষক পরিচিতি</vt:lpstr>
      <vt:lpstr>        এসো নিচের প্রতিবেদন টি দেখি</vt:lpstr>
      <vt:lpstr>পাঠ পরিচিতি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বাল্যবিবাহের কারন</vt:lpstr>
      <vt:lpstr>বাল্য বিবাহের কারন সমূহ ............</vt:lpstr>
      <vt:lpstr>বাল্যবিবাহের প্রভাব ও বর্তমান পরিস্থিতিঃ</vt:lpstr>
      <vt:lpstr>বাল্যবিবাহ মোকাবিলায় সমাজকর্মীর ভূমিকা...</vt:lpstr>
      <vt:lpstr>                        একক কাজ</vt:lpstr>
      <vt:lpstr>                            দলীয় কাজ</vt:lpstr>
      <vt:lpstr>মূল্যায়ন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</dc:title>
  <dc:creator>ASUS-PC</dc:creator>
  <cp:lastModifiedBy>ismail - [2010]</cp:lastModifiedBy>
  <cp:revision>77</cp:revision>
  <dcterms:created xsi:type="dcterms:W3CDTF">2016-06-03T14:35:47Z</dcterms:created>
  <dcterms:modified xsi:type="dcterms:W3CDTF">2019-11-13T15:28:27Z</dcterms:modified>
</cp:coreProperties>
</file>