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79" r:id="rId3"/>
    <p:sldId id="265" r:id="rId4"/>
    <p:sldId id="268" r:id="rId5"/>
    <p:sldId id="267" r:id="rId6"/>
    <p:sldId id="269" r:id="rId7"/>
    <p:sldId id="274" r:id="rId8"/>
    <p:sldId id="270" r:id="rId9"/>
    <p:sldId id="271" r:id="rId10"/>
    <p:sldId id="272" r:id="rId11"/>
    <p:sldId id="273" r:id="rId12"/>
    <p:sldId id="266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451" autoAdjust="0"/>
    <p:restoredTop sz="94660"/>
  </p:normalViewPr>
  <p:slideViewPr>
    <p:cSldViewPr snapToGrid="0">
      <p:cViewPr varScale="1">
        <p:scale>
          <a:sx n="68" d="100"/>
          <a:sy n="68" d="100"/>
        </p:scale>
        <p:origin x="-36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0B9B4-55C5-4666-9B7D-058DF01F87EE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A92730-1FF8-4BC8-86AF-60D81E30F4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3469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264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2730-1FF8-4BC8-86AF-60D81E30F46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1270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325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99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9157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395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995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13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793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9260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381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01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E72F5-69CC-4725-BB2B-642FFA15E1F5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622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E72F5-69CC-4725-BB2B-642FFA15E1F5}" type="datetimeFigureOut">
              <a:rPr lang="en-US" smtClean="0"/>
              <a:pPr/>
              <a:t>22-Nov-19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2388F-BCB9-4DCE-A8EC-ED669E75B3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503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-2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" y="1477108"/>
            <a:ext cx="10120729" cy="538089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192171" y="0"/>
            <a:ext cx="3854549" cy="14369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283483" y="1688123"/>
            <a:ext cx="1603717" cy="27291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</a:rPr>
              <a:t>প্রত্যেক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C00000"/>
                </a:solidFill>
              </a:rPr>
              <a:t>মাসের</a:t>
            </a:r>
            <a:endParaRPr lang="en-US" sz="36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3600" b="1" dirty="0" err="1" smtClean="0">
                <a:solidFill>
                  <a:srgbClr val="C00000"/>
                </a:solidFill>
              </a:rPr>
              <a:t>প্রথম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800" b="1" dirty="0" err="1" smtClean="0">
                <a:solidFill>
                  <a:srgbClr val="C00000"/>
                </a:solidFill>
              </a:rPr>
              <a:t>বৃহস্পতিবার</a:t>
            </a:r>
            <a:endParaRPr lang="en-US" sz="2800" b="1" dirty="0" smtClean="0"/>
          </a:p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03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455" y="2509837"/>
            <a:ext cx="4662972" cy="34480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89678" y="2430247"/>
            <a:ext cx="5160613" cy="33155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15878" y="480447"/>
            <a:ext cx="3766088" cy="681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কর্মসংস্থান সৃস্টি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2758698" y="1503335"/>
            <a:ext cx="511445" cy="8059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935853" y="433955"/>
            <a:ext cx="4525503" cy="6199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বৈদেশিক মুদ্রার ক্রয়-বিক্রয়	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7873140" y="1363853"/>
            <a:ext cx="588936" cy="926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975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3905572" y="712923"/>
            <a:ext cx="5625884" cy="1069383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287" y="2250831"/>
            <a:ext cx="11433934" cy="128278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[১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 দুইটি কার্যাবলি নাম লিখ।	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99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735" y="2628900"/>
            <a:ext cx="4023332" cy="22530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49394" y="2591444"/>
            <a:ext cx="4422325" cy="2476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7128" y="2676683"/>
            <a:ext cx="3260870" cy="218978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744155" y="1233198"/>
            <a:ext cx="836908" cy="483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১</a:t>
            </a:r>
            <a:endParaRPr lang="en-US" sz="5400" dirty="0"/>
          </a:p>
        </p:txBody>
      </p:sp>
      <p:sp>
        <p:nvSpPr>
          <p:cNvPr id="6" name="Down Arrow 5"/>
          <p:cNvSpPr/>
          <p:nvPr/>
        </p:nvSpPr>
        <p:spPr>
          <a:xfrm>
            <a:off x="1843107" y="1885071"/>
            <a:ext cx="463993" cy="6254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72474" y="947546"/>
            <a:ext cx="1022888" cy="8214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/>
              <a:t>2</a:t>
            </a:r>
            <a:endParaRPr lang="en-US" sz="5400" dirty="0"/>
          </a:p>
        </p:txBody>
      </p:sp>
      <p:sp>
        <p:nvSpPr>
          <p:cNvPr id="8" name="Down Arrow 7"/>
          <p:cNvSpPr/>
          <p:nvPr/>
        </p:nvSpPr>
        <p:spPr>
          <a:xfrm flipH="1" flipV="1">
            <a:off x="6207606" y="2096085"/>
            <a:ext cx="376074" cy="4588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921777" y="950880"/>
            <a:ext cx="1363851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10364553" y="1885071"/>
            <a:ext cx="369096" cy="724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560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65761" y="180257"/>
            <a:ext cx="11826239" cy="1317356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555781" y="1782305"/>
            <a:ext cx="495945" cy="8369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162370" y="2619213"/>
            <a:ext cx="10786822" cy="22763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উন্নয়নে কেন্দ্রীয় ব্যাংক হিসাবে বাংলাদেশ ব্যাংকের ভূমিকা ব্যাখ্যা কর।	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05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03390" y="139485"/>
            <a:ext cx="10902462" cy="1098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792310" y="1290892"/>
            <a:ext cx="278970" cy="5579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08868" y="1927274"/>
            <a:ext cx="10135892" cy="396208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১]সব ব্যাংকের ব্যাংকার কে?</a:t>
            </a:r>
          </a:p>
          <a:p>
            <a:pPr algn="just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[২]কেন্দ্রীয় ব্যাংকে ব্যাংকের রাজা বলা হয় কেন?</a:t>
            </a:r>
          </a:p>
          <a:p>
            <a:pPr algn="just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[৩]কেন্দ্রীয় ব্যাংকের গঠন ও ব্যবস্থাপনা সম্পর্কে আলোচনা কর?</a:t>
            </a:r>
          </a:p>
          <a:p>
            <a:pPr algn="just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[৪]কেন্দ্রীয় ব্যাংক ও বানিজ্যিক ব্যাংকে মিল ও অমিল তুলনামূলকভাবে বিশ্লেষন কর</a:t>
            </a:r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8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622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98180" y="154983"/>
            <a:ext cx="5532895" cy="14103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5439903" y="1751313"/>
            <a:ext cx="588936" cy="9608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7626" y="2799471"/>
            <a:ext cx="11254152" cy="16485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[১]কেন্দ্রীয় ব্যাংকের উদ্দেশ্যগুলো ব্যাখ্যা কর?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40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48178" y="3952067"/>
            <a:ext cx="46495" cy="1704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23986" y="139485"/>
            <a:ext cx="12315986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20190131_0946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3040"/>
            <a:ext cx="12192000" cy="53949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13538" y="436098"/>
            <a:ext cx="4726745" cy="914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509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6028" y="3165230"/>
            <a:ext cx="11582400" cy="3845169"/>
          </a:xfrm>
          <a:prstGeom prst="horizontalScroll">
            <a:avLst>
              <a:gd name="adj" fmla="val 1148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cap="all" dirty="0" err="1" smtClean="0">
                <a:ln w="9000" cmpd="sng">
                  <a:solidFill>
                    <a:srgbClr val="F5CD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5CD2D">
                        <a:shade val="20000"/>
                        <a:satMod val="245000"/>
                      </a:srgbClr>
                    </a:gs>
                    <a:gs pos="43000">
                      <a:srgbClr val="F5CD2D">
                        <a:satMod val="255000"/>
                      </a:srgbClr>
                    </a:gs>
                    <a:gs pos="48000">
                      <a:srgbClr val="F5CD2D">
                        <a:shade val="85000"/>
                        <a:satMod val="255000"/>
                      </a:srgbClr>
                    </a:gs>
                    <a:gs pos="100000">
                      <a:srgbClr val="F5CD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6000" b="1" cap="all" dirty="0" smtClean="0">
                <a:ln w="9000" cmpd="sng">
                  <a:solidFill>
                    <a:srgbClr val="F5CD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5CD2D">
                        <a:shade val="20000"/>
                        <a:satMod val="245000"/>
                      </a:srgbClr>
                    </a:gs>
                    <a:gs pos="43000">
                      <a:srgbClr val="F5CD2D">
                        <a:satMod val="255000"/>
                      </a:srgbClr>
                    </a:gs>
                    <a:gs pos="48000">
                      <a:srgbClr val="F5CD2D">
                        <a:shade val="85000"/>
                        <a:satMod val="255000"/>
                      </a:srgbClr>
                    </a:gs>
                    <a:gs pos="100000">
                      <a:srgbClr val="F5CD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rgbClr val="F5CD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5CD2D">
                        <a:shade val="20000"/>
                        <a:satMod val="245000"/>
                      </a:srgbClr>
                    </a:gs>
                    <a:gs pos="43000">
                      <a:srgbClr val="F5CD2D">
                        <a:satMod val="255000"/>
                      </a:srgbClr>
                    </a:gs>
                    <a:gs pos="48000">
                      <a:srgbClr val="F5CD2D">
                        <a:shade val="85000"/>
                        <a:satMod val="255000"/>
                      </a:srgbClr>
                    </a:gs>
                    <a:gs pos="100000">
                      <a:srgbClr val="F5CD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endParaRPr lang="bn-BD" sz="6000" b="1" cap="all" dirty="0">
              <a:ln w="9000" cmpd="sng">
                <a:solidFill>
                  <a:srgbClr val="F5CD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5CD2D">
                      <a:shade val="20000"/>
                      <a:satMod val="245000"/>
                    </a:srgbClr>
                  </a:gs>
                  <a:gs pos="43000">
                    <a:srgbClr val="F5CD2D">
                      <a:satMod val="255000"/>
                    </a:srgbClr>
                  </a:gs>
                  <a:gs pos="48000">
                    <a:srgbClr val="F5CD2D">
                      <a:shade val="85000"/>
                      <a:satMod val="255000"/>
                    </a:srgbClr>
                  </a:gs>
                  <a:gs pos="100000">
                    <a:srgbClr val="F5CD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সহকারী শিক্ষক (কম্পিউটার)</a:t>
            </a:r>
          </a:p>
          <a:p>
            <a:pPr algn="ctr"/>
            <a:r>
              <a:rPr lang="en-US" sz="60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পঞ্চগ্রাম</a:t>
            </a:r>
            <a:r>
              <a:rPr lang="en-US" sz="6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আজিজুর.রহমান</a:t>
            </a:r>
            <a:r>
              <a:rPr lang="en-US" sz="6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60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60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6000" dirty="0" smtClean="0">
              <a:solidFill>
                <a:srgbClr val="00CC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নাওড়া,শাহরাস্তি</a:t>
            </a:r>
            <a:r>
              <a:rPr lang="en-US" sz="32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3200" dirty="0" smtClean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dirty="0" err="1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smtClean="0">
                <a:solidFill>
                  <a:srgbClr val="FF33CC"/>
                </a:solidFill>
                <a:latin typeface="NikoshBAN" pitchFamily="2" charset="0"/>
                <a:cs typeface="NikoshBAN" pitchFamily="2" charset="0"/>
              </a:rPr>
              <a:t>০১৭২১-০২৫৫৫৯৯, ০১৬১৭-০২৫৫৯৯</a:t>
            </a:r>
            <a:endParaRPr lang="bn-BD" sz="3200" dirty="0">
              <a:solidFill>
                <a:srgbClr val="FF33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631" y="76200"/>
            <a:ext cx="3352800" cy="31593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12658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5789" y="372184"/>
            <a:ext cx="3384641" cy="113877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E699"/>
            </a:solidFill>
          </a:ln>
        </p:spPr>
        <p:txBody>
          <a:bodyPr wrap="square" rtlCol="0">
            <a:spAutoFit/>
          </a:bodyPr>
          <a:lstStyle/>
          <a:p>
            <a:endParaRPr lang="bn-BD" sz="24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r>
              <a:rPr lang="bn-BD" sz="44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6325" y="1904354"/>
            <a:ext cx="7010616" cy="3785652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শ্রেনিঃ নবম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বিষয়ঃফিন্যান্স ও ব্যাংকিং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অধ্যায়ঃএয়োদশ	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শিক্ষার্থী্র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সংখ্যাঃ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৪০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জন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২৩/১১/২০১৯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খ্রি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.</a:t>
            </a:r>
            <a:endParaRPr lang="bn-BD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সময়ঃ৫০ মিনিট</a:t>
            </a:r>
            <a:r>
              <a:rPr lang="bn-BD" sz="4000" dirty="0" smtClean="0"/>
              <a:t>	 		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18821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"/>
            <a:ext cx="9144000" cy="92333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পরিকল্পনা</a:t>
            </a:r>
            <a:endParaRPr lang="en-US" sz="1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914400"/>
            <a:ext cx="9144000" cy="4572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07662874"/>
              </p:ext>
            </p:extLst>
          </p:nvPr>
        </p:nvGraphicFramePr>
        <p:xfrm>
          <a:off x="0" y="1079722"/>
          <a:ext cx="12192000" cy="5593176"/>
        </p:xfrm>
        <a:graphic>
          <a:graphicData uri="http://schemas.openxmlformats.org/drawingml/2006/table">
            <a:tbl>
              <a:tblPr firstRow="1" bandRow="1"/>
              <a:tblGrid>
                <a:gridCol w="914400"/>
                <a:gridCol w="2032000"/>
                <a:gridCol w="6400800"/>
                <a:gridCol w="1320800"/>
                <a:gridCol w="1524000"/>
              </a:tblGrid>
              <a:tr h="694820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ক্রমিক</a:t>
                      </a:r>
                      <a:r>
                        <a:rPr lang="bn-BD" sz="2000" baseline="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 নং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ধাপ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কার্যক্রম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সময় </a:t>
                      </a:r>
                      <a:r>
                        <a:rPr lang="bn-BD" sz="18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(মিনিট)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উপকরণ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94820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১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প্রস্তুতি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কুশল</a:t>
                      </a:r>
                      <a:r>
                        <a:rPr lang="bn-BD" sz="2000" baseline="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 বিনিময়, শ্রেণি বিন্যাস, পূর্ব জ্ঞান যাচাই, পাঠ ঘোষনা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১+১+২+১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DC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94820">
                <a:tc rowSpan="3">
                  <a:txBody>
                    <a:bodyPr/>
                    <a:lstStyle/>
                    <a:p>
                      <a:pPr algn="ctr"/>
                      <a:endParaRPr lang="bn-BD" sz="2000" dirty="0" smtClean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  <a:p>
                      <a:pPr algn="ctr"/>
                      <a:endParaRPr lang="bn-BD" sz="2000" dirty="0" smtClean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  <a:p>
                      <a:pPr algn="ctr"/>
                      <a:endParaRPr lang="bn-BD" sz="2000" dirty="0" smtClean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  <a:p>
                      <a:pPr algn="ctr"/>
                      <a:endParaRPr lang="bn-BD" sz="2000" dirty="0" smtClean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  <a:p>
                      <a:pPr algn="l"/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২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শিখনফল-১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একক</a:t>
                      </a:r>
                      <a:r>
                        <a:rPr lang="bn-BD" sz="2000" baseline="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 কাজঃ-কেন্দ্রীয় ব্যাংকের সংজ্ঞা বলতে পারবে।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৪+৩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চক, বোর্ড</a:t>
                      </a:r>
                      <a:endParaRPr lang="en-US" sz="2000" smtClean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  <a:p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996916">
                <a:tc vMerge="1">
                  <a:txBody>
                    <a:bodyPr/>
                    <a:lstStyle/>
                    <a:p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শিখনফল-২</a:t>
                      </a:r>
                      <a:endParaRPr lang="en-US" sz="2000" dirty="0" smtClean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  <a:p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জোড়ায় কাজঃ</a:t>
                      </a:r>
                      <a:r>
                        <a:rPr lang="bn-BD" sz="2000" baseline="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অর্থনৈতিক উন্নয়নে কেন্দ্রীয় হিসাবে</a:t>
                      </a:r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 </a:t>
                      </a:r>
                      <a:r>
                        <a:rPr lang="bn-BD" sz="2000" baseline="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বাংলাদেশ ব্যাংকের ভূমিকা ব্যাখ্যা করতে পারবে। 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১১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DC</a:t>
                      </a:r>
                    </a:p>
                    <a:p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94820">
                <a:tc vMerge="1">
                  <a:txBody>
                    <a:bodyPr/>
                    <a:lstStyle/>
                    <a:p>
                      <a:endParaRPr lang="en-US" sz="1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শিখনফল-৩</a:t>
                      </a:r>
                      <a:endParaRPr lang="en-US" sz="2000" dirty="0" smtClean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  <a:p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দলীয় কাজঃ- মিনি আলোচনার মাধ্যমে</a:t>
                      </a:r>
                      <a:r>
                        <a:rPr lang="bn-BD" sz="2000" baseline="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 বিষয়টি ব্যাখ্যা করব।</a:t>
                      </a:r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১৫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চক, বোর্ড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94820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৩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মূল্যায়ন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সৃজনশীল</a:t>
                      </a:r>
                      <a:r>
                        <a:rPr lang="bn-BD" sz="2000" baseline="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 প্রশ্নের মাধ্যমে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৮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চক, বোর্ড</a:t>
                      </a:r>
                      <a:endParaRPr lang="en-US" sz="2000" dirty="0" smtClean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  <a:p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694820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৪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বাড়ির</a:t>
                      </a:r>
                      <a:r>
                        <a:rPr lang="bn-BD" sz="2000" baseline="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 কাজ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প্রশ্ন - - - 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৩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চক, বোর্ড</a:t>
                      </a:r>
                      <a:endParaRPr lang="en-US" sz="2000" dirty="0" smtClean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  <a:p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80323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সমাপ্তি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ধন্যবাদ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bg2"/>
                          </a:solidFill>
                          <a:latin typeface="NikoshBAN"/>
                          <a:cs typeface="NikoshBAN" pitchFamily="2" charset="0"/>
                        </a:rPr>
                        <a:t>১</a:t>
                      </a:r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bg2"/>
                        </a:solidFill>
                        <a:latin typeface="NikoshBAN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27549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" y="0"/>
            <a:ext cx="770911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29923" y="393895"/>
            <a:ext cx="2847859" cy="6464105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7849772" y="3074105"/>
            <a:ext cx="1207096" cy="8871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363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89694" y="15498"/>
            <a:ext cx="7279037" cy="285168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600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447294" y="3084162"/>
            <a:ext cx="480447" cy="8524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440623" y="4370526"/>
            <a:ext cx="6478291" cy="14258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কেন্দ্রীয় ব্যাংক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39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77295" y="511443"/>
            <a:ext cx="4804475" cy="116237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/>
                <a:cs typeface="NikoshBAN" panose="02000000000000000000" pitchFamily="2" charset="0"/>
              </a:rPr>
              <a:t>শিখনফল</a:t>
            </a:r>
            <a:endParaRPr lang="en-US" sz="6600" dirty="0">
              <a:solidFill>
                <a:srgbClr val="FF0000"/>
              </a:solidFill>
              <a:latin typeface="NikoshBAN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65327" y="1941342"/>
            <a:ext cx="8973519" cy="352955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[১]কেন্দ্রীয় ব্যাংকের সংজ্ঞা বলতে পারবে।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[২]কেন্দ্রীয় ব্যাংকের চারটি কার্যাবলি নাম লিখতে পারবে।</a:t>
            </a:r>
          </a:p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[৩]অর্থনৈতিক উন্নয়নে কেন্দ্রীয় ব্যাংক হিসাবে বাংলাদেশ ব্যাংকের</a:t>
            </a:r>
          </a:p>
          <a:p>
            <a:pPr algn="just"/>
            <a:r>
              <a:rPr lang="bn-BD" sz="3200" dirty="0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ভূমিকা ব্যাখ্যা করতে পারবে।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/>
                <a:cs typeface="NikoshBAN" panose="02000000000000000000" pitchFamily="2" charset="0"/>
              </a:rPr>
              <a:t>[৪]কেন্দ্রীয় ব্যাংকের সাধারন কার্যাবলি আলোচনা করতে পারবে।	</a:t>
            </a:r>
            <a:endParaRPr lang="en-US" sz="3200" dirty="0">
              <a:solidFill>
                <a:schemeClr val="tx1"/>
              </a:solidFill>
              <a:latin typeface="NikoshBAN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56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51065" y="4308528"/>
            <a:ext cx="2544996" cy="190629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031" y="42782"/>
            <a:ext cx="11521439" cy="921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তোমরা কি দেখতে পারছো</a:t>
            </a:r>
            <a:endParaRPr lang="en-US" sz="44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052" y="4401518"/>
            <a:ext cx="2628900" cy="2053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05669" y="4519855"/>
            <a:ext cx="2607671" cy="1953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2577" y="4349377"/>
            <a:ext cx="2857500" cy="20804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6194" y="1019265"/>
            <a:ext cx="5408908" cy="27235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49637" y="1280160"/>
            <a:ext cx="4143055" cy="10600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Bent Arrow 14"/>
          <p:cNvSpPr/>
          <p:nvPr/>
        </p:nvSpPr>
        <p:spPr>
          <a:xfrm>
            <a:off x="1487836" y="2991174"/>
            <a:ext cx="1301857" cy="122436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4541004" y="3766092"/>
            <a:ext cx="619933" cy="697424"/>
          </a:xfrm>
          <a:prstGeom prst="up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7160222" y="3750594"/>
            <a:ext cx="650933" cy="753763"/>
          </a:xfrm>
          <a:prstGeom prst="up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10164023" y="3099655"/>
            <a:ext cx="720146" cy="110038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 Arrow 23"/>
          <p:cNvSpPr/>
          <p:nvPr/>
        </p:nvSpPr>
        <p:spPr>
          <a:xfrm>
            <a:off x="8307517" y="2727703"/>
            <a:ext cx="2548516" cy="976393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859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7120" y="991891"/>
            <a:ext cx="5136375" cy="1642821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1859" y="3115158"/>
            <a:ext cx="10860258" cy="123175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 smtClean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5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bn-BD" sz="54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১]কেন্দ্রীয় ব্যাংকের সংজ্ঞা বলতে পারবে ।	</a:t>
            </a:r>
            <a:endParaRPr lang="en-US" sz="5400" dirty="0">
              <a:solidFill>
                <a:schemeClr val="accent2">
                  <a:lumMod val="20000"/>
                  <a:lumOff val="8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04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273</Words>
  <Application>Microsoft Office PowerPoint</Application>
  <PresentationFormat>Custom</PresentationFormat>
  <Paragraphs>94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আবু খালেদ  সহকারি শিক্ষক গবিন্দগঞ্জ বহুমুখি</dc:title>
  <dc:creator>DOEL</dc:creator>
  <cp:lastModifiedBy>USER</cp:lastModifiedBy>
  <cp:revision>140</cp:revision>
  <dcterms:created xsi:type="dcterms:W3CDTF">2015-03-24T08:19:21Z</dcterms:created>
  <dcterms:modified xsi:type="dcterms:W3CDTF">2019-11-22T12:25:35Z</dcterms:modified>
</cp:coreProperties>
</file>