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1" r:id="rId4"/>
    <p:sldId id="262" r:id="rId5"/>
    <p:sldId id="263" r:id="rId6"/>
    <p:sldId id="257" r:id="rId7"/>
    <p:sldId id="258" r:id="rId8"/>
    <p:sldId id="259"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23-Nov-19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8915400" cy="6663413"/>
            <a:chOff x="0" y="0"/>
            <a:chExt cx="8915400" cy="6663413"/>
          </a:xfrm>
        </p:grpSpPr>
        <p:grpSp>
          <p:nvGrpSpPr>
            <p:cNvPr id="3" name="Group 2"/>
            <p:cNvGrpSpPr/>
            <p:nvPr/>
          </p:nvGrpSpPr>
          <p:grpSpPr>
            <a:xfrm>
              <a:off x="228600" y="0"/>
              <a:ext cx="8686800" cy="6663413"/>
              <a:chOff x="723900" y="29901"/>
              <a:chExt cx="8267700" cy="666341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488141"/>
                <a:ext cx="7924800" cy="5205173"/>
              </a:xfrm>
              <a:prstGeom prst="rect">
                <a:avLst/>
              </a:prstGeom>
              <a:solidFill>
                <a:schemeClr val="accent2">
                  <a:lumMod val="40000"/>
                  <a:lumOff val="60000"/>
                </a:schemeClr>
              </a:solid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399" y="1524000"/>
                <a:ext cx="3886201" cy="1866900"/>
              </a:xfrm>
              <a:prstGeom prst="rect">
                <a:avLst/>
              </a:prstGeom>
            </p:spPr>
          </p:pic>
          <p:sp>
            <p:nvSpPr>
              <p:cNvPr id="5" name="TextBox 4"/>
              <p:cNvSpPr txBox="1"/>
              <p:nvPr/>
            </p:nvSpPr>
            <p:spPr>
              <a:xfrm>
                <a:off x="2446931" y="29901"/>
                <a:ext cx="3554505" cy="1862048"/>
              </a:xfrm>
              <a:prstGeom prst="rect">
                <a:avLst/>
              </a:prstGeom>
              <a:noFill/>
            </p:spPr>
            <p:txBody>
              <a:bodyPr wrap="square" rtlCol="0">
                <a:spAutoFit/>
              </a:bodyPr>
              <a:lstStyle/>
              <a:p>
                <a:r>
                  <a:rPr lang="bn-BD" sz="11500" dirty="0" smtClean="0">
                    <a:solidFill>
                      <a:schemeClr val="tx2"/>
                    </a:solidFill>
                    <a:latin typeface="NikoshBAN" pitchFamily="2" charset="0"/>
                    <a:cs typeface="NikoshBAN" pitchFamily="2" charset="0"/>
                  </a:rPr>
                  <a:t>স্বাগতম</a:t>
                </a:r>
                <a:endParaRPr lang="en-US" sz="11500" dirty="0">
                  <a:solidFill>
                    <a:schemeClr val="tx2"/>
                  </a:solidFill>
                  <a:latin typeface="NikoshBAN" pitchFamily="2" charset="0"/>
                  <a:cs typeface="NikoshBAN" pitchFamily="2" charset="0"/>
                </a:endParaRPr>
              </a:p>
            </p:txBody>
          </p:sp>
        </p:grpSp>
        <p:pic>
          <p:nvPicPr>
            <p:cNvPr id="2050" name="Picture 2" descr="C:\Users\User\Downloads\osmosis - Google Search_files\images_0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5105399" cy="27184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566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43000"/>
            <a:ext cx="8229600" cy="4001095"/>
          </a:xfrm>
          <a:prstGeom prst="rect">
            <a:avLst/>
          </a:prstGeom>
          <a:noFill/>
        </p:spPr>
        <p:txBody>
          <a:bodyPr wrap="square" rtlCol="0">
            <a:spAutoFit/>
          </a:bodyPr>
          <a:lstStyle/>
          <a:p>
            <a:pPr algn="ctr"/>
            <a:r>
              <a:rPr lang="bn-IN" sz="5400" dirty="0" smtClean="0">
                <a:latin typeface="NikoshBAN" pitchFamily="2" charset="0"/>
                <a:cs typeface="NikoshBAN" pitchFamily="2" charset="0"/>
              </a:rPr>
              <a:t>দলগত কাজ</a:t>
            </a:r>
          </a:p>
          <a:p>
            <a:pPr algn="ctr"/>
            <a:endParaRPr lang="bn-IN" sz="4000" dirty="0" smtClean="0">
              <a:latin typeface="NikoshBAN" pitchFamily="2" charset="0"/>
              <a:cs typeface="NikoshBAN" pitchFamily="2" charset="0"/>
            </a:endParaRPr>
          </a:p>
          <a:p>
            <a:pPr algn="ctr"/>
            <a:r>
              <a:rPr lang="bn-IN" sz="4000" dirty="0" smtClean="0">
                <a:latin typeface="NikoshBAN" pitchFamily="2" charset="0"/>
                <a:cs typeface="NikoshBAN" pitchFamily="2" charset="0"/>
              </a:rPr>
              <a:t>বিজোড় দল : ব্যাপন ও অভিস্রবণের পার্থক্য লিখ ।</a:t>
            </a:r>
          </a:p>
          <a:p>
            <a:pPr algn="ctr"/>
            <a:endParaRPr lang="bn-IN" sz="4000" dirty="0" smtClean="0">
              <a:latin typeface="NikoshBAN" pitchFamily="2" charset="0"/>
              <a:cs typeface="NikoshBAN" pitchFamily="2" charset="0"/>
            </a:endParaRPr>
          </a:p>
          <a:p>
            <a:pPr algn="ctr"/>
            <a:r>
              <a:rPr lang="bn-IN" sz="4000" dirty="0" smtClean="0">
                <a:latin typeface="NikoshBAN" pitchFamily="2" charset="0"/>
                <a:cs typeface="NikoshBAN" pitchFamily="2" charset="0"/>
              </a:rPr>
              <a:t>জোড় দল : উদ্ভিদের কোন কোন কাজে অভিস্রবণ ভূমিকা রাখে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054217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859" y="999565"/>
            <a:ext cx="8382000" cy="3416320"/>
          </a:xfrm>
          <a:prstGeom prst="rect">
            <a:avLst/>
          </a:prstGeom>
          <a:noFill/>
        </p:spPr>
        <p:txBody>
          <a:bodyPr wrap="square" rtlCol="0">
            <a:spAutoFit/>
          </a:bodyPr>
          <a:lstStyle/>
          <a:p>
            <a:pPr algn="ctr"/>
            <a:r>
              <a:rPr lang="bn-IN" sz="6000" dirty="0" smtClean="0">
                <a:solidFill>
                  <a:schemeClr val="accent6">
                    <a:lumMod val="50000"/>
                  </a:schemeClr>
                </a:solidFill>
                <a:latin typeface="NikoshBAN" pitchFamily="2" charset="0"/>
                <a:cs typeface="NikoshBAN" pitchFamily="2" charset="0"/>
              </a:rPr>
              <a:t>মূল্যায়ন</a:t>
            </a:r>
          </a:p>
          <a:p>
            <a:pPr algn="ctr"/>
            <a:endParaRPr lang="bn-IN" sz="4000" dirty="0">
              <a:solidFill>
                <a:schemeClr val="accent6">
                  <a:lumMod val="50000"/>
                </a:schemeClr>
              </a:solidFill>
              <a:latin typeface="NikoshBAN" pitchFamily="2" charset="0"/>
              <a:cs typeface="NikoshBAN" pitchFamily="2" charset="0"/>
            </a:endParaRPr>
          </a:p>
          <a:p>
            <a:pPr algn="ctr"/>
            <a:r>
              <a:rPr lang="bn-IN" sz="4000" dirty="0" smtClean="0">
                <a:solidFill>
                  <a:schemeClr val="accent6">
                    <a:lumMod val="50000"/>
                  </a:schemeClr>
                </a:solidFill>
                <a:latin typeface="NikoshBAN" pitchFamily="2" charset="0"/>
                <a:cs typeface="NikoshBAN" pitchFamily="2" charset="0"/>
              </a:rPr>
              <a:t>১। দ্রাবক কী ?</a:t>
            </a:r>
          </a:p>
          <a:p>
            <a:pPr algn="ctr"/>
            <a:r>
              <a:rPr lang="bn-IN" sz="4000" dirty="0" smtClean="0">
                <a:solidFill>
                  <a:schemeClr val="accent6">
                    <a:lumMod val="50000"/>
                  </a:schemeClr>
                </a:solidFill>
                <a:latin typeface="NikoshBAN" pitchFamily="2" charset="0"/>
                <a:cs typeface="NikoshBAN" pitchFamily="2" charset="0"/>
              </a:rPr>
              <a:t>২। রসস্ফীতি বলতে কী বুঝায় ?</a:t>
            </a:r>
          </a:p>
          <a:p>
            <a:pPr algn="ctr"/>
            <a:r>
              <a:rPr lang="bn-IN" sz="3600" dirty="0" smtClean="0">
                <a:solidFill>
                  <a:schemeClr val="accent6">
                    <a:lumMod val="50000"/>
                  </a:schemeClr>
                </a:solidFill>
                <a:latin typeface="NikoshBAN" pitchFamily="2" charset="0"/>
                <a:cs typeface="NikoshBAN" pitchFamily="2" charset="0"/>
              </a:rPr>
              <a:t>৩। প্রাণির অভ্যন্তরীন কোন কাজে অভিস্রবণ ভূমিকা রাখে।</a:t>
            </a:r>
            <a:endParaRPr lang="en-US" sz="3600" dirty="0">
              <a:solidFill>
                <a:schemeClr val="accent6">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25871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7848600" cy="3477875"/>
          </a:xfrm>
          <a:prstGeom prst="rect">
            <a:avLst/>
          </a:prstGeom>
          <a:noFill/>
        </p:spPr>
        <p:txBody>
          <a:bodyPr wrap="square" rtlCol="0">
            <a:spAutoFit/>
          </a:bodyPr>
          <a:lstStyle/>
          <a:p>
            <a:pPr algn="ctr"/>
            <a:r>
              <a:rPr lang="bn-IN" sz="6000" dirty="0" smtClean="0">
                <a:solidFill>
                  <a:schemeClr val="accent3">
                    <a:lumMod val="50000"/>
                  </a:schemeClr>
                </a:solidFill>
                <a:latin typeface="NikoshBAN" pitchFamily="2" charset="0"/>
                <a:cs typeface="NikoshBAN" pitchFamily="2" charset="0"/>
              </a:rPr>
              <a:t>বাড়ীর কাজ </a:t>
            </a:r>
            <a:endParaRPr lang="bn-IN" sz="4000" dirty="0" smtClean="0">
              <a:solidFill>
                <a:schemeClr val="accent3">
                  <a:lumMod val="50000"/>
                </a:schemeClr>
              </a:solidFill>
              <a:latin typeface="NikoshBAN" pitchFamily="2" charset="0"/>
              <a:cs typeface="NikoshBAN" pitchFamily="2" charset="0"/>
            </a:endParaRPr>
          </a:p>
          <a:p>
            <a:pPr algn="ctr"/>
            <a:endParaRPr lang="bn-IN" sz="4000" dirty="0">
              <a:solidFill>
                <a:schemeClr val="accent3">
                  <a:lumMod val="50000"/>
                </a:schemeClr>
              </a:solidFill>
              <a:latin typeface="NikoshBAN" pitchFamily="2" charset="0"/>
              <a:cs typeface="NikoshBAN" pitchFamily="2" charset="0"/>
            </a:endParaRPr>
          </a:p>
          <a:p>
            <a:pPr algn="ctr"/>
            <a:r>
              <a:rPr lang="bn-IN" sz="4000" dirty="0" smtClean="0">
                <a:solidFill>
                  <a:schemeClr val="accent3">
                    <a:lumMod val="50000"/>
                  </a:schemeClr>
                </a:solidFill>
                <a:latin typeface="NikoshBAN" pitchFamily="2" charset="0"/>
                <a:cs typeface="NikoshBAN" pitchFamily="2" charset="0"/>
              </a:rPr>
              <a:t>তোমার অভ্যন্তরীন কাজে এবং তোমার আশে-পাশের উদ্ভিদে অভিস্রবণ কীভাবে ভূমিকা রাখতে পারে বলে তুমি মনে কর – মতামত দাও ।</a:t>
            </a:r>
            <a:endParaRPr lang="en-US" sz="6000" dirty="0">
              <a:solidFill>
                <a:schemeClr val="accent3">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1878054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924800" cy="5201424"/>
          </a:xfrm>
          <a:prstGeom prst="rect">
            <a:avLst/>
          </a:prstGeom>
          <a:blipFill>
            <a:blip r:embed="rId3"/>
            <a:tile tx="0" ty="0" sx="100000" sy="100000" flip="none" algn="tl"/>
          </a:blipFill>
        </p:spPr>
        <p:txBody>
          <a:bodyPr wrap="square" rtlCol="0">
            <a:spAutoFit/>
          </a:bodyPr>
          <a:lstStyle/>
          <a:p>
            <a:pPr algn="ctr"/>
            <a:r>
              <a:rPr lang="bn-IN" sz="16600" dirty="0" smtClean="0">
                <a:solidFill>
                  <a:srgbClr val="7030A0"/>
                </a:solidFill>
                <a:latin typeface="NikoshBAN" pitchFamily="2" charset="0"/>
                <a:cs typeface="NikoshBAN" pitchFamily="2" charset="0"/>
              </a:rPr>
              <a:t> ধন্যবাদ   </a:t>
            </a:r>
          </a:p>
          <a:p>
            <a:pPr algn="ctr"/>
            <a:endParaRPr lang="bn-IN" sz="16600" dirty="0" smtClean="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66572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2000" fill="hold" grpId="0" nodeType="click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2"/>
                                        </p:tgtEl>
                                        <p:attrNameLst>
                                          <p:attrName>ppt_c</p:attrName>
                                        </p:attrNameLst>
                                      </p:cBhvr>
                                      <p:to>
                                        <a:srgbClr val="FF66CC"/>
                                      </p:to>
                                    </p:animClr>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6177" y="180819"/>
            <a:ext cx="8906799" cy="6597260"/>
            <a:chOff x="75836" y="0"/>
            <a:chExt cx="8906799" cy="659726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6" y="0"/>
              <a:ext cx="8906799" cy="558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015036" y="2562381"/>
              <a:ext cx="7633447" cy="4034879"/>
              <a:chOff x="1015036" y="2562381"/>
              <a:chExt cx="7633447" cy="403487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659" y="2562381"/>
                <a:ext cx="2211824" cy="3124200"/>
              </a:xfrm>
              <a:prstGeom prst="rect">
                <a:avLst/>
              </a:prstGeom>
            </p:spPr>
          </p:pic>
          <p:sp>
            <p:nvSpPr>
              <p:cNvPr id="3" name="TextBox 2"/>
              <p:cNvSpPr txBox="1"/>
              <p:nvPr/>
            </p:nvSpPr>
            <p:spPr>
              <a:xfrm>
                <a:off x="1015036" y="5827819"/>
                <a:ext cx="7431741" cy="769441"/>
              </a:xfrm>
              <a:prstGeom prst="rect">
                <a:avLst/>
              </a:prstGeom>
              <a:noFill/>
            </p:spPr>
            <p:txBody>
              <a:bodyPr wrap="square" rtlCol="0">
                <a:spAutoFit/>
              </a:bodyPr>
              <a:lstStyle/>
              <a:p>
                <a:r>
                  <a:rPr lang="en-US" sz="4400" dirty="0" smtClean="0">
                    <a:solidFill>
                      <a:srgbClr val="002060"/>
                    </a:solidFill>
                    <a:latin typeface="NikoshBAN" pitchFamily="2" charset="0"/>
                    <a:cs typeface="NikoshBAN" pitchFamily="2" charset="0"/>
                  </a:rPr>
                  <a:t>৮ম – </a:t>
                </a:r>
                <a:r>
                  <a:rPr lang="en-US" sz="4400" dirty="0" err="1" smtClean="0">
                    <a:solidFill>
                      <a:srgbClr val="002060"/>
                    </a:solidFill>
                    <a:latin typeface="NikoshBAN" pitchFamily="2" charset="0"/>
                    <a:cs typeface="NikoshBAN" pitchFamily="2" charset="0"/>
                  </a:rPr>
                  <a:t>বিজ্ঞান</a:t>
                </a:r>
                <a:r>
                  <a:rPr lang="en-US" sz="4400" dirty="0" smtClean="0">
                    <a:solidFill>
                      <a:srgbClr val="002060"/>
                    </a:solidFill>
                    <a:latin typeface="NikoshBAN" pitchFamily="2" charset="0"/>
                    <a:cs typeface="NikoshBAN" pitchFamily="2" charset="0"/>
                  </a:rPr>
                  <a:t> । ৩য় </a:t>
                </a:r>
                <a:r>
                  <a:rPr lang="en-US" sz="4400" dirty="0" err="1" smtClean="0">
                    <a:solidFill>
                      <a:srgbClr val="002060"/>
                    </a:solidFill>
                    <a:latin typeface="NikoshBAN" pitchFamily="2" charset="0"/>
                    <a:cs typeface="NikoshBAN" pitchFamily="2" charset="0"/>
                  </a:rPr>
                  <a:t>অধ্যায়</a:t>
                </a:r>
                <a:r>
                  <a:rPr lang="en-US" sz="4400" dirty="0" smtClean="0">
                    <a:solidFill>
                      <a:srgbClr val="002060"/>
                    </a:solidFill>
                    <a:latin typeface="NikoshBAN" pitchFamily="2" charset="0"/>
                    <a:cs typeface="NikoshBAN" pitchFamily="2" charset="0"/>
                  </a:rPr>
                  <a:t> , </a:t>
                </a:r>
                <a:r>
                  <a:rPr lang="en-US" sz="4400" dirty="0" err="1" smtClean="0">
                    <a:solidFill>
                      <a:srgbClr val="002060"/>
                    </a:solidFill>
                    <a:latin typeface="NikoshBAN" pitchFamily="2" charset="0"/>
                    <a:cs typeface="NikoshBAN" pitchFamily="2" charset="0"/>
                  </a:rPr>
                  <a:t>পাঠ</a:t>
                </a:r>
                <a:r>
                  <a:rPr lang="en-US" sz="4400" dirty="0" smtClean="0">
                    <a:solidFill>
                      <a:srgbClr val="002060"/>
                    </a:solidFill>
                    <a:latin typeface="NikoshBAN" pitchFamily="2" charset="0"/>
                    <a:cs typeface="NikoshBAN" pitchFamily="2" charset="0"/>
                  </a:rPr>
                  <a:t> – ৩ ও ৪</a:t>
                </a:r>
                <a:endParaRPr lang="en-US" sz="4400" dirty="0">
                  <a:solidFill>
                    <a:srgbClr val="002060"/>
                  </a:solidFill>
                  <a:latin typeface="NikoshBAN" pitchFamily="2" charset="0"/>
                  <a:cs typeface="NikoshBAN" pitchFamily="2" charset="0"/>
                </a:endParaRPr>
              </a:p>
            </p:txBody>
          </p:sp>
        </p:grpSp>
      </p:grpSp>
    </p:spTree>
    <p:extLst>
      <p:ext uri="{BB962C8B-B14F-4D97-AF65-F5344CB8AC3E}">
        <p14:creationId xmlns:p14="http://schemas.microsoft.com/office/powerpoint/2010/main" val="176878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86200"/>
            <a:ext cx="4465465" cy="2660277"/>
          </a:xfrm>
          <a:prstGeom prst="rect">
            <a:avLst/>
          </a:prstGeom>
        </p:spPr>
      </p:pic>
      <p:pic>
        <p:nvPicPr>
          <p:cNvPr id="3074" name="Picture 2" descr="C:\Users\User\Downloads\osmosis - Google Search_files\images_0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073" y="1069039"/>
            <a:ext cx="4266821" cy="235547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9038"/>
            <a:ext cx="4038600" cy="235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9731" y="152400"/>
            <a:ext cx="2743200" cy="769441"/>
          </a:xfrm>
          <a:prstGeom prst="rect">
            <a:avLst/>
          </a:prstGeom>
          <a:noFill/>
        </p:spPr>
        <p:txBody>
          <a:bodyPr wrap="square" rtlCol="0">
            <a:spAutoFit/>
          </a:bodyPr>
          <a:lstStyle/>
          <a:p>
            <a:r>
              <a:rPr lang="en-US" sz="4400" dirty="0" err="1" smtClean="0">
                <a:latin typeface="NikoshBAN" pitchFamily="2" charset="0"/>
                <a:cs typeface="NikoshBAN" pitchFamily="2" charset="0"/>
              </a:rPr>
              <a:t>ছবিগুলো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দেখি</a:t>
            </a:r>
            <a:endParaRPr lang="en-US" sz="4400" dirty="0">
              <a:latin typeface="NikoshBAN" pitchFamily="2" charset="0"/>
              <a:cs typeface="NikoshBAN" pitchFamily="2" charset="0"/>
            </a:endParaRPr>
          </a:p>
        </p:txBody>
      </p:sp>
      <p:sp>
        <p:nvSpPr>
          <p:cNvPr id="4" name="TextBox 3"/>
          <p:cNvSpPr txBox="1"/>
          <p:nvPr/>
        </p:nvSpPr>
        <p:spPr>
          <a:xfrm>
            <a:off x="1301223" y="3767742"/>
            <a:ext cx="1276021" cy="646331"/>
          </a:xfrm>
          <a:prstGeom prst="rect">
            <a:avLst/>
          </a:prstGeom>
          <a:noFill/>
        </p:spPr>
        <p:txBody>
          <a:bodyPr wrap="square" rtlCol="0">
            <a:spAutoFit/>
          </a:bodyPr>
          <a:lstStyle/>
          <a:p>
            <a:r>
              <a:rPr lang="bn-IN" sz="3600" dirty="0" smtClean="0">
                <a:latin typeface="NikoshBAN" pitchFamily="2" charset="0"/>
                <a:cs typeface="NikoshBAN" pitchFamily="2" charset="0"/>
              </a:rPr>
              <a:t>১ম ছবি</a:t>
            </a:r>
            <a:endParaRPr lang="en-US" sz="3600" dirty="0">
              <a:latin typeface="NikoshBAN" pitchFamily="2" charset="0"/>
              <a:cs typeface="NikoshBAN" pitchFamily="2" charset="0"/>
            </a:endParaRPr>
          </a:p>
        </p:txBody>
      </p:sp>
      <p:sp>
        <p:nvSpPr>
          <p:cNvPr id="5" name="Right Arrow 4"/>
          <p:cNvSpPr/>
          <p:nvPr/>
        </p:nvSpPr>
        <p:spPr>
          <a:xfrm>
            <a:off x="3096838" y="5177334"/>
            <a:ext cx="560762" cy="246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1792525" y="3609152"/>
            <a:ext cx="293420" cy="166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69311" y="4977650"/>
            <a:ext cx="1276021" cy="646331"/>
          </a:xfrm>
          <a:prstGeom prst="rect">
            <a:avLst/>
          </a:prstGeom>
          <a:noFill/>
        </p:spPr>
        <p:txBody>
          <a:bodyPr wrap="square" rtlCol="0">
            <a:spAutoFit/>
          </a:bodyPr>
          <a:lstStyle/>
          <a:p>
            <a:r>
              <a:rPr lang="bn-IN" sz="3600" dirty="0">
                <a:latin typeface="NikoshBAN" pitchFamily="2" charset="0"/>
                <a:cs typeface="NikoshBAN" pitchFamily="2" charset="0"/>
              </a:rPr>
              <a:t>৩</a:t>
            </a:r>
            <a:r>
              <a:rPr lang="bn-IN" sz="3600" dirty="0" smtClean="0">
                <a:latin typeface="NikoshBAN" pitchFamily="2" charset="0"/>
                <a:cs typeface="NikoshBAN" pitchFamily="2" charset="0"/>
              </a:rPr>
              <a:t>য় ছবি</a:t>
            </a:r>
            <a:endParaRPr lang="en-US" sz="3600" dirty="0">
              <a:latin typeface="NikoshBAN" pitchFamily="2" charset="0"/>
              <a:cs typeface="NikoshBAN" pitchFamily="2" charset="0"/>
            </a:endParaRPr>
          </a:p>
        </p:txBody>
      </p:sp>
      <p:sp>
        <p:nvSpPr>
          <p:cNvPr id="11" name="TextBox 10"/>
          <p:cNvSpPr txBox="1"/>
          <p:nvPr/>
        </p:nvSpPr>
        <p:spPr>
          <a:xfrm>
            <a:off x="6399472" y="422707"/>
            <a:ext cx="1276021" cy="646331"/>
          </a:xfrm>
          <a:prstGeom prst="rect">
            <a:avLst/>
          </a:prstGeom>
          <a:noFill/>
        </p:spPr>
        <p:txBody>
          <a:bodyPr wrap="square" rtlCol="0">
            <a:spAutoFit/>
          </a:bodyPr>
          <a:lstStyle/>
          <a:p>
            <a:r>
              <a:rPr lang="bn-IN" sz="3600" dirty="0" smtClean="0">
                <a:latin typeface="NikoshBAN" pitchFamily="2" charset="0"/>
                <a:cs typeface="NikoshBAN" pitchFamily="2" charset="0"/>
              </a:rPr>
              <a:t>২য় ছবি</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87703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153400" cy="5755422"/>
          </a:xfrm>
          <a:prstGeom prst="rect">
            <a:avLst/>
          </a:prstGeom>
          <a:noFill/>
        </p:spPr>
        <p:txBody>
          <a:bodyPr wrap="square" rtlCol="0">
            <a:spAutoFit/>
          </a:bodyPr>
          <a:lstStyle/>
          <a:p>
            <a:pPr marL="571500" indent="-571500">
              <a:buFont typeface="Wingdings" pitchFamily="2" charset="2"/>
              <a:buChar char="§"/>
            </a:pPr>
            <a:r>
              <a:rPr lang="en-US" sz="4400" dirty="0" err="1" smtClean="0">
                <a:solidFill>
                  <a:schemeClr val="accent4">
                    <a:lumMod val="75000"/>
                  </a:schemeClr>
                </a:solidFill>
                <a:latin typeface="NikoshBAN" pitchFamily="2" charset="0"/>
                <a:cs typeface="NikoshBAN" pitchFamily="2" charset="0"/>
              </a:rPr>
              <a:t>ছবিতে</a:t>
            </a:r>
            <a:r>
              <a:rPr lang="en-US" sz="4400" dirty="0" smtClean="0">
                <a:solidFill>
                  <a:schemeClr val="accent4">
                    <a:lumMod val="75000"/>
                  </a:schemeClr>
                </a:solidFill>
                <a:latin typeface="NikoshBAN" pitchFamily="2" charset="0"/>
                <a:cs typeface="NikoshBAN" pitchFamily="2" charset="0"/>
              </a:rPr>
              <a:t> </a:t>
            </a:r>
            <a:r>
              <a:rPr lang="en-US" sz="4400" dirty="0" err="1" smtClean="0">
                <a:solidFill>
                  <a:schemeClr val="accent4">
                    <a:lumMod val="75000"/>
                  </a:schemeClr>
                </a:solidFill>
                <a:latin typeface="NikoshBAN" pitchFamily="2" charset="0"/>
                <a:cs typeface="NikoshBAN" pitchFamily="2" charset="0"/>
              </a:rPr>
              <a:t>আমরা</a:t>
            </a:r>
            <a:r>
              <a:rPr lang="en-US" sz="4400" dirty="0" smtClean="0">
                <a:solidFill>
                  <a:schemeClr val="accent4">
                    <a:lumMod val="75000"/>
                  </a:schemeClr>
                </a:solidFill>
                <a:latin typeface="NikoshBAN" pitchFamily="2" charset="0"/>
                <a:cs typeface="NikoshBAN" pitchFamily="2" charset="0"/>
              </a:rPr>
              <a:t> </a:t>
            </a:r>
            <a:r>
              <a:rPr lang="en-US" sz="4400" dirty="0" err="1" smtClean="0">
                <a:solidFill>
                  <a:schemeClr val="accent4">
                    <a:lumMod val="75000"/>
                  </a:schemeClr>
                </a:solidFill>
                <a:latin typeface="NikoshBAN" pitchFamily="2" charset="0"/>
                <a:cs typeface="NikoshBAN" pitchFamily="2" charset="0"/>
              </a:rPr>
              <a:t>কী</a:t>
            </a:r>
            <a:r>
              <a:rPr lang="en-US" sz="4400" dirty="0" smtClean="0">
                <a:solidFill>
                  <a:schemeClr val="accent4">
                    <a:lumMod val="75000"/>
                  </a:schemeClr>
                </a:solidFill>
                <a:latin typeface="NikoshBAN" pitchFamily="2" charset="0"/>
                <a:cs typeface="NikoshBAN" pitchFamily="2" charset="0"/>
              </a:rPr>
              <a:t> </a:t>
            </a:r>
            <a:r>
              <a:rPr lang="en-US" sz="4400" dirty="0" err="1" smtClean="0">
                <a:solidFill>
                  <a:schemeClr val="accent4">
                    <a:lumMod val="75000"/>
                  </a:schemeClr>
                </a:solidFill>
                <a:latin typeface="NikoshBAN" pitchFamily="2" charset="0"/>
                <a:cs typeface="NikoshBAN" pitchFamily="2" charset="0"/>
              </a:rPr>
              <a:t>দেখতে</a:t>
            </a:r>
            <a:r>
              <a:rPr lang="en-US" sz="4400" dirty="0" smtClean="0">
                <a:solidFill>
                  <a:schemeClr val="accent4">
                    <a:lumMod val="75000"/>
                  </a:schemeClr>
                </a:solidFill>
                <a:latin typeface="NikoshBAN" pitchFamily="2" charset="0"/>
                <a:cs typeface="NikoshBAN" pitchFamily="2" charset="0"/>
              </a:rPr>
              <a:t> </a:t>
            </a:r>
            <a:r>
              <a:rPr lang="en-US" sz="4400" dirty="0" err="1" smtClean="0">
                <a:solidFill>
                  <a:schemeClr val="accent4">
                    <a:lumMod val="75000"/>
                  </a:schemeClr>
                </a:solidFill>
                <a:latin typeface="NikoshBAN" pitchFamily="2" charset="0"/>
                <a:cs typeface="NikoshBAN" pitchFamily="2" charset="0"/>
              </a:rPr>
              <a:t>পাচ্ছি</a:t>
            </a:r>
            <a:r>
              <a:rPr lang="en-US" sz="4400" dirty="0" smtClean="0">
                <a:solidFill>
                  <a:schemeClr val="accent4">
                    <a:lumMod val="75000"/>
                  </a:schemeClr>
                </a:solidFill>
                <a:latin typeface="NikoshBAN" pitchFamily="2" charset="0"/>
                <a:cs typeface="NikoshBAN" pitchFamily="2" charset="0"/>
              </a:rPr>
              <a:t> ?</a:t>
            </a:r>
          </a:p>
          <a:p>
            <a:pPr marL="571500" indent="-571500">
              <a:buFont typeface="Wingdings" pitchFamily="2" charset="2"/>
              <a:buChar char="§"/>
            </a:pPr>
            <a:r>
              <a:rPr lang="en-US" sz="3600" dirty="0" smtClean="0">
                <a:solidFill>
                  <a:srgbClr val="C00000"/>
                </a:solidFill>
                <a:latin typeface="NikoshBAN" pitchFamily="2" charset="0"/>
                <a:cs typeface="NikoshBAN" pitchFamily="2" charset="0"/>
              </a:rPr>
              <a:t>এ </a:t>
            </a:r>
            <a:r>
              <a:rPr lang="en-US" sz="3600" dirty="0" err="1" smtClean="0">
                <a:solidFill>
                  <a:srgbClr val="C00000"/>
                </a:solidFill>
                <a:latin typeface="NikoshBAN" pitchFamily="2" charset="0"/>
                <a:cs typeface="NikoshBAN" pitchFamily="2" charset="0"/>
              </a:rPr>
              <a:t>ধরনের</a:t>
            </a:r>
            <a:r>
              <a:rPr lang="en-US" sz="3600" dirty="0" smtClean="0">
                <a:solidFill>
                  <a:srgbClr val="C00000"/>
                </a:solidFill>
                <a:latin typeface="NikoshBAN" pitchFamily="2" charset="0"/>
                <a:cs typeface="NikoshBAN" pitchFamily="2" charset="0"/>
              </a:rPr>
              <a:t> </a:t>
            </a:r>
            <a:r>
              <a:rPr lang="en-US" sz="3600" dirty="0" err="1" smtClean="0">
                <a:solidFill>
                  <a:srgbClr val="C00000"/>
                </a:solidFill>
                <a:latin typeface="NikoshBAN" pitchFamily="2" charset="0"/>
                <a:cs typeface="NikoshBAN" pitchFamily="2" charset="0"/>
              </a:rPr>
              <a:t>ঘটনাকে</a:t>
            </a:r>
            <a:r>
              <a:rPr lang="en-US" sz="3600" dirty="0" smtClean="0">
                <a:solidFill>
                  <a:srgbClr val="C00000"/>
                </a:solidFill>
                <a:latin typeface="NikoshBAN" pitchFamily="2" charset="0"/>
                <a:cs typeface="NikoshBAN" pitchFamily="2" charset="0"/>
              </a:rPr>
              <a:t> </a:t>
            </a:r>
            <a:r>
              <a:rPr lang="en-US" sz="3600" dirty="0" err="1" smtClean="0">
                <a:solidFill>
                  <a:srgbClr val="C00000"/>
                </a:solidFill>
                <a:latin typeface="NikoshBAN" pitchFamily="2" charset="0"/>
                <a:cs typeface="NikoshBAN" pitchFamily="2" charset="0"/>
              </a:rPr>
              <a:t>কী</a:t>
            </a:r>
            <a:r>
              <a:rPr lang="en-US" sz="3600" dirty="0" smtClean="0">
                <a:solidFill>
                  <a:srgbClr val="C00000"/>
                </a:solidFill>
                <a:latin typeface="NikoshBAN" pitchFamily="2" charset="0"/>
                <a:cs typeface="NikoshBAN" pitchFamily="2" charset="0"/>
              </a:rPr>
              <a:t> </a:t>
            </a:r>
            <a:r>
              <a:rPr lang="en-US" sz="3600" dirty="0" err="1" smtClean="0">
                <a:solidFill>
                  <a:srgbClr val="C00000"/>
                </a:solidFill>
                <a:latin typeface="NikoshBAN" pitchFamily="2" charset="0"/>
                <a:cs typeface="NikoshBAN" pitchFamily="2" charset="0"/>
              </a:rPr>
              <a:t>বলে</a:t>
            </a:r>
            <a:r>
              <a:rPr lang="en-US" sz="3600" dirty="0" smtClean="0">
                <a:solidFill>
                  <a:srgbClr val="C00000"/>
                </a:solidFill>
                <a:latin typeface="NikoshBAN" pitchFamily="2" charset="0"/>
                <a:cs typeface="NikoshBAN" pitchFamily="2" charset="0"/>
              </a:rPr>
              <a:t> ?</a:t>
            </a:r>
          </a:p>
          <a:p>
            <a:pPr marL="685800" indent="-685800">
              <a:buFont typeface="Wingdings" pitchFamily="2" charset="2"/>
              <a:buChar char="§"/>
            </a:pPr>
            <a:r>
              <a:rPr lang="en-US" sz="5400" dirty="0" err="1" smtClean="0">
                <a:solidFill>
                  <a:srgbClr val="00B050"/>
                </a:solidFill>
                <a:latin typeface="NikoshBAN" pitchFamily="2" charset="0"/>
                <a:cs typeface="NikoshBAN" pitchFamily="2" charset="0"/>
              </a:rPr>
              <a:t>অভিস্রবন</a:t>
            </a:r>
            <a:endParaRPr lang="bn-IN" sz="5400" dirty="0" smtClean="0">
              <a:solidFill>
                <a:srgbClr val="00B050"/>
              </a:solidFill>
              <a:latin typeface="NikoshBAN" pitchFamily="2" charset="0"/>
              <a:cs typeface="NikoshBAN" pitchFamily="2" charset="0"/>
            </a:endParaRPr>
          </a:p>
          <a:p>
            <a:endParaRPr lang="en-US" sz="5400" dirty="0" smtClean="0">
              <a:solidFill>
                <a:srgbClr val="00B050"/>
              </a:solidFill>
              <a:latin typeface="NikoshBAN" pitchFamily="2" charset="0"/>
              <a:cs typeface="NikoshBAN" pitchFamily="2" charset="0"/>
            </a:endParaRPr>
          </a:p>
          <a:p>
            <a:pPr marL="571500" indent="-571500">
              <a:buFont typeface="Wingdings" pitchFamily="2" charset="2"/>
              <a:buChar char="§"/>
            </a:pPr>
            <a:r>
              <a:rPr lang="bn-IN" sz="3600" dirty="0" smtClean="0">
                <a:solidFill>
                  <a:srgbClr val="002060"/>
                </a:solidFill>
                <a:latin typeface="NikoshBAN" pitchFamily="2" charset="0"/>
                <a:cs typeface="NikoshBAN" pitchFamily="2" charset="0"/>
              </a:rPr>
              <a:t>একই দ্রব ও দ্রাবক বিশিষ্ট দুটি ভিন্ন ঘনত্বের দ্রবণ একটি অর্ধভেদ্য পর্দা দ্বারা পৃথক থাকলে যে ভৌত প্রকৃয়ায় দ্রাবক কম ঘনত্বের দ্রবণ থেকে অধিক ঘনত্বের দ্রবণের দিকে ব্যাপিত হয় তাকে অভিস্রবণ বা অসমোসিস বলে । </a:t>
            </a:r>
            <a:endParaRPr lang="en-US" sz="36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82835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circle(in)">
                                      <p:cBhvr>
                                        <p:cTn id="13" dur="2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80">
                                          <p:stCondLst>
                                            <p:cond delay="0"/>
                                          </p:stCondLst>
                                        </p:cTn>
                                        <p:tgtEl>
                                          <p:spTgt spid="2">
                                            <p:txEl>
                                              <p:pRg st="2" end="2"/>
                                            </p:txEl>
                                          </p:spTgt>
                                        </p:tgtEl>
                                      </p:cBhvr>
                                    </p:animEffect>
                                    <p:anim calcmode="lin" valueType="num">
                                      <p:cBhvr>
                                        <p:cTn id="19"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xEl>
                                              <p:pRg st="2" end="2"/>
                                            </p:txEl>
                                          </p:spTgt>
                                        </p:tgtEl>
                                      </p:cBhvr>
                                      <p:to x="100000" y="60000"/>
                                    </p:animScale>
                                    <p:animScale>
                                      <p:cBhvr>
                                        <p:cTn id="25" dur="166" decel="50000">
                                          <p:stCondLst>
                                            <p:cond delay="676"/>
                                          </p:stCondLst>
                                        </p:cTn>
                                        <p:tgtEl>
                                          <p:spTgt spid="2">
                                            <p:txEl>
                                              <p:pRg st="2" end="2"/>
                                            </p:txEl>
                                          </p:spTgt>
                                        </p:tgtEl>
                                      </p:cBhvr>
                                      <p:to x="100000" y="100000"/>
                                    </p:animScale>
                                    <p:animScale>
                                      <p:cBhvr>
                                        <p:cTn id="26" dur="26">
                                          <p:stCondLst>
                                            <p:cond delay="1312"/>
                                          </p:stCondLst>
                                        </p:cTn>
                                        <p:tgtEl>
                                          <p:spTgt spid="2">
                                            <p:txEl>
                                              <p:pRg st="2" end="2"/>
                                            </p:txEl>
                                          </p:spTgt>
                                        </p:tgtEl>
                                      </p:cBhvr>
                                      <p:to x="100000" y="80000"/>
                                    </p:animScale>
                                    <p:animScale>
                                      <p:cBhvr>
                                        <p:cTn id="27" dur="166" decel="50000">
                                          <p:stCondLst>
                                            <p:cond delay="1338"/>
                                          </p:stCondLst>
                                        </p:cTn>
                                        <p:tgtEl>
                                          <p:spTgt spid="2">
                                            <p:txEl>
                                              <p:pRg st="2" end="2"/>
                                            </p:txEl>
                                          </p:spTgt>
                                        </p:tgtEl>
                                      </p:cBhvr>
                                      <p:to x="100000" y="100000"/>
                                    </p:animScale>
                                    <p:animScale>
                                      <p:cBhvr>
                                        <p:cTn id="28" dur="26">
                                          <p:stCondLst>
                                            <p:cond delay="1642"/>
                                          </p:stCondLst>
                                        </p:cTn>
                                        <p:tgtEl>
                                          <p:spTgt spid="2">
                                            <p:txEl>
                                              <p:pRg st="2" end="2"/>
                                            </p:txEl>
                                          </p:spTgt>
                                        </p:tgtEl>
                                      </p:cBhvr>
                                      <p:to x="100000" y="90000"/>
                                    </p:animScale>
                                    <p:animScale>
                                      <p:cBhvr>
                                        <p:cTn id="29" dur="166" decel="50000">
                                          <p:stCondLst>
                                            <p:cond delay="1668"/>
                                          </p:stCondLst>
                                        </p:cTn>
                                        <p:tgtEl>
                                          <p:spTgt spid="2">
                                            <p:txEl>
                                              <p:pRg st="2" end="2"/>
                                            </p:txEl>
                                          </p:spTgt>
                                        </p:tgtEl>
                                      </p:cBhvr>
                                      <p:to x="100000" y="100000"/>
                                    </p:animScale>
                                    <p:animScale>
                                      <p:cBhvr>
                                        <p:cTn id="30" dur="26">
                                          <p:stCondLst>
                                            <p:cond delay="1808"/>
                                          </p:stCondLst>
                                        </p:cTn>
                                        <p:tgtEl>
                                          <p:spTgt spid="2">
                                            <p:txEl>
                                              <p:pRg st="2" end="2"/>
                                            </p:txEl>
                                          </p:spTgt>
                                        </p:tgtEl>
                                      </p:cBhvr>
                                      <p:to x="100000" y="95000"/>
                                    </p:animScale>
                                    <p:animScale>
                                      <p:cBhvr>
                                        <p:cTn id="31" dur="166" decel="50000">
                                          <p:stCondLst>
                                            <p:cond delay="1834"/>
                                          </p:stCondLst>
                                        </p:cTn>
                                        <p:tgtEl>
                                          <p:spTgt spid="2">
                                            <p:txEl>
                                              <p:pRg st="2" end="2"/>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iterate type="wd">
                                    <p:tmPct val="10000"/>
                                  </p:iterate>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2000"/>
                                        <p:tgtEl>
                                          <p:spTgt spid="2">
                                            <p:txEl>
                                              <p:pRg st="4" end="4"/>
                                            </p:txEl>
                                          </p:spTgt>
                                        </p:tgtEl>
                                      </p:cBhvr>
                                    </p:animEffect>
                                    <p:anim calcmode="lin" valueType="num">
                                      <p:cBhvr>
                                        <p:cTn id="3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99565"/>
            <a:ext cx="7620000" cy="3939540"/>
          </a:xfrm>
          <a:prstGeom prst="rect">
            <a:avLst/>
          </a:prstGeom>
          <a:noFill/>
        </p:spPr>
        <p:txBody>
          <a:bodyPr wrap="square" rtlCol="0">
            <a:spAutoFit/>
          </a:bodyPr>
          <a:lstStyle/>
          <a:p>
            <a:r>
              <a:rPr lang="bn-IN" sz="6600" dirty="0" smtClean="0">
                <a:solidFill>
                  <a:schemeClr val="accent3">
                    <a:lumMod val="50000"/>
                  </a:schemeClr>
                </a:solidFill>
                <a:latin typeface="NikoshBAN" pitchFamily="2" charset="0"/>
                <a:cs typeface="NikoshBAN" pitchFamily="2" charset="0"/>
              </a:rPr>
              <a:t>পাঠ শেষে শিক্ষার্থীরা -------</a:t>
            </a:r>
            <a:r>
              <a:rPr lang="bn-IN" sz="4000" dirty="0" smtClean="0">
                <a:solidFill>
                  <a:schemeClr val="accent3">
                    <a:lumMod val="50000"/>
                  </a:schemeClr>
                </a:solidFill>
                <a:latin typeface="NikoshBAN" pitchFamily="2" charset="0"/>
                <a:cs typeface="NikoshBAN" pitchFamily="2" charset="0"/>
              </a:rPr>
              <a:t> </a:t>
            </a:r>
          </a:p>
          <a:p>
            <a:endParaRPr lang="bn-IN" sz="2400" dirty="0" smtClean="0">
              <a:solidFill>
                <a:schemeClr val="accent3">
                  <a:lumMod val="50000"/>
                </a:schemeClr>
              </a:solidFill>
              <a:latin typeface="NikoshBAN" pitchFamily="2" charset="0"/>
              <a:cs typeface="NikoshBAN" pitchFamily="2" charset="0"/>
            </a:endParaRPr>
          </a:p>
          <a:p>
            <a:r>
              <a:rPr lang="bn-IN" sz="4000" dirty="0" smtClean="0">
                <a:solidFill>
                  <a:schemeClr val="accent3">
                    <a:lumMod val="50000"/>
                  </a:schemeClr>
                </a:solidFill>
                <a:latin typeface="NikoshBAN" pitchFamily="2" charset="0"/>
                <a:cs typeface="NikoshBAN" pitchFamily="2" charset="0"/>
              </a:rPr>
              <a:t>১। অভিস্রবণ কী তা বলতে পারবে ।</a:t>
            </a:r>
          </a:p>
          <a:p>
            <a:r>
              <a:rPr lang="bn-IN" sz="4000" dirty="0" smtClean="0">
                <a:solidFill>
                  <a:schemeClr val="accent3">
                    <a:lumMod val="50000"/>
                  </a:schemeClr>
                </a:solidFill>
                <a:latin typeface="NikoshBAN" pitchFamily="2" charset="0"/>
                <a:cs typeface="NikoshBAN" pitchFamily="2" charset="0"/>
              </a:rPr>
              <a:t>২। ভিন্ন ধরনের পর্দা ব্যাখ্যা করতে পারবে ।</a:t>
            </a:r>
          </a:p>
          <a:p>
            <a:r>
              <a:rPr lang="bn-IN" sz="4000" dirty="0" smtClean="0">
                <a:solidFill>
                  <a:schemeClr val="accent3">
                    <a:lumMod val="50000"/>
                  </a:schemeClr>
                </a:solidFill>
                <a:latin typeface="NikoshBAN" pitchFamily="2" charset="0"/>
                <a:cs typeface="NikoshBAN" pitchFamily="2" charset="0"/>
              </a:rPr>
              <a:t>৩। ব্যাপন ও অভিস্রবণের তুলনা করতে পারবে।</a:t>
            </a:r>
          </a:p>
          <a:p>
            <a:r>
              <a:rPr lang="bn-IN" sz="4000" dirty="0">
                <a:solidFill>
                  <a:schemeClr val="accent3">
                    <a:lumMod val="50000"/>
                  </a:schemeClr>
                </a:solidFill>
                <a:latin typeface="NikoshBAN" pitchFamily="2" charset="0"/>
                <a:cs typeface="NikoshBAN" pitchFamily="2" charset="0"/>
              </a:rPr>
              <a:t>৪</a:t>
            </a:r>
            <a:r>
              <a:rPr lang="bn-IN" sz="4000" dirty="0" smtClean="0">
                <a:solidFill>
                  <a:schemeClr val="accent3">
                    <a:lumMod val="50000"/>
                  </a:schemeClr>
                </a:solidFill>
                <a:latin typeface="NikoshBAN" pitchFamily="2" charset="0"/>
                <a:cs typeface="NikoshBAN" pitchFamily="2" charset="0"/>
              </a:rPr>
              <a:t>। অভিস্রবণের গুরুত্ব বিশ্লেষণ করতে পারবে ।</a:t>
            </a:r>
            <a:endParaRPr lang="en-US" sz="4000" dirty="0">
              <a:solidFill>
                <a:schemeClr val="accent3">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85607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85800"/>
            <a:ext cx="3810000" cy="1015663"/>
          </a:xfrm>
          <a:prstGeom prst="rect">
            <a:avLst/>
          </a:prstGeom>
          <a:noFill/>
        </p:spPr>
        <p:txBody>
          <a:bodyPr wrap="square" rtlCol="0">
            <a:spAutoFit/>
          </a:bodyPr>
          <a:lstStyle/>
          <a:p>
            <a:r>
              <a:rPr lang="bn-BD" sz="6000" dirty="0" smtClean="0">
                <a:solidFill>
                  <a:schemeClr val="tx2"/>
                </a:solidFill>
                <a:latin typeface="NikoshBAN" pitchFamily="2" charset="0"/>
                <a:cs typeface="NikoshBAN" pitchFamily="2" charset="0"/>
              </a:rPr>
              <a:t>ভিডিওটি  দেখি</a:t>
            </a:r>
            <a:endParaRPr lang="en-US" sz="6000" dirty="0">
              <a:solidFill>
                <a:schemeClr val="tx2"/>
              </a:solidFill>
              <a:latin typeface="NikoshBAN" pitchFamily="2" charset="0"/>
              <a:cs typeface="NikoshBAN" pitchFamily="2"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8895228"/>
              </p:ext>
            </p:extLst>
          </p:nvPr>
        </p:nvGraphicFramePr>
        <p:xfrm>
          <a:off x="2133600" y="2590800"/>
          <a:ext cx="3962400" cy="457200"/>
        </p:xfrm>
        <a:graphic>
          <a:graphicData uri="http://schemas.openxmlformats.org/presentationml/2006/ole">
            <mc:AlternateContent xmlns:mc="http://schemas.openxmlformats.org/markup-compatibility/2006">
              <mc:Choice xmlns:v="urn:schemas-microsoft-com:vml" Requires="v">
                <p:oleObj spid="_x0000_s1147" name="Packager Shell Object" showAsIcon="1" r:id="rId3" imgW="4587480" imgH="488520" progId="Package">
                  <p:embed/>
                </p:oleObj>
              </mc:Choice>
              <mc:Fallback>
                <p:oleObj name="Packager Shell Object" showAsIcon="1" r:id="rId3" imgW="4587480" imgH="488520" progId="Package">
                  <p:embed/>
                  <p:pic>
                    <p:nvPicPr>
                      <p:cNvPr id="0" name=""/>
                      <p:cNvPicPr/>
                      <p:nvPr/>
                    </p:nvPicPr>
                    <p:blipFill>
                      <a:blip r:embed="rId4"/>
                      <a:stretch>
                        <a:fillRect/>
                      </a:stretch>
                    </p:blipFill>
                    <p:spPr>
                      <a:xfrm>
                        <a:off x="2133600" y="2590800"/>
                        <a:ext cx="3962400" cy="457200"/>
                      </a:xfrm>
                      <a:prstGeom prst="rect">
                        <a:avLst/>
                      </a:prstGeom>
                    </p:spPr>
                  </p:pic>
                </p:oleObj>
              </mc:Fallback>
            </mc:AlternateContent>
          </a:graphicData>
        </a:graphic>
      </p:graphicFrame>
    </p:spTree>
    <p:extLst>
      <p:ext uri="{BB962C8B-B14F-4D97-AF65-F5344CB8AC3E}">
        <p14:creationId xmlns:p14="http://schemas.microsoft.com/office/powerpoint/2010/main" val="2916825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6400800" cy="707886"/>
          </a:xfrm>
          <a:prstGeom prst="rect">
            <a:avLst/>
          </a:prstGeom>
          <a:noFill/>
        </p:spPr>
        <p:txBody>
          <a:bodyPr wrap="square" rtlCol="0">
            <a:spAutoFit/>
          </a:bodyPr>
          <a:lstStyle/>
          <a:p>
            <a:r>
              <a:rPr lang="en-US" sz="4000" dirty="0" err="1" smtClean="0">
                <a:latin typeface="NikoshBAN" pitchFamily="2" charset="0"/>
                <a:cs typeface="NikoshBAN" pitchFamily="2" charset="0"/>
              </a:rPr>
              <a:t>ভিডিও</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সাথে</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ছবিগুলো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বিশ্লেষণ</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endParaRPr lang="en-US" sz="40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894" y="1012686"/>
            <a:ext cx="4419600" cy="25155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880" y="4124324"/>
            <a:ext cx="2348614" cy="19716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01" y="1143000"/>
            <a:ext cx="3951317" cy="25981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988" y="4191000"/>
            <a:ext cx="6184348" cy="2438400"/>
          </a:xfrm>
          <a:prstGeom prst="rect">
            <a:avLst/>
          </a:prstGeom>
        </p:spPr>
      </p:pic>
      <p:sp>
        <p:nvSpPr>
          <p:cNvPr id="10" name="Oval 9"/>
          <p:cNvSpPr/>
          <p:nvPr/>
        </p:nvSpPr>
        <p:spPr>
          <a:xfrm>
            <a:off x="4222377" y="924699"/>
            <a:ext cx="640976" cy="6700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8782" y="936547"/>
            <a:ext cx="403412" cy="646331"/>
          </a:xfrm>
          <a:prstGeom prst="rect">
            <a:avLst/>
          </a:prstGeom>
          <a:noFill/>
        </p:spPr>
        <p:txBody>
          <a:bodyPr wrap="square" rtlCol="0">
            <a:spAutoFit/>
          </a:bodyPr>
          <a:lstStyle/>
          <a:p>
            <a:r>
              <a:rPr lang="bn-IN" sz="3600" dirty="0" smtClean="0">
                <a:solidFill>
                  <a:srgbClr val="FF0000"/>
                </a:solidFill>
                <a:latin typeface="NikoshBAN" pitchFamily="2" charset="0"/>
                <a:cs typeface="NikoshBAN" pitchFamily="2" charset="0"/>
              </a:rPr>
              <a:t>১</a:t>
            </a:r>
            <a:endParaRPr lang="en-US" sz="3600" dirty="0">
              <a:solidFill>
                <a:srgbClr val="FF0000"/>
              </a:solidFill>
              <a:latin typeface="NikoshBAN" pitchFamily="2" charset="0"/>
              <a:cs typeface="NikoshBAN" pitchFamily="2" charset="0"/>
            </a:endParaRPr>
          </a:p>
        </p:txBody>
      </p:sp>
      <p:sp>
        <p:nvSpPr>
          <p:cNvPr id="12" name="TextBox 11"/>
          <p:cNvSpPr txBox="1"/>
          <p:nvPr/>
        </p:nvSpPr>
        <p:spPr>
          <a:xfrm>
            <a:off x="4338918" y="936547"/>
            <a:ext cx="403412" cy="646331"/>
          </a:xfrm>
          <a:prstGeom prst="rect">
            <a:avLst/>
          </a:prstGeom>
          <a:noFill/>
        </p:spPr>
        <p:txBody>
          <a:bodyPr wrap="square" rtlCol="0">
            <a:spAutoFit/>
          </a:bodyPr>
          <a:lstStyle/>
          <a:p>
            <a:r>
              <a:rPr lang="bn-IN" sz="3600" dirty="0">
                <a:solidFill>
                  <a:srgbClr val="FF0000"/>
                </a:solidFill>
                <a:latin typeface="NikoshBAN" pitchFamily="2" charset="0"/>
                <a:cs typeface="NikoshBAN" pitchFamily="2" charset="0"/>
              </a:rPr>
              <a:t>২</a:t>
            </a:r>
            <a:endParaRPr lang="en-US" sz="3600" dirty="0">
              <a:solidFill>
                <a:srgbClr val="FF0000"/>
              </a:solidFill>
              <a:latin typeface="NikoshBAN" pitchFamily="2" charset="0"/>
              <a:cs typeface="NikoshBAN" pitchFamily="2" charset="0"/>
            </a:endParaRPr>
          </a:p>
        </p:txBody>
      </p:sp>
      <p:sp>
        <p:nvSpPr>
          <p:cNvPr id="13" name="Oval 12"/>
          <p:cNvSpPr/>
          <p:nvPr/>
        </p:nvSpPr>
        <p:spPr>
          <a:xfrm>
            <a:off x="5835" y="912852"/>
            <a:ext cx="640976" cy="6700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4" y="3776663"/>
            <a:ext cx="6651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843337"/>
            <a:ext cx="6651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18781" y="3789472"/>
            <a:ext cx="403412" cy="646331"/>
          </a:xfrm>
          <a:prstGeom prst="rect">
            <a:avLst/>
          </a:prstGeom>
          <a:noFill/>
        </p:spPr>
        <p:txBody>
          <a:bodyPr wrap="square" rtlCol="0">
            <a:spAutoFit/>
          </a:bodyPr>
          <a:lstStyle/>
          <a:p>
            <a:r>
              <a:rPr lang="bn-IN" sz="3600" dirty="0">
                <a:solidFill>
                  <a:srgbClr val="FF0000"/>
                </a:solidFill>
                <a:latin typeface="NikoshBAN" pitchFamily="2" charset="0"/>
                <a:cs typeface="NikoshBAN" pitchFamily="2" charset="0"/>
              </a:rPr>
              <a:t>৪</a:t>
            </a:r>
            <a:endParaRPr lang="en-US" sz="3600" dirty="0">
              <a:solidFill>
                <a:srgbClr val="FF0000"/>
              </a:solidFill>
              <a:latin typeface="NikoshBAN" pitchFamily="2" charset="0"/>
              <a:cs typeface="NikoshBAN" pitchFamily="2" charset="0"/>
            </a:endParaRPr>
          </a:p>
        </p:txBody>
      </p:sp>
      <p:sp>
        <p:nvSpPr>
          <p:cNvPr id="17" name="TextBox 16"/>
          <p:cNvSpPr txBox="1"/>
          <p:nvPr/>
        </p:nvSpPr>
        <p:spPr>
          <a:xfrm>
            <a:off x="8208075" y="3892331"/>
            <a:ext cx="403412" cy="646331"/>
          </a:xfrm>
          <a:prstGeom prst="rect">
            <a:avLst/>
          </a:prstGeom>
          <a:noFill/>
        </p:spPr>
        <p:txBody>
          <a:bodyPr wrap="square" rtlCol="0">
            <a:spAutoFit/>
          </a:bodyPr>
          <a:lstStyle/>
          <a:p>
            <a:r>
              <a:rPr lang="bn-IN" sz="3600" dirty="0">
                <a:solidFill>
                  <a:srgbClr val="FF0000"/>
                </a:solidFill>
                <a:latin typeface="NikoshBAN" pitchFamily="2" charset="0"/>
                <a:cs typeface="NikoshBAN" pitchFamily="2" charset="0"/>
              </a:rPr>
              <a:t>৩</a:t>
            </a:r>
            <a:endParaRPr lang="en-US" sz="3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0401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62634"/>
            <a:ext cx="8686800" cy="5570756"/>
          </a:xfrm>
          <a:prstGeom prst="rect">
            <a:avLst/>
          </a:prstGeom>
          <a:noFill/>
        </p:spPr>
        <p:txBody>
          <a:bodyPr wrap="square" rtlCol="0">
            <a:spAutoFit/>
          </a:bodyPr>
          <a:lstStyle/>
          <a:p>
            <a:pPr marL="571500" indent="-571500">
              <a:buFont typeface="Wingdings" pitchFamily="2" charset="2"/>
              <a:buChar char="§"/>
            </a:pPr>
            <a:r>
              <a:rPr lang="bn-IN" sz="4000" dirty="0" smtClean="0">
                <a:solidFill>
                  <a:srgbClr val="002060"/>
                </a:solidFill>
                <a:latin typeface="NikoshBAN" pitchFamily="2" charset="0"/>
                <a:cs typeface="NikoshBAN" pitchFamily="2" charset="0"/>
              </a:rPr>
              <a:t>অভিস্রবণ দু-প্রকার : অন্ত অভিস্রবণ ও বহি অভিস্রবণ </a:t>
            </a:r>
          </a:p>
          <a:p>
            <a:pPr marL="571500" indent="-571500">
              <a:buFont typeface="Wingdings" pitchFamily="2" charset="2"/>
              <a:buChar char="§"/>
            </a:pPr>
            <a:r>
              <a:rPr lang="bn-IN" sz="4000" dirty="0" smtClean="0">
                <a:solidFill>
                  <a:srgbClr val="002060"/>
                </a:solidFill>
                <a:latin typeface="NikoshBAN" pitchFamily="2" charset="0"/>
                <a:cs typeface="NikoshBAN" pitchFamily="2" charset="0"/>
              </a:rPr>
              <a:t>ভেদ্যতা অনুসারে পর্দা তিন প্রকার । যথা :- </a:t>
            </a:r>
          </a:p>
          <a:p>
            <a:r>
              <a:rPr lang="bn-IN" sz="4000" dirty="0">
                <a:solidFill>
                  <a:srgbClr val="002060"/>
                </a:solidFill>
                <a:latin typeface="NikoshBAN" pitchFamily="2" charset="0"/>
                <a:cs typeface="NikoshBAN" pitchFamily="2" charset="0"/>
              </a:rPr>
              <a:t> </a:t>
            </a:r>
            <a:r>
              <a:rPr lang="bn-IN" sz="4000" dirty="0" smtClean="0">
                <a:solidFill>
                  <a:srgbClr val="002060"/>
                </a:solidFill>
                <a:latin typeface="NikoshBAN" pitchFamily="2" charset="0"/>
                <a:cs typeface="NikoshBAN" pitchFamily="2" charset="0"/>
              </a:rPr>
              <a:t>                            ১। ভেদ্য পর্দা – কোষ প্রাচীর</a:t>
            </a:r>
          </a:p>
          <a:p>
            <a:r>
              <a:rPr lang="bn-IN" sz="4000" dirty="0">
                <a:solidFill>
                  <a:srgbClr val="002060"/>
                </a:solidFill>
                <a:latin typeface="NikoshBAN" pitchFamily="2" charset="0"/>
                <a:cs typeface="NikoshBAN" pitchFamily="2" charset="0"/>
              </a:rPr>
              <a:t> </a:t>
            </a:r>
            <a:r>
              <a:rPr lang="bn-IN" sz="4000" dirty="0" smtClean="0">
                <a:solidFill>
                  <a:srgbClr val="002060"/>
                </a:solidFill>
                <a:latin typeface="NikoshBAN" pitchFamily="2" charset="0"/>
                <a:cs typeface="NikoshBAN" pitchFamily="2" charset="0"/>
              </a:rPr>
              <a:t>                            ২। অভেদ্য পর্দা – পলিথিন</a:t>
            </a:r>
          </a:p>
          <a:p>
            <a:r>
              <a:rPr lang="bn-IN" sz="4000" dirty="0">
                <a:solidFill>
                  <a:srgbClr val="002060"/>
                </a:solidFill>
                <a:latin typeface="NikoshBAN" pitchFamily="2" charset="0"/>
                <a:cs typeface="NikoshBAN" pitchFamily="2" charset="0"/>
              </a:rPr>
              <a:t> </a:t>
            </a:r>
            <a:r>
              <a:rPr lang="bn-IN" sz="4000" dirty="0" smtClean="0">
                <a:solidFill>
                  <a:srgbClr val="002060"/>
                </a:solidFill>
                <a:latin typeface="NikoshBAN" pitchFamily="2" charset="0"/>
                <a:cs typeface="NikoshBAN" pitchFamily="2" charset="0"/>
              </a:rPr>
              <a:t>                            ৩। অর্ধভেদ্য পর্দা – কোষপর্দা</a:t>
            </a:r>
          </a:p>
          <a:p>
            <a:pPr marL="571500" indent="-571500">
              <a:buFont typeface="Wingdings" pitchFamily="2" charset="2"/>
              <a:buChar char="§"/>
            </a:pPr>
            <a:r>
              <a:rPr lang="bn-IN" sz="4000" dirty="0" smtClean="0">
                <a:solidFill>
                  <a:srgbClr val="002060"/>
                </a:solidFill>
                <a:latin typeface="NikoshBAN" pitchFamily="2" charset="0"/>
                <a:cs typeface="NikoshBAN" pitchFamily="2" charset="0"/>
              </a:rPr>
              <a:t>অভিস্রবণের জন্য অর্ধভেদ্য পর্দা আবশ্যক ।</a:t>
            </a:r>
          </a:p>
          <a:p>
            <a:pPr marL="571500" indent="-571500">
              <a:buFont typeface="Wingdings" pitchFamily="2" charset="2"/>
              <a:buChar char="§"/>
            </a:pPr>
            <a:r>
              <a:rPr lang="bn-IN" sz="4000" dirty="0" smtClean="0">
                <a:solidFill>
                  <a:srgbClr val="002060"/>
                </a:solidFill>
                <a:latin typeface="NikoshBAN" pitchFamily="2" charset="0"/>
                <a:cs typeface="NikoshBAN" pitchFamily="2" charset="0"/>
              </a:rPr>
              <a:t>ব্যাপন এর ক্ষেত্রে পর্দা থাকতেও পারে আবার নাও থাকতে পারে ।</a:t>
            </a:r>
          </a:p>
          <a:p>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019949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
            <a:ext cx="6858000" cy="1661993"/>
          </a:xfrm>
          <a:prstGeom prst="rect">
            <a:avLst/>
          </a:prstGeom>
          <a:noFill/>
        </p:spPr>
        <p:txBody>
          <a:bodyPr wrap="square" rtlCol="0">
            <a:spAutoFit/>
          </a:bodyPr>
          <a:lstStyle/>
          <a:p>
            <a:pPr algn="ctr"/>
            <a:r>
              <a:rPr lang="bn-IN" sz="5400" dirty="0" smtClean="0">
                <a:solidFill>
                  <a:srgbClr val="00B050"/>
                </a:solidFill>
                <a:latin typeface="NikoshBAN" pitchFamily="2" charset="0"/>
                <a:cs typeface="NikoshBAN" pitchFamily="2" charset="0"/>
              </a:rPr>
              <a:t>একক কাজ</a:t>
            </a:r>
          </a:p>
          <a:p>
            <a:pPr algn="ctr"/>
            <a:r>
              <a:rPr lang="bn-IN" sz="4800" dirty="0" smtClean="0">
                <a:solidFill>
                  <a:srgbClr val="7030A0"/>
                </a:solidFill>
                <a:latin typeface="NikoshBAN" pitchFamily="2" charset="0"/>
                <a:cs typeface="NikoshBAN" pitchFamily="2" charset="0"/>
              </a:rPr>
              <a:t>প্রত্যেকেই নিছের ছকটি পূরণ কর</a:t>
            </a:r>
            <a:endParaRPr lang="en-US" sz="4800" dirty="0">
              <a:solidFill>
                <a:srgbClr val="7030A0"/>
              </a:solidFill>
              <a:latin typeface="NikoshBAN" pitchFamily="2" charset="0"/>
              <a:cs typeface="NikoshBAN"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67463153"/>
              </p:ext>
            </p:extLst>
          </p:nvPr>
        </p:nvGraphicFramePr>
        <p:xfrm>
          <a:off x="304800" y="2133600"/>
          <a:ext cx="8534400" cy="4241800"/>
        </p:xfrm>
        <a:graphic>
          <a:graphicData uri="http://schemas.openxmlformats.org/drawingml/2006/table">
            <a:tbl>
              <a:tblPr firstRow="1" bandRow="1">
                <a:tableStyleId>{5C22544A-7EE6-4342-B048-85BDC9FD1C3A}</a:tableStyleId>
              </a:tblPr>
              <a:tblGrid>
                <a:gridCol w="2133600"/>
                <a:gridCol w="2133600"/>
                <a:gridCol w="2133600"/>
                <a:gridCol w="2133600"/>
              </a:tblGrid>
              <a:tr h="1060450">
                <a:tc>
                  <a:txBody>
                    <a:bodyPr/>
                    <a:lstStyle/>
                    <a:p>
                      <a:endParaRPr lang="en-US" dirty="0"/>
                    </a:p>
                  </a:txBody>
                  <a:tcPr>
                    <a:solidFill>
                      <a:schemeClr val="tx2">
                        <a:lumMod val="40000"/>
                        <a:lumOff val="60000"/>
                      </a:schemeClr>
                    </a:solidFill>
                  </a:tcPr>
                </a:tc>
                <a:tc>
                  <a:txBody>
                    <a:bodyPr/>
                    <a:lstStyle/>
                    <a:p>
                      <a:r>
                        <a:rPr lang="bn-IN" sz="3200" dirty="0" smtClean="0">
                          <a:solidFill>
                            <a:srgbClr val="C00000"/>
                          </a:solidFill>
                          <a:latin typeface="NikoshBAN" pitchFamily="2" charset="0"/>
                          <a:cs typeface="NikoshBAN" pitchFamily="2" charset="0"/>
                        </a:rPr>
                        <a:t>অভেদ্য পর্দা</a:t>
                      </a:r>
                      <a:endParaRPr lang="en-US" sz="3200" dirty="0">
                        <a:solidFill>
                          <a:srgbClr val="C00000"/>
                        </a:solidFill>
                        <a:latin typeface="NikoshBAN" pitchFamily="2" charset="0"/>
                        <a:cs typeface="NikoshBAN" pitchFamily="2" charset="0"/>
                      </a:endParaRPr>
                    </a:p>
                  </a:txBody>
                  <a:tcPr>
                    <a:solidFill>
                      <a:schemeClr val="tx2">
                        <a:lumMod val="40000"/>
                        <a:lumOff val="60000"/>
                      </a:schemeClr>
                    </a:solidFill>
                  </a:tcPr>
                </a:tc>
                <a:tc>
                  <a:txBody>
                    <a:bodyPr/>
                    <a:lstStyle/>
                    <a:p>
                      <a:r>
                        <a:rPr lang="bn-IN" sz="3600" dirty="0" smtClean="0">
                          <a:solidFill>
                            <a:srgbClr val="C00000"/>
                          </a:solidFill>
                          <a:latin typeface="NikoshBAN" pitchFamily="2" charset="0"/>
                          <a:cs typeface="NikoshBAN" pitchFamily="2" charset="0"/>
                        </a:rPr>
                        <a:t>ভেদ্য পর্দা</a:t>
                      </a:r>
                      <a:endParaRPr lang="en-US" sz="3600" dirty="0">
                        <a:solidFill>
                          <a:srgbClr val="C00000"/>
                        </a:solidFill>
                        <a:latin typeface="NikoshBAN" pitchFamily="2" charset="0"/>
                        <a:cs typeface="NikoshBAN" pitchFamily="2" charset="0"/>
                      </a:endParaRPr>
                    </a:p>
                  </a:txBody>
                  <a:tcPr>
                    <a:solidFill>
                      <a:schemeClr val="tx2">
                        <a:lumMod val="40000"/>
                        <a:lumOff val="60000"/>
                      </a:schemeClr>
                    </a:solidFill>
                  </a:tcPr>
                </a:tc>
                <a:tc>
                  <a:txBody>
                    <a:bodyPr/>
                    <a:lstStyle/>
                    <a:p>
                      <a:r>
                        <a:rPr lang="bn-IN" sz="3600" dirty="0" smtClean="0">
                          <a:solidFill>
                            <a:srgbClr val="C00000"/>
                          </a:solidFill>
                          <a:latin typeface="NikoshBAN" pitchFamily="2" charset="0"/>
                          <a:cs typeface="NikoshBAN" pitchFamily="2" charset="0"/>
                        </a:rPr>
                        <a:t>অর্ধভেদ্য পর্দা</a:t>
                      </a:r>
                      <a:endParaRPr lang="en-US" sz="3600" dirty="0">
                        <a:solidFill>
                          <a:srgbClr val="C00000"/>
                        </a:solidFill>
                        <a:latin typeface="NikoshBAN" pitchFamily="2" charset="0"/>
                        <a:cs typeface="NikoshBAN" pitchFamily="2" charset="0"/>
                      </a:endParaRPr>
                    </a:p>
                  </a:txBody>
                  <a:tcPr>
                    <a:solidFill>
                      <a:schemeClr val="tx2">
                        <a:lumMod val="40000"/>
                        <a:lumOff val="60000"/>
                      </a:schemeClr>
                    </a:solidFill>
                  </a:tcPr>
                </a:tc>
              </a:tr>
              <a:tr h="1060450">
                <a:tc>
                  <a:txBody>
                    <a:bodyPr/>
                    <a:lstStyle/>
                    <a:p>
                      <a:r>
                        <a:rPr lang="bn-IN" sz="3600" dirty="0" smtClean="0">
                          <a:latin typeface="NikoshBAN" pitchFamily="2" charset="0"/>
                          <a:cs typeface="NikoshBAN" pitchFamily="2" charset="0"/>
                        </a:rPr>
                        <a:t>দ্রব চলাচল</a:t>
                      </a:r>
                      <a:endParaRPr lang="en-US" sz="3600" dirty="0">
                        <a:latin typeface="NikoshBAN" pitchFamily="2" charset="0"/>
                        <a:cs typeface="NikoshBAN" pitchFamily="2" charset="0"/>
                      </a:endParaRPr>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r>
              <a:tr h="1060450">
                <a:tc>
                  <a:txBody>
                    <a:bodyPr/>
                    <a:lstStyle/>
                    <a:p>
                      <a:r>
                        <a:rPr lang="bn-IN" sz="3600" dirty="0" smtClean="0">
                          <a:latin typeface="NikoshBAN" pitchFamily="2" charset="0"/>
                          <a:cs typeface="NikoshBAN" pitchFamily="2" charset="0"/>
                        </a:rPr>
                        <a:t>দ্রাবক চলাচল</a:t>
                      </a:r>
                      <a:endParaRPr lang="en-US" sz="3600" dirty="0">
                        <a:latin typeface="NikoshBAN" pitchFamily="2" charset="0"/>
                        <a:cs typeface="NikoshBAN" pitchFamily="2" charset="0"/>
                      </a:endParaRPr>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tr>
              <a:tr h="1060450">
                <a:tc>
                  <a:txBody>
                    <a:bodyPr/>
                    <a:lstStyle/>
                    <a:p>
                      <a:r>
                        <a:rPr lang="bn-IN" sz="3600" dirty="0" smtClean="0">
                          <a:latin typeface="NikoshBAN" pitchFamily="2" charset="0"/>
                          <a:cs typeface="NikoshBAN" pitchFamily="2" charset="0"/>
                        </a:rPr>
                        <a:t>উদাহরণ</a:t>
                      </a:r>
                      <a:endParaRPr lang="en-US" sz="3600" dirty="0">
                        <a:latin typeface="NikoshBAN" pitchFamily="2" charset="0"/>
                        <a:cs typeface="NikoshBAN" pitchFamily="2" charset="0"/>
                      </a:endParaRPr>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val="2413421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261</Words>
  <Application>Microsoft Office PowerPoint</Application>
  <PresentationFormat>On-screen Show (4:3)</PresentationFormat>
  <Paragraphs>52</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66</cp:revision>
  <dcterms:created xsi:type="dcterms:W3CDTF">2006-08-16T00:00:00Z</dcterms:created>
  <dcterms:modified xsi:type="dcterms:W3CDTF">2019-11-23T02:20:40Z</dcterms:modified>
</cp:coreProperties>
</file>