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bn-IN"/>
              <a:t>বিভিন্ন দেশের উন্নয়নের সূচক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043274387210907E-2"/>
          <c:y val="0.1494644804192089"/>
          <c:w val="0.9406827262351849"/>
          <c:h val="0.58500831465254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04-4C1A-9D17-565F632F66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বাংলাদেশ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F1-479B-AF04-D6B5A1A1E9E5}"/>
              </c:ext>
            </c:extLst>
          </c:dPt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Sheet1!$C$2:$C$5</c:f>
              <c:numCache>
                <c:formatCode>[$-5000445]0.#</c:formatCode>
                <c:ptCount val="4"/>
                <c:pt idx="0">
                  <c:v>23.7</c:v>
                </c:pt>
                <c:pt idx="1">
                  <c:v>52.1</c:v>
                </c:pt>
                <c:pt idx="2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04-4C1A-9D17-565F632F66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ভারত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Sheet1!$D$2:$D$5</c:f>
              <c:numCache>
                <c:formatCode>[$-5000445]0.#</c:formatCode>
                <c:ptCount val="4"/>
                <c:pt idx="0">
                  <c:v>24.2</c:v>
                </c:pt>
                <c:pt idx="1">
                  <c:v>61</c:v>
                </c:pt>
                <c:pt idx="2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04-4C1A-9D17-565F632F66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পাকিথান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Sheet1!$E$2:$E$5</c:f>
              <c:numCache>
                <c:formatCode>[$-5000445]0.#</c:formatCode>
                <c:ptCount val="4"/>
                <c:pt idx="0">
                  <c:v>6.1</c:v>
                </c:pt>
                <c:pt idx="1">
                  <c:v>54.2</c:v>
                </c:pt>
                <c:pt idx="2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04-4C1A-9D17-565F632F66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শ্রীলংকা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Sheet1!$F$2:$F$5</c:f>
              <c:numCache>
                <c:formatCode>[$-5000445]0.#</c:formatCode>
                <c:ptCount val="4"/>
                <c:pt idx="0">
                  <c:v>10.4</c:v>
                </c:pt>
                <c:pt idx="1">
                  <c:v>90.8</c:v>
                </c:pt>
                <c:pt idx="2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04-4C1A-9D17-565F632F66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মালয়েশিয়া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Sheet1!$G$2:$G$5</c:f>
              <c:numCache>
                <c:formatCode>[$-5000445]0.#</c:formatCode>
                <c:ptCount val="4"/>
                <c:pt idx="0">
                  <c:v>20.9</c:v>
                </c:pt>
                <c:pt idx="1">
                  <c:v>92.6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C04-4C1A-9D17-565F632F66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ইন্দোনেশিয়া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3"/>
                <c:pt idx="0">
                  <c:v>সঞ্চয় </c:v>
                </c:pt>
                <c:pt idx="1">
                  <c:v>স্কুল ভর্তি </c:v>
                </c:pt>
                <c:pt idx="2">
                  <c:v>বেকারত্ব </c:v>
                </c:pt>
              </c:strCache>
            </c:strRef>
          </c:cat>
          <c:val>
            <c:numRef>
              <c:f>Sheet1!$H$2:$H$5</c:f>
              <c:numCache>
                <c:formatCode>[$-5000445]0.#</c:formatCode>
                <c:ptCount val="4"/>
                <c:pt idx="0">
                  <c:v>2.4</c:v>
                </c:pt>
                <c:pt idx="1">
                  <c:v>92</c:v>
                </c:pt>
                <c:pt idx="2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C04-4C1A-9D17-565F632F6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2"/>
        <c:axId val="-1671047072"/>
        <c:axId val="-1671059040"/>
      </c:barChart>
      <c:catAx>
        <c:axId val="-167104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71059040"/>
        <c:crosses val="autoZero"/>
        <c:auto val="1"/>
        <c:lblAlgn val="ctr"/>
        <c:lblOffset val="100"/>
        <c:noMultiLvlLbl val="0"/>
      </c:catAx>
      <c:valAx>
        <c:axId val="-16710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7104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0.16063</cdr:x>
      <cdr:y>0.85126</cdr:y>
    </cdr:from>
    <cdr:to>
      <cdr:x>0.24249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4192" y="58137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3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0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6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5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1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8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2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3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50D2A-748C-4ECD-8F43-CA785C9BA45C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5D594-014C-46CD-AC59-871ED9E8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0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3AEC4D-6693-40A1-AB25-379F769B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5" y="501928"/>
            <a:ext cx="11049000" cy="5858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6647" y="243410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6600" dirty="0" smtClean="0">
                <a:pattFill prst="pct90">
                  <a:fgClr>
                    <a:srgbClr val="FF000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BD" sz="6600" dirty="0">
              <a:pattFill prst="pct90">
                <a:fgClr>
                  <a:srgbClr val="FF0000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699" y="257577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56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4501166" y="1081826"/>
            <a:ext cx="3129566" cy="110758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697" y="257576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C7B1CBA5-15CE-4B5F-B50D-693915FBC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1" y="1329900"/>
            <a:ext cx="3056097" cy="2173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0"/>
          <a:stretch/>
        </p:blipFill>
        <p:spPr>
          <a:xfrm>
            <a:off x="847094" y="745833"/>
            <a:ext cx="1791694" cy="2446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7480" y="3648941"/>
            <a:ext cx="10025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বাংলাদেশের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মোট</a:t>
            </a:r>
            <a:r>
              <a:rPr lang="en-US" sz="4800" dirty="0" smtClean="0"/>
              <a:t> </a:t>
            </a:r>
            <a:r>
              <a:rPr lang="en-US" sz="4800" dirty="0" err="1" smtClean="0"/>
              <a:t>জাতীয়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উৎপাদন</a:t>
            </a:r>
            <a:r>
              <a:rPr lang="en-US" sz="4800" dirty="0" smtClean="0"/>
              <a:t> </a:t>
            </a:r>
            <a:r>
              <a:rPr lang="en-US" sz="4800" dirty="0" err="1" smtClean="0"/>
              <a:t>বা</a:t>
            </a:r>
            <a:r>
              <a:rPr lang="en-US" sz="4800" dirty="0" smtClean="0"/>
              <a:t> </a:t>
            </a:r>
            <a:r>
              <a:rPr lang="en-US" sz="4800" dirty="0" err="1" smtClean="0"/>
              <a:t>আয়</a:t>
            </a:r>
            <a:r>
              <a:rPr lang="en-US" sz="4800" dirty="0" smtClean="0"/>
              <a:t> </a:t>
            </a:r>
            <a:r>
              <a:rPr lang="en-US" sz="4800" dirty="0" err="1" smtClean="0"/>
              <a:t>বৃদ্ধিতে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মানব</a:t>
            </a:r>
            <a:r>
              <a:rPr lang="en-US" sz="4800" dirty="0" smtClean="0"/>
              <a:t> </a:t>
            </a:r>
            <a:r>
              <a:rPr lang="en-US" sz="4800" dirty="0" err="1" smtClean="0"/>
              <a:t>সম্পদ</a:t>
            </a:r>
            <a:r>
              <a:rPr lang="en-US" sz="4800" dirty="0" smtClean="0"/>
              <a:t> </a:t>
            </a:r>
            <a:r>
              <a:rPr lang="en-US" sz="4800" dirty="0" err="1" smtClean="0"/>
              <a:t>খাত</a:t>
            </a:r>
            <a:r>
              <a:rPr lang="en-US" sz="4800" dirty="0" smtClean="0"/>
              <a:t> </a:t>
            </a:r>
            <a:r>
              <a:rPr lang="en-US" sz="4800" dirty="0" err="1" smtClean="0"/>
              <a:t>কীভাবে</a:t>
            </a:r>
            <a:r>
              <a:rPr lang="en-US" sz="4800" dirty="0" smtClean="0"/>
              <a:t> </a:t>
            </a:r>
            <a:r>
              <a:rPr lang="en-US" sz="4800" dirty="0" err="1" smtClean="0"/>
              <a:t>ভূমিকা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পালন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</a:t>
            </a:r>
            <a:r>
              <a:rPr lang="en-US" sz="4800" dirty="0"/>
              <a:t>।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15072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000">
        <p15:prstTrans prst="airplan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697" y="257576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solidFill>
            <a:srgbClr val="FFFF00"/>
          </a:solidFill>
          <a:ln w="139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600" b="1" dirty="0" smtClean="0">
                <a:solidFill>
                  <a:prstClr val="black"/>
                </a:solidFill>
              </a:rPr>
              <a:t>              </a:t>
            </a:r>
            <a:endParaRPr lang="en-US" sz="66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0"/>
          <a:stretch/>
        </p:blipFill>
        <p:spPr>
          <a:xfrm>
            <a:off x="853964" y="914399"/>
            <a:ext cx="2565807" cy="4404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1741" y="1948514"/>
            <a:ext cx="7463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আজকের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ক্লাসে</a:t>
            </a:r>
            <a:r>
              <a:rPr lang="en-US" sz="5400" dirty="0" smtClean="0"/>
              <a:t> </a:t>
            </a:r>
            <a:r>
              <a:rPr lang="en-US" sz="5400" dirty="0" err="1" smtClean="0"/>
              <a:t>সবাইকে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4687910" y="3412902"/>
            <a:ext cx="4005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2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9" y="257577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9151F68-21EE-42B6-9D0D-46D84A6EA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30" y="1262128"/>
            <a:ext cx="1764407" cy="19575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</p:pic>
      <p:sp>
        <p:nvSpPr>
          <p:cNvPr id="5" name="Rectangle 4"/>
          <p:cNvSpPr/>
          <p:nvPr/>
        </p:nvSpPr>
        <p:spPr>
          <a:xfrm>
            <a:off x="7838940" y="3451537"/>
            <a:ext cx="31982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অধ্যায়-ষষ্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পাঠ- ৩,৪;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মিঃ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8038" y="271287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 smtClean="0"/>
              <a:t>মোঃকামরুল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হাসান</a:t>
            </a:r>
            <a:endParaRPr lang="en-US" sz="3200" dirty="0" smtClean="0"/>
          </a:p>
          <a:p>
            <a:r>
              <a:rPr lang="en-US" sz="3200" dirty="0" err="1" smtClean="0"/>
              <a:t>সহকারি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r>
              <a:rPr lang="en-US" sz="3200" dirty="0" smtClean="0"/>
              <a:t> (ICT)</a:t>
            </a:r>
          </a:p>
          <a:p>
            <a:r>
              <a:rPr lang="en-US" sz="3200" dirty="0" err="1" smtClean="0"/>
              <a:t>দক্ষিণ</a:t>
            </a:r>
            <a:r>
              <a:rPr lang="en-US" sz="3200" dirty="0" smtClean="0"/>
              <a:t> </a:t>
            </a:r>
            <a:r>
              <a:rPr lang="en-US" sz="3200" dirty="0" err="1" smtClean="0"/>
              <a:t>লালমোহন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বিদ্যালয়</a:t>
            </a:r>
            <a:endParaRPr lang="en-US" sz="3200" dirty="0" smtClean="0"/>
          </a:p>
          <a:p>
            <a:r>
              <a:rPr lang="en-US" sz="3200" dirty="0" err="1" smtClean="0"/>
              <a:t>লালমোহন</a:t>
            </a:r>
            <a:r>
              <a:rPr lang="en-US" sz="3200" dirty="0" smtClean="0"/>
              <a:t> ,</a:t>
            </a:r>
            <a:r>
              <a:rPr lang="en-US" sz="3200" dirty="0" err="1" smtClean="0"/>
              <a:t>ভোলা</a:t>
            </a:r>
            <a:endParaRPr lang="en-US" sz="3200" dirty="0" smtClean="0"/>
          </a:p>
          <a:p>
            <a:r>
              <a:rPr lang="en-US" sz="3200" dirty="0" smtClean="0"/>
              <a:t>ই মেইল-mdkamrulhasanbd18@gmail.com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59775" y="601273"/>
            <a:ext cx="145424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পরিচিতি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1094704"/>
            <a:ext cx="1705288" cy="16181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36A5CE-70D3-4942-8AC5-AECA6491DD1F}"/>
              </a:ext>
            </a:extLst>
          </p:cNvPr>
          <p:cNvSpPr/>
          <p:nvPr/>
        </p:nvSpPr>
        <p:spPr>
          <a:xfrm>
            <a:off x="1093541" y="1094703"/>
            <a:ext cx="5849097" cy="5157599"/>
          </a:xfrm>
          <a:prstGeom prst="rect">
            <a:avLst/>
          </a:prstGeom>
          <a:noFill/>
          <a:ln w="889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n-B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36A5CE-70D3-4942-8AC5-AECA6491DD1F}"/>
              </a:ext>
            </a:extLst>
          </p:cNvPr>
          <p:cNvSpPr/>
          <p:nvPr/>
        </p:nvSpPr>
        <p:spPr>
          <a:xfrm>
            <a:off x="6925567" y="1094703"/>
            <a:ext cx="4343448" cy="5157599"/>
          </a:xfrm>
          <a:prstGeom prst="rect">
            <a:avLst/>
          </a:prstGeom>
          <a:noFill/>
          <a:ln w="889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bn-B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149438744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9" y="257577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81839F-CD21-4BCD-8E07-51D08C28BDB5}"/>
              </a:ext>
            </a:extLst>
          </p:cNvPr>
          <p:cNvGrpSpPr/>
          <p:nvPr/>
        </p:nvGrpSpPr>
        <p:grpSpPr>
          <a:xfrm>
            <a:off x="695459" y="631064"/>
            <a:ext cx="10612191" cy="4334993"/>
            <a:chOff x="112542" y="191251"/>
            <a:chExt cx="12079458" cy="4351820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6E8BF70-921F-46C8-8E25-D8A39D411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42" y="191252"/>
              <a:ext cx="5983458" cy="435181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E24A159-C4C8-41CE-8FEB-0E9E8ECB9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541" y="191251"/>
              <a:ext cx="5983459" cy="4351819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</p:pic>
      </p:grpSp>
      <p:sp>
        <p:nvSpPr>
          <p:cNvPr id="8" name="Rectangle 7"/>
          <p:cNvSpPr/>
          <p:nvPr/>
        </p:nvSpPr>
        <p:spPr>
          <a:xfrm>
            <a:off x="1297838" y="5089702"/>
            <a:ext cx="103060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মানব সম্পদ উন্নয়ন।  </a:t>
            </a:r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4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9" y="257577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7864" y="3085444"/>
            <a:ext cx="87361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 উন্নয়নের ধারনা ব্যাখ্যা করতে পার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দেশের মানব সম্পদ উন্নয়নের সঙ্গে বাংলাদেশের তুলনা করতে পার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515932" y="727653"/>
            <a:ext cx="4842456" cy="17644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শিখনফল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3698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7" y="257576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85173" y="629923"/>
            <a:ext cx="42001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 উন্নয়ন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31FAB81C-023B-420A-AA23-F3FE488A77A0}"/>
              </a:ext>
            </a:extLst>
          </p:cNvPr>
          <p:cNvGrpSpPr/>
          <p:nvPr/>
        </p:nvGrpSpPr>
        <p:grpSpPr>
          <a:xfrm>
            <a:off x="1559049" y="1361698"/>
            <a:ext cx="9261352" cy="4598750"/>
            <a:chOff x="5272659" y="1477671"/>
            <a:chExt cx="7049027" cy="429079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0127648-63B0-4481-8661-BFBD6221C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061" y="1477671"/>
              <a:ext cx="6905625" cy="327513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7" name="TextBox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8AC388ED-215B-440A-A072-7346EE0CC732}"/>
                </a:ext>
              </a:extLst>
            </p:cNvPr>
            <p:cNvSpPr txBox="1"/>
            <p:nvPr/>
          </p:nvSpPr>
          <p:spPr>
            <a:xfrm>
              <a:off x="5272659" y="4752801"/>
              <a:ext cx="6890015" cy="1015663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artDeco"/>
            </a:sp3d>
          </p:spPr>
          <p:txBody>
            <a:bodyPr wrap="square" rtlCol="0">
              <a:spAutoFit/>
            </a:bodyPr>
            <a:lstStyle>
              <a:defPPr>
                <a:defRPr lang="bn-B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মেধাশ্রমী মানুষ</a:t>
              </a:r>
              <a:endParaRPr lang="bn-BD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550550" y="5699578"/>
            <a:ext cx="5137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হলো দেশের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পরিশ্রমী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মানুষ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7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7" y="257576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37150" y="695459"/>
            <a:ext cx="3219718" cy="798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880313" y="1700011"/>
            <a:ext cx="8409905" cy="191895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 সকল শিক্ষার্থী ৮ জন করে ৫টি দলে ভাগ হবে </a:t>
            </a:r>
            <a:endParaRPr lang="bn-BD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1880313" y="3825026"/>
            <a:ext cx="8860664" cy="179016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দারিদ্র্যের দুষ্ট চক্র কীভাবে উন্নয়নকে বাধাগ্রস্ত করে তাহা খাতাতে লিখ।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1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134025" y="1958137"/>
            <a:ext cx="3825419" cy="318597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উন্নয়ন সূচক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697" y="257576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Diagram group"/>
          <p:cNvGrpSpPr/>
          <p:nvPr/>
        </p:nvGrpSpPr>
        <p:grpSpPr>
          <a:xfrm>
            <a:off x="2340512" y="2948154"/>
            <a:ext cx="1457906" cy="955252"/>
            <a:chOff x="1484402" y="2425040"/>
            <a:chExt cx="1457906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8" name="Group 7"/>
            <p:cNvGrpSpPr/>
            <p:nvPr/>
          </p:nvGrpSpPr>
          <p:grpSpPr>
            <a:xfrm>
              <a:off x="1484402" y="2425040"/>
              <a:ext cx="1457906" cy="955252"/>
              <a:chOff x="1484402" y="2425040"/>
              <a:chExt cx="1457906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9" name="Oval 8"/>
              <p:cNvSpPr/>
              <p:nvPr/>
            </p:nvSpPr>
            <p:spPr>
              <a:xfrm>
                <a:off x="1484402" y="2425040"/>
                <a:ext cx="1457906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" name="Oval 4"/>
              <p:cNvSpPr/>
              <p:nvPr/>
            </p:nvSpPr>
            <p:spPr>
              <a:xfrm>
                <a:off x="1697908" y="2564933"/>
                <a:ext cx="1030894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আয়ের বৈষম্য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1" name="Diagram group"/>
          <p:cNvGrpSpPr/>
          <p:nvPr/>
        </p:nvGrpSpPr>
        <p:grpSpPr>
          <a:xfrm>
            <a:off x="2641682" y="1761083"/>
            <a:ext cx="1312135" cy="955252"/>
            <a:chOff x="1879061" y="1224164"/>
            <a:chExt cx="1312135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2" name="Group 11"/>
            <p:cNvGrpSpPr/>
            <p:nvPr/>
          </p:nvGrpSpPr>
          <p:grpSpPr>
            <a:xfrm>
              <a:off x="1879061" y="1224164"/>
              <a:ext cx="1312135" cy="955252"/>
              <a:chOff x="1879061" y="1224164"/>
              <a:chExt cx="1312135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3" name="Oval 12"/>
              <p:cNvSpPr/>
              <p:nvPr/>
            </p:nvSpPr>
            <p:spPr>
              <a:xfrm>
                <a:off x="1879061" y="1224164"/>
                <a:ext cx="1312135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2071219" y="1364057"/>
                <a:ext cx="927819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শিক্ষার হার 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5" name="Diagram group"/>
          <p:cNvGrpSpPr/>
          <p:nvPr/>
        </p:nvGrpSpPr>
        <p:grpSpPr>
          <a:xfrm>
            <a:off x="3953817" y="745867"/>
            <a:ext cx="1354834" cy="955252"/>
            <a:chOff x="2736814" y="345062"/>
            <a:chExt cx="1354834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6" name="Group 15"/>
            <p:cNvGrpSpPr/>
            <p:nvPr/>
          </p:nvGrpSpPr>
          <p:grpSpPr>
            <a:xfrm>
              <a:off x="2736814" y="345062"/>
              <a:ext cx="1354834" cy="955252"/>
              <a:chOff x="2736814" y="345062"/>
              <a:chExt cx="1354834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17" name="Oval 16"/>
              <p:cNvSpPr/>
              <p:nvPr/>
            </p:nvSpPr>
            <p:spPr>
              <a:xfrm>
                <a:off x="2736814" y="345062"/>
                <a:ext cx="1354834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8" name="Oval 4"/>
              <p:cNvSpPr/>
              <p:nvPr/>
            </p:nvSpPr>
            <p:spPr>
              <a:xfrm>
                <a:off x="2935225" y="484955"/>
                <a:ext cx="958012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পরিবেশ </a:t>
                </a:r>
                <a:endParaRPr lang="bn-BD" sz="15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9" name="Diagram group"/>
          <p:cNvGrpSpPr/>
          <p:nvPr/>
        </p:nvGrpSpPr>
        <p:grpSpPr>
          <a:xfrm>
            <a:off x="5511051" y="605974"/>
            <a:ext cx="955252" cy="955252"/>
            <a:chOff x="4137480" y="23288"/>
            <a:chExt cx="955252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20" name="Group 19"/>
            <p:cNvGrpSpPr/>
            <p:nvPr/>
          </p:nvGrpSpPr>
          <p:grpSpPr>
            <a:xfrm>
              <a:off x="4137480" y="23288"/>
              <a:ext cx="955252" cy="955252"/>
              <a:chOff x="4137480" y="23288"/>
              <a:chExt cx="955252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1" name="Oval 20"/>
              <p:cNvSpPr/>
              <p:nvPr/>
            </p:nvSpPr>
            <p:spPr>
              <a:xfrm>
                <a:off x="4137480" y="23288"/>
                <a:ext cx="955252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2" name="Oval 4"/>
              <p:cNvSpPr/>
              <p:nvPr/>
            </p:nvSpPr>
            <p:spPr>
              <a:xfrm>
                <a:off x="4277374" y="163181"/>
                <a:ext cx="675464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 আয়ু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3" name="Diagram group"/>
          <p:cNvGrpSpPr/>
          <p:nvPr/>
        </p:nvGrpSpPr>
        <p:grpSpPr>
          <a:xfrm>
            <a:off x="6749640" y="745867"/>
            <a:ext cx="1351185" cy="955252"/>
            <a:chOff x="5140390" y="345062"/>
            <a:chExt cx="1351185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24" name="Group 23"/>
            <p:cNvGrpSpPr/>
            <p:nvPr/>
          </p:nvGrpSpPr>
          <p:grpSpPr>
            <a:xfrm>
              <a:off x="5140390" y="345062"/>
              <a:ext cx="1351185" cy="955252"/>
              <a:chOff x="5140390" y="345062"/>
              <a:chExt cx="1351185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5" name="Oval 24"/>
              <p:cNvSpPr/>
              <p:nvPr/>
            </p:nvSpPr>
            <p:spPr>
              <a:xfrm>
                <a:off x="5140390" y="345062"/>
                <a:ext cx="1351185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6" name="Oval 4"/>
              <p:cNvSpPr/>
              <p:nvPr/>
            </p:nvSpPr>
            <p:spPr>
              <a:xfrm>
                <a:off x="5338267" y="484955"/>
                <a:ext cx="955431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সামাজিক অসমতা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7" name="Diagram group"/>
          <p:cNvGrpSpPr/>
          <p:nvPr/>
        </p:nvGrpSpPr>
        <p:grpSpPr>
          <a:xfrm>
            <a:off x="7942695" y="1761083"/>
            <a:ext cx="1421005" cy="955252"/>
            <a:chOff x="5984582" y="1224164"/>
            <a:chExt cx="1421005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28" name="Group 27"/>
            <p:cNvGrpSpPr/>
            <p:nvPr/>
          </p:nvGrpSpPr>
          <p:grpSpPr>
            <a:xfrm>
              <a:off x="5984582" y="1224164"/>
              <a:ext cx="1421005" cy="955252"/>
              <a:chOff x="5984582" y="1224164"/>
              <a:chExt cx="1421005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29" name="Oval 28"/>
              <p:cNvSpPr/>
              <p:nvPr/>
            </p:nvSpPr>
            <p:spPr>
              <a:xfrm>
                <a:off x="5984582" y="1224164"/>
                <a:ext cx="1421005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0" name="Oval 4"/>
              <p:cNvSpPr/>
              <p:nvPr/>
            </p:nvSpPr>
            <p:spPr>
              <a:xfrm>
                <a:off x="6192684" y="1364057"/>
                <a:ext cx="1004801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প্রঃ মৃত্যুর হার 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1" name="Diagram group"/>
          <p:cNvGrpSpPr/>
          <p:nvPr/>
        </p:nvGrpSpPr>
        <p:grpSpPr>
          <a:xfrm>
            <a:off x="8423506" y="2948154"/>
            <a:ext cx="1229209" cy="955252"/>
            <a:chOff x="6402253" y="2425040"/>
            <a:chExt cx="1229209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32" name="Group 31"/>
            <p:cNvGrpSpPr/>
            <p:nvPr/>
          </p:nvGrpSpPr>
          <p:grpSpPr>
            <a:xfrm>
              <a:off x="6402253" y="2425040"/>
              <a:ext cx="1229209" cy="955252"/>
              <a:chOff x="6402253" y="2425040"/>
              <a:chExt cx="1229209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33" name="Oval 32"/>
              <p:cNvSpPr/>
              <p:nvPr/>
            </p:nvSpPr>
            <p:spPr>
              <a:xfrm>
                <a:off x="6402253" y="2425040"/>
                <a:ext cx="1229209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4" name="Oval 4"/>
              <p:cNvSpPr/>
              <p:nvPr/>
            </p:nvSpPr>
            <p:spPr>
              <a:xfrm>
                <a:off x="6582267" y="2564933"/>
                <a:ext cx="869181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বেকারত্বের হার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5" name="Diagram group"/>
          <p:cNvGrpSpPr/>
          <p:nvPr/>
        </p:nvGrpSpPr>
        <p:grpSpPr>
          <a:xfrm>
            <a:off x="8128531" y="4086825"/>
            <a:ext cx="1306642" cy="955252"/>
            <a:chOff x="6041763" y="3625915"/>
            <a:chExt cx="1306642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36" name="Group 35"/>
            <p:cNvGrpSpPr/>
            <p:nvPr/>
          </p:nvGrpSpPr>
          <p:grpSpPr>
            <a:xfrm>
              <a:off x="6041763" y="3625915"/>
              <a:ext cx="1306642" cy="955252"/>
              <a:chOff x="6041763" y="3625915"/>
              <a:chExt cx="1306642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37" name="Oval 36"/>
              <p:cNvSpPr/>
              <p:nvPr/>
            </p:nvSpPr>
            <p:spPr>
              <a:xfrm>
                <a:off x="6041763" y="3625915"/>
                <a:ext cx="1306642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8" name="Oval 4"/>
              <p:cNvSpPr/>
              <p:nvPr/>
            </p:nvSpPr>
            <p:spPr>
              <a:xfrm>
                <a:off x="6233116" y="3765808"/>
                <a:ext cx="923936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দারিদ্রের হার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9" name="Diagram group"/>
          <p:cNvGrpSpPr/>
          <p:nvPr/>
        </p:nvGrpSpPr>
        <p:grpSpPr>
          <a:xfrm>
            <a:off x="7054106" y="5118910"/>
            <a:ext cx="1294921" cy="955252"/>
            <a:chOff x="5168522" y="4505017"/>
            <a:chExt cx="1294921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40" name="Group 39"/>
            <p:cNvGrpSpPr/>
            <p:nvPr/>
          </p:nvGrpSpPr>
          <p:grpSpPr>
            <a:xfrm>
              <a:off x="5168522" y="4505017"/>
              <a:ext cx="1294921" cy="955252"/>
              <a:chOff x="5168522" y="4505017"/>
              <a:chExt cx="1294921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1" name="Oval 40"/>
              <p:cNvSpPr/>
              <p:nvPr/>
            </p:nvSpPr>
            <p:spPr>
              <a:xfrm>
                <a:off x="5168522" y="4505017"/>
                <a:ext cx="1294921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2" name="Oval 4"/>
              <p:cNvSpPr/>
              <p:nvPr/>
            </p:nvSpPr>
            <p:spPr>
              <a:xfrm>
                <a:off x="5358159" y="4644910"/>
                <a:ext cx="915647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শিশুশ্রমের হার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3" name="Diagram group"/>
          <p:cNvGrpSpPr/>
          <p:nvPr/>
        </p:nvGrpSpPr>
        <p:grpSpPr>
          <a:xfrm>
            <a:off x="5588323" y="5335075"/>
            <a:ext cx="955252" cy="955252"/>
            <a:chOff x="4137480" y="4826791"/>
            <a:chExt cx="955252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44" name="Group 43"/>
            <p:cNvGrpSpPr/>
            <p:nvPr/>
          </p:nvGrpSpPr>
          <p:grpSpPr>
            <a:xfrm>
              <a:off x="4137480" y="4826791"/>
              <a:ext cx="955252" cy="955252"/>
              <a:chOff x="4137480" y="4826791"/>
              <a:chExt cx="955252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5" name="Oval 44"/>
              <p:cNvSpPr/>
              <p:nvPr/>
            </p:nvSpPr>
            <p:spPr>
              <a:xfrm>
                <a:off x="4137480" y="4826791"/>
                <a:ext cx="955252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6" name="Oval 4"/>
              <p:cNvSpPr/>
              <p:nvPr/>
            </p:nvSpPr>
            <p:spPr>
              <a:xfrm>
                <a:off x="4277374" y="4966684"/>
                <a:ext cx="675464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হত-দারিদ্র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7" name="Diagram group"/>
          <p:cNvGrpSpPr/>
          <p:nvPr/>
        </p:nvGrpSpPr>
        <p:grpSpPr>
          <a:xfrm>
            <a:off x="3753275" y="5180901"/>
            <a:ext cx="1298570" cy="955252"/>
            <a:chOff x="2764946" y="4505017"/>
            <a:chExt cx="1298570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48" name="Group 47"/>
            <p:cNvGrpSpPr/>
            <p:nvPr/>
          </p:nvGrpSpPr>
          <p:grpSpPr>
            <a:xfrm>
              <a:off x="2764946" y="4505017"/>
              <a:ext cx="1298570" cy="955252"/>
              <a:chOff x="2764946" y="4505017"/>
              <a:chExt cx="1298570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49" name="Oval 48"/>
              <p:cNvSpPr/>
              <p:nvPr/>
            </p:nvSpPr>
            <p:spPr>
              <a:xfrm>
                <a:off x="2764946" y="4505017"/>
                <a:ext cx="1298570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0" name="Oval 4"/>
              <p:cNvSpPr/>
              <p:nvPr/>
            </p:nvSpPr>
            <p:spPr>
              <a:xfrm>
                <a:off x="2955117" y="4644910"/>
                <a:ext cx="918228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বাল্যবিবাহ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1" name="Diagram group"/>
          <p:cNvGrpSpPr/>
          <p:nvPr/>
        </p:nvGrpSpPr>
        <p:grpSpPr>
          <a:xfrm>
            <a:off x="2673140" y="4163658"/>
            <a:ext cx="1424654" cy="955252"/>
            <a:chOff x="1822802" y="3625915"/>
            <a:chExt cx="1424654" cy="95525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52" name="Group 51"/>
            <p:cNvGrpSpPr/>
            <p:nvPr/>
          </p:nvGrpSpPr>
          <p:grpSpPr>
            <a:xfrm>
              <a:off x="1822802" y="3625915"/>
              <a:ext cx="1424654" cy="955252"/>
              <a:chOff x="1822802" y="3625915"/>
              <a:chExt cx="1424654" cy="955252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53" name="Oval 52"/>
              <p:cNvSpPr/>
              <p:nvPr/>
            </p:nvSpPr>
            <p:spPr>
              <a:xfrm>
                <a:off x="1822802" y="3625915"/>
                <a:ext cx="1424654" cy="955252"/>
              </a:xfrm>
              <a:prstGeom prst="ellips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0">
                <a:scrgbClr r="0" g="0" b="0"/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4" name="Oval 4"/>
              <p:cNvSpPr/>
              <p:nvPr/>
            </p:nvSpPr>
            <p:spPr>
              <a:xfrm>
                <a:off x="2031438" y="3765808"/>
                <a:ext cx="1007382" cy="6754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2000" kern="12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বাল্য মাতৃত্ব </a:t>
                </a:r>
                <a:endParaRPr lang="bn-BD" sz="2000" kern="1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55" name="Up Arrow 54"/>
          <p:cNvSpPr/>
          <p:nvPr/>
        </p:nvSpPr>
        <p:spPr>
          <a:xfrm>
            <a:off x="5728217" y="1637499"/>
            <a:ext cx="505158" cy="2634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Up Arrow 56"/>
          <p:cNvSpPr/>
          <p:nvPr/>
        </p:nvSpPr>
        <p:spPr>
          <a:xfrm rot="20345064">
            <a:off x="4758340" y="1696539"/>
            <a:ext cx="505158" cy="359817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Up Arrow 57"/>
          <p:cNvSpPr/>
          <p:nvPr/>
        </p:nvSpPr>
        <p:spPr>
          <a:xfrm rot="17912931">
            <a:off x="3999958" y="2309910"/>
            <a:ext cx="505158" cy="3723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Up Arrow 58"/>
          <p:cNvSpPr/>
          <p:nvPr/>
        </p:nvSpPr>
        <p:spPr>
          <a:xfrm rot="16464416">
            <a:off x="3698129" y="3253073"/>
            <a:ext cx="505158" cy="26347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Up Arrow 59"/>
          <p:cNvSpPr/>
          <p:nvPr/>
        </p:nvSpPr>
        <p:spPr>
          <a:xfrm rot="14673023">
            <a:off x="3997768" y="4254606"/>
            <a:ext cx="505158" cy="26347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 Arrow 60"/>
          <p:cNvSpPr/>
          <p:nvPr/>
        </p:nvSpPr>
        <p:spPr>
          <a:xfrm rot="10800000">
            <a:off x="5827568" y="5170710"/>
            <a:ext cx="505158" cy="26347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Up Arrow 61"/>
          <p:cNvSpPr/>
          <p:nvPr/>
        </p:nvSpPr>
        <p:spPr>
          <a:xfrm rot="12343924">
            <a:off x="4616361" y="4898795"/>
            <a:ext cx="505158" cy="263478"/>
          </a:xfrm>
          <a:prstGeom prst="up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Up Arrow 70"/>
          <p:cNvSpPr/>
          <p:nvPr/>
        </p:nvSpPr>
        <p:spPr>
          <a:xfrm rot="9216397">
            <a:off x="7115406" y="4838887"/>
            <a:ext cx="505158" cy="26347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Up Arrow 71"/>
          <p:cNvSpPr/>
          <p:nvPr/>
        </p:nvSpPr>
        <p:spPr>
          <a:xfrm rot="6670808">
            <a:off x="7718955" y="4233650"/>
            <a:ext cx="505158" cy="2634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 Arrow 72"/>
          <p:cNvSpPr/>
          <p:nvPr/>
        </p:nvSpPr>
        <p:spPr>
          <a:xfrm rot="5400000">
            <a:off x="7933051" y="3358360"/>
            <a:ext cx="505158" cy="26347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Up Arrow 73"/>
          <p:cNvSpPr/>
          <p:nvPr/>
        </p:nvSpPr>
        <p:spPr>
          <a:xfrm rot="3024206">
            <a:off x="7650370" y="2537823"/>
            <a:ext cx="505158" cy="26347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Up Arrow 74"/>
          <p:cNvSpPr/>
          <p:nvPr/>
        </p:nvSpPr>
        <p:spPr>
          <a:xfrm rot="1572592">
            <a:off x="6753811" y="1776758"/>
            <a:ext cx="505158" cy="263478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7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14:shred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7" y="257576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08673B-C9F5-4436-9F36-94264F0BD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336127"/>
              </p:ext>
            </p:extLst>
          </p:nvPr>
        </p:nvGraphicFramePr>
        <p:xfrm>
          <a:off x="511126" y="355209"/>
          <a:ext cx="11169748" cy="614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00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034" y="489397"/>
            <a:ext cx="11075831" cy="5924281"/>
          </a:xfrm>
          <a:prstGeom prst="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4697" y="257576"/>
            <a:ext cx="11681138" cy="6387921"/>
          </a:xfrm>
          <a:prstGeom prst="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739425" y="656823"/>
            <a:ext cx="2653048" cy="10947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103" y="2126403"/>
            <a:ext cx="9801081" cy="83099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২০০৯ সালে বাংলাদেশের সাক্ষরতার হার কত?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16811CCB-F2BE-4C51-AD05-D4B83DA01E9E}"/>
              </a:ext>
            </a:extLst>
          </p:cNvPr>
          <p:cNvSpPr txBox="1"/>
          <p:nvPr/>
        </p:nvSpPr>
        <p:spPr>
          <a:xfrm>
            <a:off x="726103" y="3276529"/>
            <a:ext cx="10718326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bn-B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২০১০ সালে বাংলাদেশের দারিদ্র্যের২হার কত?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104" y="4426655"/>
            <a:ext cx="10718325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২০১৪ সালে বাংলাদেশের মানব উন্নয়নের সূচক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কততম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ছিল?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79915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182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14</cp:revision>
  <dcterms:created xsi:type="dcterms:W3CDTF">2019-10-02T06:27:50Z</dcterms:created>
  <dcterms:modified xsi:type="dcterms:W3CDTF">2019-11-23T09:17:48Z</dcterms:modified>
</cp:coreProperties>
</file>