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72" r:id="rId4"/>
    <p:sldId id="261" r:id="rId5"/>
    <p:sldId id="259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67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66"/>
    <a:srgbClr val="00FFFF"/>
    <a:srgbClr val="0000CC"/>
    <a:srgbClr val="66FFFF"/>
    <a:srgbClr val="FFEBFF"/>
    <a:srgbClr val="FFCCFF"/>
    <a:srgbClr val="CCFF99"/>
    <a:srgbClr val="C7F1C7"/>
    <a:srgbClr val="E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702" autoAdjust="0"/>
  </p:normalViewPr>
  <p:slideViewPr>
    <p:cSldViewPr>
      <p:cViewPr varScale="1">
        <p:scale>
          <a:sx n="75" d="100"/>
          <a:sy n="75" d="100"/>
        </p:scale>
        <p:origin x="11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5BC-C17F-4679-AB7F-859F6663B7E8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252F-9819-4CF7-A53D-C51115144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বৃত্তের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অক্ষরটি কীসের প্রতীক?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সেটের উপাদানগুলো কীভাবে উল্লে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হয়েছে?  অপর সেটগুলো গঠনের ক্ষেত্রে প্রশ্নত্তোর ও আলোচনার মাধ্যমে শিক্ষার্থীদের সহায়তা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IN" baseline="0" dirty="0" smtClean="0"/>
              <a:t>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aseline="0" dirty="0" smtClean="0"/>
              <a:t>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  সমকোনী ত্রিভুজের বাহু</a:t>
            </a:r>
            <a:r>
              <a:rPr lang="en-US" baseline="0" dirty="0" smtClean="0"/>
              <a:t> </a:t>
            </a:r>
            <a:r>
              <a:rPr lang="bn-IN" baseline="0" dirty="0" smtClean="0"/>
              <a:t>তিনটির নাম কী?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0" dirty="0" smtClean="0"/>
              <a:t>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0" dirty="0" smtClean="0"/>
              <a:t> </a:t>
            </a:r>
            <a:r>
              <a:rPr lang="bn-IN" dirty="0" smtClean="0"/>
              <a:t>সেটের পদ্ধতি</a:t>
            </a:r>
            <a:r>
              <a:rPr lang="bn-IN" baseline="0" dirty="0" smtClean="0"/>
              <a:t> কী?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সেটগুলো গঠনের ক্ষেত্রে প্রশ্নত্তোর ও আলোচনার মাধ্যমে শিক্ষার্থীদের সহায়তা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9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সমস্যাগুলো বোর্ডে সমাধান করতে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 পাঁচ মিনিট। শিক্ষক</a:t>
            </a:r>
            <a:r>
              <a:rPr lang="bn-IN" baseline="0" dirty="0" smtClean="0"/>
              <a:t> সঠিক উত্তর শিক্ষার্থী দ্বারা বোর্ডে নির্ণয়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প্রদত্ত প্রশ্ন</a:t>
            </a:r>
            <a:r>
              <a:rPr lang="bn-IN" baseline="0" dirty="0" smtClean="0"/>
              <a:t> করে পাঠটির শিখনফল অর্জনে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সমস্যা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সমাপ্ত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4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মটি কীসের চিত্র? ২য়টি কীসের চিত্র? ৩য়টি কীসের চিত্র? প্রত্যেকটি বস্তুর বৈশিষ্ট্য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১মটি কীসের চিত্র? বইগুলো বাঁধা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কেন?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২য়টি কীসের চিত্র? জিনি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নাম কী কী?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প্রত্যেকটি বস্তুর বৈশিষ্ট্য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কী? জিনি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গুলোকে একত্রে কী বলে? পাঠ ঘোষ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বৃত্তের</a:t>
            </a:r>
            <a:r>
              <a:rPr lang="bn-IN" baseline="0" dirty="0" smtClean="0"/>
              <a:t> বাইরে কী আছে? পরে নামগুলোর</a:t>
            </a:r>
            <a:r>
              <a:rPr lang="en-US" baseline="0" dirty="0" smtClean="0"/>
              <a:t> অ</a:t>
            </a:r>
            <a:r>
              <a:rPr lang="bn-IN" baseline="0" dirty="0" smtClean="0"/>
              <a:t>বস্থান কোথায়? একত্রে নামগুলোকে কী বলে? সেটকে কী দ্বারা প্রকাশ করা হয়েছে? সেট কাকে বলে? সেট কে আবিষ্কার করেন?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সেটের প্রতীক</a:t>
            </a:r>
            <a:r>
              <a:rPr lang="bn-IN" baseline="0" dirty="0" smtClean="0"/>
              <a:t> কী ? সেটের উপাদানকে কী দ্বারা প্রকাশ করা হয়? সেটের সদস্যকে কোন প্রতীকের সাহায্যে আবদ্ধ করা হয়?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bn-IN" baseline="0" dirty="0" smtClean="0"/>
              <a:t>এবং </a:t>
            </a:r>
            <a:r>
              <a:rPr lang="bn-IN" baseline="0" dirty="0" smtClean="0">
                <a:sym typeface="Symbol"/>
              </a:rPr>
              <a:t></a:t>
            </a:r>
            <a:r>
              <a:rPr lang="bn-IN" baseline="0" dirty="0" smtClean="0"/>
              <a:t> এর অর্থ কী?</a:t>
            </a:r>
            <a:r>
              <a:rPr lang="en-US" baseline="0" dirty="0" smtClean="0"/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সমস্যাগুলোর উত্তর  শিক্ষার্থীদের দ্বারা বোর্ডে লেখানো যেতে পারে।</a:t>
            </a:r>
            <a:r>
              <a:rPr lang="bn-IN" baseline="0" dirty="0" smtClean="0"/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নাম কী কী ?  উপাদানগুলো কী কী? উপাদানগুলো কী কী? উপাদানগুলো কী কী ? সেটের সকল উপাদান কীভাবে উল্লেখ আছে?  সেটের এই পদ্ধতির নাম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সময়----৪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নির্ণয়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mailto:&#2478;&#2503;&#2439;&#2482;-shabujnamur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14400" y="1219200"/>
            <a:ext cx="6096001" cy="45720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562100"/>
            <a:ext cx="4267200" cy="388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1143000"/>
            <a:ext cx="1524000" cy="15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72200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1469571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বর্ণমালা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↔f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186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 নাম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186" y="1483118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সার্কভুক্ত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নাম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শ্রে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নাম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5282293" y="1905000"/>
            <a:ext cx="889907" cy="9497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944586" y="990600"/>
            <a:ext cx="813707" cy="91439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3"/>
          </p:cNvCxnSpPr>
          <p:nvPr/>
        </p:nvCxnSpPr>
        <p:spPr>
          <a:xfrm flipH="1">
            <a:off x="2933700" y="1917215"/>
            <a:ext cx="800100" cy="9375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6"/>
          </p:cNvCxnSpPr>
          <p:nvPr/>
        </p:nvCxnSpPr>
        <p:spPr>
          <a:xfrm flipH="1">
            <a:off x="5257800" y="930728"/>
            <a:ext cx="914400" cy="9742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5241472" y="1925440"/>
            <a:ext cx="930728" cy="133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2944586" y="1905000"/>
            <a:ext cx="824592" cy="353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186" y="3397869"/>
            <a:ext cx="8104414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মৌলিক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≤ x ≤ 12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186" y="4063425"/>
            <a:ext cx="81044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ইংরেজি বর্ণমালা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↔f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186" y="4724400"/>
            <a:ext cx="8104414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সার্কভুক্ত দেশের নাম}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7071" y="5358825"/>
            <a:ext cx="8063894" cy="1077218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না করে উপাদান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নির্ধারণের জন্য শর্ত দেওয়া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9000" y="48202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24200" y="2753380"/>
            <a:ext cx="282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অপর সেটগুলো গঠন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851268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পদ্ধতির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2" grpId="0" animBg="1"/>
      <p:bldP spid="43" grpId="0" animBg="1"/>
      <p:bldP spid="44" grpId="0" build="p" animBg="1"/>
      <p:bldP spid="45" grpId="0"/>
      <p:bldP spid="4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609600" y="3210580"/>
            <a:ext cx="2286000" cy="2580620"/>
          </a:xfrm>
          <a:prstGeom prst="rtTriangle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 ত্রিভুজের বাহু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3921205"/>
            <a:ext cx="55626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সমকোনী 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বাহুর নাম 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5" y="3260230"/>
            <a:ext cx="5562600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লম্ব, ভূমি, অতিভুজ}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3580"/>
            <a:ext cx="8077199" cy="584775"/>
          </a:xfrm>
          <a:prstGeom prst="rect">
            <a:avLst/>
          </a:prstGeom>
          <a:solidFill>
            <a:srgbClr val="C7F1C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1229380"/>
            <a:ext cx="8077199" cy="584775"/>
          </a:xfrm>
          <a:prstGeom prst="rect">
            <a:avLst/>
          </a:prstGeom>
          <a:solidFill>
            <a:srgbClr val="DB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1915180"/>
            <a:ext cx="8077200" cy="584775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=3,6,9,12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=x:x,3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তক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2600980"/>
            <a:ext cx="8077199" cy="5847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=x:x,21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085" y="4625017"/>
            <a:ext cx="5573485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সপ্তাহের দিনগুলোর বাংলা নাম।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971" y="5267980"/>
            <a:ext cx="55734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ইংরেজী বর্ণমালায়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য়েলের তালিকা।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2057400" y="533400"/>
            <a:ext cx="4800600" cy="330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087" y="3972580"/>
            <a:ext cx="7970519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2,3,5,7,11,13,17,19,23,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960" y="4572000"/>
            <a:ext cx="7949647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5,10,15,20,25,30,35,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60" y="5191780"/>
            <a:ext cx="7949647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পুর্ণ সংখ্যা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 তালিকা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088" y="5791200"/>
            <a:ext cx="7970520" cy="58477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বিজোড় সংখ্যা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17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তালিকা পদ্ধতিতে লেখ।।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35" y="616803"/>
            <a:ext cx="7812195" cy="83099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963" y="4648200"/>
            <a:ext cx="7798930" cy="95410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ধনাত্মক পূর্ণসংখ্যা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21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পদ্ধতিতে প্রকাশ 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76" y="2057400"/>
            <a:ext cx="7844854" cy="954107"/>
          </a:xfrm>
          <a:prstGeom prst="rect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  <a:sym typeface="Symbol"/>
              </a:rPr>
              <a:t>১।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2x6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Q=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জোড় সংখ্যা এবং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x8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হলে,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Q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সেটকে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তালিকা পদ্ধতিতে 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76" y="3591580"/>
            <a:ext cx="7844853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2,3,4, B=3,5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7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6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71" y="457199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73999" cy="4031873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উপাদানগুলোকে কী দ্বারা আবদ্ধ করা হয়? 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{ } দ্বারা।</a:t>
            </a:r>
            <a:endParaRPr lang="bn-BD" sz="3200" dirty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NikoshBAN" pitchFamily="2" charset="0"/>
                <a:sym typeface="Symbol"/>
              </a:rPr>
              <a:t>xB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এর </a:t>
            </a:r>
            <a:r>
              <a:rPr lang="en-US" sz="3200" dirty="0" err="1" smtClean="0">
                <a:latin typeface="Times New Roman" pitchFamily="18" charset="0"/>
                <a:cs typeface="NikoshBAN" pitchFamily="2" charset="0"/>
                <a:sym typeface="Symbol"/>
              </a:rPr>
              <a:t>অর্থ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x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উপাদানটি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বিদ্যমান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।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*U=1,2,3,4,5,6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 পদ্ধতি?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 পদ্ধতি।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 সেটকে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প্রতীক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 প্রকাশ করা হয়?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ইংরেজি বর্ণমালার বড় হাতের অক্ষর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দ্বারা।</a:t>
            </a:r>
            <a:endParaRPr lang="bn-IN" sz="3200" dirty="0" smtClean="0"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1" y="762000"/>
            <a:ext cx="7620001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455515"/>
            <a:ext cx="7620001" cy="2554545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685800"/>
            <a:ext cx="7543800" cy="5486400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102" y="2438400"/>
            <a:ext cx="3510898" cy="186204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429000"/>
            <a:ext cx="4114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blipFill>
                  <a:blip r:embed="rId3"/>
                  <a:tile tx="0" ty="0" sx="100000" sy="100000" flip="none" algn="tl"/>
                </a:blipFill>
              </a:rPr>
              <a:t>শিক্ষক পরিচিতি</a:t>
            </a:r>
          </a:p>
          <a:p>
            <a:pPr algn="ctr"/>
            <a:r>
              <a:rPr lang="bn-IN" sz="2400" dirty="0" smtClean="0">
                <a:solidFill>
                  <a:srgbClr val="33CC33"/>
                </a:solidFill>
              </a:rPr>
              <a:t>মোঃআনিছুর রহমান(সবুজ) </a:t>
            </a:r>
          </a:p>
          <a:p>
            <a:pPr algn="ctr"/>
            <a:r>
              <a:rPr lang="bn-IN" sz="2400" dirty="0" smtClean="0">
                <a:blipFill>
                  <a:blip r:embed="rId3"/>
                  <a:tile tx="0" ty="0" sx="100000" sy="100000" flip="none" algn="tl"/>
                </a:blipFill>
              </a:rPr>
              <a:t>সহকারী শিক্ষক(বিএস সি) </a:t>
            </a:r>
          </a:p>
          <a:p>
            <a:pPr algn="ctr"/>
            <a:r>
              <a:rPr lang="bn-IN" sz="2400" dirty="0" smtClean="0">
                <a:solidFill>
                  <a:srgbClr val="33CC33"/>
                </a:solidFill>
              </a:rPr>
              <a:t>গোড়ল দাখিল মাদরাসা </a:t>
            </a:r>
          </a:p>
          <a:p>
            <a:pPr algn="ctr"/>
            <a:r>
              <a:rPr lang="bn-IN" sz="2400" dirty="0" smtClean="0">
                <a:blipFill>
                  <a:blip r:embed="rId3"/>
                  <a:tile tx="0" ty="0" sx="100000" sy="100000" flip="none" algn="tl"/>
                </a:blipFill>
              </a:rPr>
              <a:t>কালীগঞ্জ,লালমনিরহাট</a:t>
            </a:r>
          </a:p>
          <a:p>
            <a:pPr algn="ctr"/>
            <a:r>
              <a:rPr lang="bn-IN" sz="2400" dirty="0" smtClean="0">
                <a:solidFill>
                  <a:srgbClr val="33CC33"/>
                </a:solidFill>
              </a:rPr>
              <a:t>মোবাইল-০১৭২৩৩১৪১৩৮</a:t>
            </a:r>
          </a:p>
          <a:p>
            <a:pPr algn="ctr"/>
            <a:r>
              <a:rPr lang="bn-IN" dirty="0" smtClean="0">
                <a:blipFill>
                  <a:blip r:embed="rId3"/>
                  <a:tile tx="0" ty="0" sx="100000" sy="100000" flip="none" algn="tl"/>
                </a:blipFill>
                <a:hlinkClick r:id="rId4"/>
              </a:rPr>
              <a:t>মেইল-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hlinkClick r:id="rId4"/>
              </a:rPr>
              <a:t>shabujnamuri@gmail.com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endParaRPr lang="bn-IN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en-US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1242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4572000" y="609600"/>
            <a:ext cx="41910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পাঠ পরিচিতি</a:t>
            </a:r>
          </a:p>
          <a:p>
            <a:pPr algn="ctr"/>
            <a:r>
              <a:rPr lang="bn-IN" dirty="0" smtClean="0"/>
              <a:t>বিষয়-গণিত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/>
          </a:p>
          <a:p>
            <a:pPr algn="ctr"/>
            <a:r>
              <a:rPr lang="bn-IN" sz="2000" dirty="0" smtClean="0"/>
              <a:t>আজকের পাঠ-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সেট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প্রকাশ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পদ্ধতি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সপ্তম-অধ্যয়</a:t>
            </a:r>
          </a:p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9524"/>
            <a:ext cx="3733800" cy="25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497723"/>
            <a:ext cx="4038600" cy="2750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100"/>
            <a:ext cx="3810000" cy="2747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57056" y="4648200"/>
            <a:ext cx="3810000" cy="58477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বস্তুই সংজ্ঞায়িত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63714"/>
            <a:ext cx="81787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সেট প্রকাশ 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191000" cy="3174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2"/>
            <a:ext cx="3911538" cy="3174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3400" y="5358825"/>
            <a:ext cx="4267200" cy="584775"/>
          </a:xfrm>
          <a:prstGeom prst="rect">
            <a:avLst/>
          </a:prstGeom>
          <a:solidFill>
            <a:srgbClr val="A3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জিনি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সুনির্দিষ্ট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358825"/>
            <a:ext cx="3911538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23244" y="4610100"/>
            <a:ext cx="6496756" cy="876300"/>
          </a:xfrm>
          <a:prstGeom prst="rightArrow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বর্ণনা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90587" y="3713480"/>
            <a:ext cx="6529413" cy="934720"/>
          </a:xfrm>
          <a:prstGeom prst="rightArrow">
            <a:avLst>
              <a:gd name="adj1" fmla="val 50000"/>
              <a:gd name="adj2" fmla="val 42613"/>
            </a:avLst>
          </a:prstGeom>
          <a:solidFill>
            <a:srgbClr val="99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ব্যবহৃত প্রতীকগুলো ব্যাখ্যা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43000" y="2857500"/>
            <a:ext cx="4953000" cy="876300"/>
          </a:xfrm>
          <a:prstGeom prst="rightArrow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0" y="1981200"/>
            <a:ext cx="4953000" cy="876300"/>
          </a:xfrm>
          <a:prstGeom prst="rightArrow">
            <a:avLst/>
          </a:prstGeom>
          <a:solidFill>
            <a:srgbClr val="66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10795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শিখনফল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731912" y="1538111"/>
            <a:ext cx="3886200" cy="3810000"/>
          </a:xfrm>
          <a:prstGeom prst="ellipse">
            <a:avLst/>
          </a:prstGeom>
          <a:solidFill>
            <a:srgbClr val="FFA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42834" y="53481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7223" y="4556317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1" y="2894189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12318" y="1089837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65412" y="400755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80" y="457200"/>
            <a:ext cx="8250978" cy="584775"/>
          </a:xfrm>
          <a:prstGeom prst="rect">
            <a:avLst/>
          </a:prstGeom>
          <a:solidFill>
            <a:srgbClr val="A7FFDB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জগতের সু-সংগায়িত বস্তুর সমাবেশ বা সংগ্রহকে সেট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11401" y="1067505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457200" y="3032679"/>
            <a:ext cx="2274711" cy="914400"/>
          </a:xfrm>
          <a:prstGeom prst="rightArrowCallout">
            <a:avLst>
              <a:gd name="adj1" fmla="val 17857"/>
              <a:gd name="adj2" fmla="val 22619"/>
              <a:gd name="adj3" fmla="val 15476"/>
              <a:gd name="adj4" fmla="val 42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12712" y="28716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97101" y="4646789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95234" y="2985911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50517" y="1429108"/>
            <a:ext cx="2006553" cy="4151949"/>
            <a:chOff x="6717860" y="977869"/>
            <a:chExt cx="2006553" cy="41519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860" y="977869"/>
              <a:ext cx="2006553" cy="21105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717860" y="3067715"/>
              <a:ext cx="2006553" cy="2062103"/>
            </a:xfrm>
            <a:prstGeom prst="rect">
              <a:avLst/>
            </a:prstGeom>
            <a:solidFill>
              <a:srgbClr val="B5FF2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জার্মান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গণিতবিদ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জর্জ ক্যান্টর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১৮৪৪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১৯১৮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2858E-6 L 0.15833 -0.00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9991E-6 L 0.10556 0.14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74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031E-6 L 0.00659 -0.207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0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8483E-6 L -0.00295 0.20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8973E-6 L -0.12152 0.14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73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16667 -0.00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2451E-6 L -0.12378 -0.147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737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3682E-6 L 0.11684 -0.149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39" grpId="1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20" grpId="0" animBg="1"/>
      <p:bldP spid="10" grpId="0" animBg="1"/>
      <p:bldP spid="10" grpId="1" animBg="1"/>
      <p:bldP spid="12" grpId="0" animBg="1"/>
      <p:bldP spid="9" grpId="0" animBg="1"/>
      <p:bldP spid="9" grpId="1" animBg="1"/>
      <p:bldP spid="8" grpId="0" animBg="1"/>
      <p:bldP spid="8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প্রকাশের প্রতীকসমূহ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372" y="1720326"/>
            <a:ext cx="8077198" cy="446276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দ্বারা সেট প্রকাশ করা হয়।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ছোট হাতের অক্ষর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a,b,c..</a:t>
            </a:r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y,z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করা হয়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3200" dirty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সদস্যকে{ } প্রতীকের মধ্যে</a:t>
            </a:r>
            <a:r>
              <a:rPr lang="en-US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</a:t>
            </a:r>
            <a:r>
              <a:rPr lang="en-US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হয়।</a:t>
            </a:r>
            <a:endParaRPr lang="en-US" sz="32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 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অর্থ</a:t>
            </a:r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bn-BD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xA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y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endParaRPr lang="bn-IN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A={1,2,3,6},  B={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a,b,c,f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    6A,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6  B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কাজঃ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১। সার্কভূক্ত দেশগুলোর নামের সেট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পর্যন্ত মৌলিক সংখ্যাসমূহের সেট লেখ।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মধ্যে অবস্থিত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দ্বারা বিভাজ্য সংখ্যার সেট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0" y="2438400"/>
            <a:ext cx="1600200" cy="1513114"/>
            <a:chOff x="6781800" y="2590800"/>
            <a:chExt cx="1600200" cy="1513114"/>
          </a:xfrm>
        </p:grpSpPr>
        <p:sp>
          <p:nvSpPr>
            <p:cNvPr id="4" name="Oval 3"/>
            <p:cNvSpPr/>
            <p:nvPr/>
          </p:nvSpPr>
          <p:spPr>
            <a:xfrm>
              <a:off x="6781800" y="3189514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317882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8389" y="259080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5908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506730"/>
            <a:ext cx="2474079" cy="2388870"/>
            <a:chOff x="2021726" y="1855470"/>
            <a:chExt cx="2357348" cy="1573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726" y="1855470"/>
              <a:ext cx="2357348" cy="15735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955" y="2022547"/>
              <a:ext cx="1815119" cy="1155491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>
              <a:softEdge rad="1125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27974" b="24776"/>
          <a:stretch/>
        </p:blipFill>
        <p:spPr>
          <a:xfrm>
            <a:off x="4267200" y="506730"/>
            <a:ext cx="2642076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6056" y="3072825"/>
            <a:ext cx="8080224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আম,আপেল,কলা,লিচু,পেয়ারা}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5" y="3758625"/>
            <a:ext cx="807206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={1,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221" y="4444425"/>
            <a:ext cx="8072059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C={a,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d,..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..................।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.x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,y,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21" y="5130225"/>
            <a:ext cx="80638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222" y="5816025"/>
            <a:ext cx="807205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374" y="867231"/>
            <a:ext cx="415532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42" y="1844366"/>
            <a:ext cx="3289093" cy="182727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14601" y="4037074"/>
            <a:ext cx="2209799" cy="91592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79" y="1801586"/>
            <a:ext cx="3108355" cy="1912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1520" y="4984792"/>
            <a:ext cx="5925760" cy="584775"/>
          </a:xfrm>
          <a:prstGeom prst="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তালিকা পদ্ধতিতে সেট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4038600"/>
            <a:ext cx="2054257" cy="9144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6374</TotalTime>
  <Words>1103</Words>
  <Application>Microsoft Office PowerPoint</Application>
  <PresentationFormat>On-screen Show (4:3)</PresentationFormat>
  <Paragraphs>150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SHABUJ</cp:lastModifiedBy>
  <cp:revision>753</cp:revision>
  <dcterms:created xsi:type="dcterms:W3CDTF">2006-08-16T00:00:00Z</dcterms:created>
  <dcterms:modified xsi:type="dcterms:W3CDTF">2019-11-23T18:01:10Z</dcterms:modified>
</cp:coreProperties>
</file>