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76" r:id="rId2"/>
    <p:sldId id="282" r:id="rId3"/>
    <p:sldId id="284" r:id="rId4"/>
    <p:sldId id="262" r:id="rId5"/>
    <p:sldId id="283" r:id="rId6"/>
    <p:sldId id="27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DCD"/>
    <a:srgbClr val="9208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4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62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6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460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394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12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977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880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63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251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024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579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5823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40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934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5273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185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17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1953" y="0"/>
            <a:ext cx="71608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9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99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99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73336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389" y="0"/>
            <a:ext cx="4003589" cy="11491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prstTxWarp prst="textCurveUp">
              <a:avLst>
                <a:gd name="adj" fmla="val 45287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4500" y="975287"/>
            <a:ext cx="4054695" cy="769441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মূনাফা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592" y="1209385"/>
            <a:ext cx="4783307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r % ,</a:t>
            </a:r>
          </a:p>
          <a:p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= n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                       </a:t>
            </a:r>
          </a:p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I ,</a:t>
            </a:r>
          </a:p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A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268" y="3849126"/>
            <a:ext cx="9265631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I =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Pnr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হার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,  A = P + I  (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) 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                                                  = P +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Pnr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P(1+nr)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9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01800"/>
            <a:ext cx="4737099" cy="2070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44999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8128" y="183713"/>
            <a:ext cx="4003589" cy="11491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prstTxWarp prst="textCurveUp">
              <a:avLst>
                <a:gd name="adj" fmla="val 45287"/>
              </a:avLst>
            </a:prstTxWarp>
            <a:spAutoFit/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3630" y="176537"/>
            <a:ext cx="3659939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মূনাফা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358900"/>
            <a:ext cx="4140059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মৃলধন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= P ,</a:t>
            </a:r>
          </a:p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= r % ,  </a:t>
            </a:r>
          </a:p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= n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,   </a:t>
            </a:r>
          </a:p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= I ,  </a:t>
            </a:r>
          </a:p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= C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8717" y="1270000"/>
            <a:ext cx="5025939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24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=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= P +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P×r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= P(1+r) 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(1+r)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1]</a:t>
            </a:r>
            <a:endParaRPr lang="en-US" sz="2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779" y="3601904"/>
            <a:ext cx="4614445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= ১ম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b="1" i="1" u="sng" dirty="0">
                <a:latin typeface="NikoshBAN" pitchFamily="2" charset="0"/>
                <a:cs typeface="NikoshBAN" pitchFamily="2" charset="0"/>
              </a:rPr>
              <a:t>P(1+r)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000" b="1" i="1" u="sng" dirty="0">
                <a:latin typeface="NikoshBAN" pitchFamily="2" charset="0"/>
                <a:cs typeface="NikoshBAN" pitchFamily="2" charset="0"/>
              </a:rPr>
              <a:t>P(1+r</a:t>
            </a:r>
            <a:r>
              <a:rPr lang="en-US" sz="2000" b="1" i="1" dirty="0">
                <a:latin typeface="NikoshBAN" pitchFamily="2" charset="0"/>
                <a:cs typeface="NikoshBAN" pitchFamily="2" charset="0"/>
              </a:rPr>
              <a:t>)×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r</a:t>
            </a:r>
          </a:p>
          <a:p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     = P(1+r)(1+r)</a:t>
            </a:r>
          </a:p>
          <a:p>
            <a:r>
              <a:rPr lang="en-US" sz="2000" i="1" dirty="0" smtClean="0">
                <a:solidFill>
                  <a:srgbClr val="0085B4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= P(1+r)</a:t>
            </a:r>
            <a:r>
              <a:rPr lang="en-US" sz="2000" b="1" i="1" baseline="30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[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(1+r)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 2</a:t>
            </a:r>
            <a:r>
              <a:rPr lang="en-US" sz="1600" b="1" i="1" dirty="0" smtClean="0"/>
              <a:t>]</a:t>
            </a:r>
            <a:r>
              <a:rPr lang="en-US" sz="1600" i="1" dirty="0" smtClean="0"/>
              <a:t>  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79817" y="3931115"/>
            <a:ext cx="5025939" cy="14157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      = ২য়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       = </a:t>
            </a:r>
            <a:r>
              <a:rPr lang="en-US" sz="1600" b="1" i="1" u="sng" dirty="0" smtClean="0">
                <a:latin typeface="NikoshBAN" pitchFamily="2" charset="0"/>
                <a:cs typeface="NikoshBAN" pitchFamily="2" charset="0"/>
              </a:rPr>
              <a:t>P(1+r)</a:t>
            </a:r>
            <a:r>
              <a:rPr lang="en-US" sz="1600" b="1" i="1" u="sng" baseline="30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1600" b="1" i="1" u="sng" dirty="0" smtClean="0">
                <a:latin typeface="NikoshBAN" pitchFamily="2" charset="0"/>
                <a:cs typeface="NikoshBAN" pitchFamily="2" charset="0"/>
              </a:rPr>
              <a:t>P(1+r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1600" b="1" i="1" baseline="30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×r </a:t>
            </a:r>
          </a:p>
          <a:p>
            <a:r>
              <a:rPr lang="en-US" sz="1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       = P(1+r)</a:t>
            </a:r>
            <a:r>
              <a:rPr lang="en-US" sz="1600" b="1" i="1" baseline="30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(1+r</a:t>
            </a:r>
            <a:r>
              <a:rPr lang="en-US" sz="1600" i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lvl="0"/>
            <a:r>
              <a:rPr lang="en-US" sz="16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i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= P(1+r)</a:t>
            </a:r>
            <a:r>
              <a:rPr lang="en-US" sz="1600" b="1" i="1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1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smtClean="0">
                <a:latin typeface="NikoshBAN" pitchFamily="2" charset="0"/>
                <a:cs typeface="NikoshBAN" pitchFamily="2" charset="0"/>
              </a:rPr>
              <a:t>[ </a:t>
            </a:r>
            <a:r>
              <a:rPr lang="en-US" sz="1600" b="1" i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600" b="1" i="1" dirty="0">
                <a:latin typeface="NikoshBAN" pitchFamily="2" charset="0"/>
                <a:cs typeface="NikoshBAN" pitchFamily="2" charset="0"/>
              </a:rPr>
              <a:t> (1+r) </a:t>
            </a:r>
            <a:r>
              <a:rPr lang="en-US" sz="1600" b="1" i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i="1" dirty="0" err="1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16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i="1" dirty="0" smtClean="0"/>
              <a:t>3]</a:t>
            </a:r>
            <a:r>
              <a:rPr lang="en-US" sz="1600" i="1" dirty="0" smtClean="0"/>
              <a:t>  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21352" y="5578614"/>
            <a:ext cx="722529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= P(1+r) </a:t>
            </a:r>
            <a:r>
              <a:rPr lang="en-US" sz="2000" b="1" i="1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[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(1+r)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n]</a:t>
            </a:r>
            <a:endParaRPr lang="en-US" sz="24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C-P = P(1+r) </a:t>
            </a:r>
            <a:r>
              <a:rPr lang="en-US" sz="2000" b="1" i="1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— P = P{(1+r) </a:t>
            </a:r>
            <a:r>
              <a:rPr lang="en-US" sz="2000" b="1" i="1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—1}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475" y="1117600"/>
            <a:ext cx="85725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6518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3250" y="277918"/>
            <a:ext cx="7039143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4570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927" y="1516135"/>
            <a:ext cx="8243636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রিয়াজ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৪৭৬০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পেলেন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৮.৫০ % ।    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58134" y="2540835"/>
                <a:ext cx="5801648" cy="1113253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bg1"/>
                    </a:solidFill>
                  </a:rPr>
                  <a:t>দেওয়া </a:t>
                </a:r>
                <a:r>
                  <a:rPr lang="en-US" i="1" dirty="0" err="1" smtClean="0">
                    <a:solidFill>
                      <a:schemeClr val="bg1"/>
                    </a:solidFill>
                  </a:rPr>
                  <a:t>আছে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i="1" dirty="0" err="1" smtClean="0">
                    <a:solidFill>
                      <a:schemeClr val="bg1"/>
                    </a:solidFill>
                  </a:rPr>
                  <a:t>সময়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 , n  = ৪ </a:t>
                </a:r>
                <a:r>
                  <a:rPr lang="en-US" i="1" dirty="0" err="1" smtClean="0">
                    <a:solidFill>
                      <a:schemeClr val="bg1"/>
                    </a:solidFill>
                  </a:rPr>
                  <a:t>বছর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।</a:t>
                </a:r>
              </a:p>
              <a:p>
                <a:r>
                  <a:rPr lang="en-US" i="1" dirty="0" err="1" smtClean="0">
                    <a:solidFill>
                      <a:schemeClr val="bg1"/>
                    </a:solidFill>
                  </a:rPr>
                  <a:t>মুনাফারহার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, r = ৮.৫০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৫০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১৭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০০</m:t>
                        </m:r>
                      </m:den>
                    </m:f>
                  </m:oMath>
                </a14:m>
                <a:endParaRPr lang="en-US" i="1" dirty="0" smtClean="0">
                  <a:solidFill>
                    <a:schemeClr val="bg1"/>
                  </a:solidFill>
                </a:endParaRPr>
              </a:p>
              <a:p>
                <a:r>
                  <a:rPr lang="en-US" i="1" dirty="0" err="1" smtClean="0">
                    <a:solidFill>
                      <a:schemeClr val="bg1"/>
                    </a:solidFill>
                  </a:rPr>
                  <a:t>মুনাফা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, I = ৪৭৬০ </a:t>
                </a:r>
                <a:r>
                  <a:rPr lang="en-US" i="1" dirty="0" err="1" smtClean="0">
                    <a:solidFill>
                      <a:schemeClr val="bg1"/>
                    </a:solidFill>
                  </a:rPr>
                  <a:t>টাকা</a:t>
                </a:r>
                <a:endParaRPr lang="en-US" i="1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34" y="2540835"/>
                <a:ext cx="5801648" cy="1113253"/>
              </a:xfrm>
              <a:prstGeom prst="rect">
                <a:avLst/>
              </a:prstGeom>
              <a:blipFill>
                <a:blip r:embed="rId4"/>
                <a:stretch>
                  <a:fillRect l="-840" t="-3297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58134" y="3935639"/>
                <a:ext cx="4840036" cy="218450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solidFill>
                      <a:schemeClr val="bg1"/>
                    </a:solidFill>
                  </a:rPr>
                  <a:t>আমরাজানি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,       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Pnr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  =   </a:t>
                </a:r>
                <a:r>
                  <a:rPr lang="en-US" i="1" dirty="0">
                    <a:solidFill>
                      <a:schemeClr val="bg1"/>
                    </a:solidFill>
                  </a:rPr>
                  <a:t>I</a:t>
                </a:r>
              </a:p>
              <a:p>
                <a:r>
                  <a:rPr lang="en-US" b="1" i="1" baseline="-25000" dirty="0">
                    <a:solidFill>
                      <a:schemeClr val="bg1"/>
                    </a:solidFill>
                  </a:rPr>
                  <a:t>.</a:t>
                </a:r>
                <a:r>
                  <a:rPr lang="en-US" b="1" i="1" baseline="30000" dirty="0">
                    <a:solidFill>
                      <a:schemeClr val="bg1"/>
                    </a:solidFill>
                  </a:rPr>
                  <a:t>.</a:t>
                </a:r>
                <a:r>
                  <a:rPr lang="en-US" b="1" i="1" baseline="-25000" dirty="0">
                    <a:solidFill>
                      <a:schemeClr val="bg1"/>
                    </a:solidFill>
                  </a:rPr>
                  <a:t>.</a:t>
                </a:r>
                <a:r>
                  <a:rPr lang="en-US" i="1" dirty="0" err="1">
                    <a:solidFill>
                      <a:schemeClr val="bg1"/>
                    </a:solidFill>
                  </a:rPr>
                  <a:t>মুলধন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,   P  </a:t>
                </a:r>
                <a:r>
                  <a:rPr lang="en-US" i="1" dirty="0">
                    <a:solidFill>
                      <a:schemeClr val="bg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𝑛𝑟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                           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৪৭৬০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২০০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১৭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34" y="3935639"/>
                <a:ext cx="4840036" cy="2184509"/>
              </a:xfrm>
              <a:prstGeom prst="rect">
                <a:avLst/>
              </a:prstGeom>
              <a:blipFill>
                <a:blip r:embed="rId5"/>
                <a:stretch>
                  <a:fillRect l="-1008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747433" y="5325534"/>
            <a:ext cx="336550" cy="1915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4223062" y="5054600"/>
            <a:ext cx="374339" cy="2709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8183" y="46977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২৮০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93433" y="5312006"/>
            <a:ext cx="254000" cy="21860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3731" y="4790924"/>
            <a:ext cx="430461" cy="2258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747" y="4416079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৭০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3183" y="5613971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NikoshBAN" pitchFamily="2" charset="0"/>
                <a:cs typeface="NikoshBAN" pitchFamily="2" charset="0"/>
              </a:rPr>
              <a:t>= ১৪০০০ </a:t>
            </a:r>
            <a:r>
              <a:rPr lang="en-US" dirty="0" err="1"/>
              <a:t>টাকা</a:t>
            </a:r>
            <a:endParaRPr lang="en-US" dirty="0"/>
          </a:p>
        </p:txBody>
      </p:sp>
      <p:pic>
        <p:nvPicPr>
          <p:cNvPr id="13" name="Picture 12" descr="5106.jpg"/>
          <p:cNvPicPr>
            <a:picLocks noChangeAspect="1"/>
          </p:cNvPicPr>
          <p:nvPr/>
        </p:nvPicPr>
        <p:blipFill>
          <a:blip r:embed="rId6">
            <a:lum bright="-10000" contrast="30000"/>
          </a:blip>
          <a:stretch>
            <a:fillRect/>
          </a:stretch>
        </p:blipFill>
        <p:spPr>
          <a:xfrm>
            <a:off x="7645401" y="2438400"/>
            <a:ext cx="3479800" cy="4152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2334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182" y="178163"/>
            <a:ext cx="7039143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093" y="1533093"/>
            <a:ext cx="85725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৮.৫০ %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সবৃদ্ধিমূল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5266" y="2926710"/>
                <a:ext cx="5373101" cy="1055032"/>
              </a:xfrm>
              <a:prstGeom prst="rect">
                <a:avLst/>
              </a:prstGeom>
              <a:solidFill>
                <a:srgbClr val="6C52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/>
                    </a:solidFill>
                  </a:rPr>
                  <a:t>দেওয়া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আছে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আসল</a:t>
                </a:r>
                <a:r>
                  <a:rPr lang="en-US" i="1" dirty="0">
                    <a:solidFill>
                      <a:schemeClr val="tx1"/>
                    </a:solidFill>
                  </a:rPr>
                  <a:t>, P =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১০,০০০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টাকা</a:t>
                </a:r>
                <a:endParaRPr lang="en-US" i="1" dirty="0">
                  <a:solidFill>
                    <a:schemeClr val="tx1"/>
                  </a:solidFill>
                </a:endParaRPr>
              </a:p>
              <a:p>
                <a:r>
                  <a:rPr lang="en-US" i="1" dirty="0" err="1" smtClean="0">
                    <a:solidFill>
                      <a:schemeClr val="tx1"/>
                    </a:solidFill>
                  </a:rPr>
                  <a:t>সময়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, n  = </a:t>
                </a:r>
                <a:r>
                  <a:rPr lang="en-US" i="1" dirty="0">
                    <a:solidFill>
                      <a:schemeClr val="tx1"/>
                    </a:solidFill>
                  </a:rPr>
                  <a:t>২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বছর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।</a:t>
                </a:r>
              </a:p>
              <a:p>
                <a:r>
                  <a:rPr lang="en-US" i="1" dirty="0" err="1" smtClean="0">
                    <a:solidFill>
                      <a:schemeClr val="tx1"/>
                    </a:solidFill>
                  </a:rPr>
                  <a:t>মুনাফারহার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, r % = ৮.৫০ 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৫০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= ০.০৮৫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66" y="2926710"/>
                <a:ext cx="5373101" cy="1055032"/>
              </a:xfrm>
              <a:prstGeom prst="rect">
                <a:avLst/>
              </a:prstGeom>
              <a:blipFill>
                <a:blip r:embed="rId3"/>
                <a:stretch>
                  <a:fillRect l="-1022" t="-2890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81466" y="4015244"/>
            <a:ext cx="6719302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সবৃদ্ধিমূল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, C = P (1 + r %) </a:t>
            </a:r>
            <a:r>
              <a:rPr lang="en-US" sz="2400" i="1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                           = ১০০০০ (১ +০.০৮৫)</a:t>
            </a:r>
            <a:r>
              <a:rPr lang="en-US" sz="2400" i="1" baseline="30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                             = ১০০০০ (১.০৮৫)</a:t>
            </a:r>
            <a:r>
              <a:rPr lang="en-US" sz="2400" i="1" baseline="30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                             = ১০০০০ × ১.১৭৭২২৫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                                  = ১১৭৭২.২৫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baseline="-25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i="1" baseline="-25000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en-US" sz="2400" b="1" i="1" baseline="30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i="1" baseline="-25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= (১১৭৭২.২৫ – ১০০০০) = ১৭৭২.২৫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123.jpg"/>
          <p:cNvPicPr>
            <a:picLocks noChangeAspect="1"/>
          </p:cNvPicPr>
          <p:nvPr/>
        </p:nvPicPr>
        <p:blipFill>
          <a:blip r:embed="rId4">
            <a:lum bright="-20000" contrast="20000"/>
          </a:blip>
          <a:stretch>
            <a:fillRect/>
          </a:stretch>
        </p:blipFill>
        <p:spPr>
          <a:xfrm>
            <a:off x="8521700" y="3136900"/>
            <a:ext cx="2984499" cy="3265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302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049" y="802028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7532" y="1022477"/>
            <a:ext cx="309656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6478" y="2468662"/>
            <a:ext cx="818242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৮ %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৪০০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100" y="3278287"/>
            <a:ext cx="820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৬৪০০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  =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Pnr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1024" y="4260740"/>
                <a:ext cx="7388139" cy="552011"/>
              </a:xfrm>
              <a:prstGeom prst="rect">
                <a:avLst/>
              </a:prstGeom>
              <a:solidFill>
                <a:srgbClr val="CC33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                                                   = (৬৪০০×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24" y="4260740"/>
                <a:ext cx="7388139" cy="552011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7341114" y="4466380"/>
            <a:ext cx="2413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87213" y="4568299"/>
            <a:ext cx="2413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220464" y="4453999"/>
            <a:ext cx="2413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92307" y="4633531"/>
            <a:ext cx="2413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3800" y="4941819"/>
            <a:ext cx="32131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=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২৫৬০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145.jpg"/>
          <p:cNvPicPr>
            <a:picLocks noChangeAspect="1"/>
          </p:cNvPicPr>
          <p:nvPr/>
        </p:nvPicPr>
        <p:blipFill>
          <a:blip r:embed="rId4">
            <a:lum bright="-30000"/>
          </a:blip>
          <a:stretch>
            <a:fillRect/>
          </a:stretch>
        </p:blipFill>
        <p:spPr>
          <a:xfrm>
            <a:off x="9786937" y="4037012"/>
            <a:ext cx="2143125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4561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704" y="0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9848" y="149655"/>
            <a:ext cx="309185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900" y="1267890"/>
            <a:ext cx="932097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১০ %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582" y="1854228"/>
            <a:ext cx="176701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276" y="1889939"/>
            <a:ext cx="753152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Pnr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= P (1 + r %)</a:t>
            </a:r>
            <a:r>
              <a:rPr lang="en-US" sz="2000" i="1" baseline="300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0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300" y="2426761"/>
            <a:ext cx="93726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= C - P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92339" y="3037393"/>
                <a:ext cx="4940300" cy="3322000"/>
              </a:xfrm>
              <a:prstGeom prst="rect">
                <a:avLst/>
              </a:prstGeom>
              <a:solidFill>
                <a:srgbClr val="1F3A0C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পার্থক্য =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চক্রবৃদ্ধিমুনাফা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সরলমুনাফা</a:t>
                </a: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C – P -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Pnr</a:t>
                </a: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 = P(1 </a:t>
                </a:r>
                <a:r>
                  <a:rPr lang="en-US" i="1" dirty="0">
                    <a:solidFill>
                      <a:schemeClr val="tx1"/>
                    </a:solidFill>
                  </a:rPr>
                  <a:t>+ r %)</a:t>
                </a:r>
                <a:r>
                  <a:rPr lang="en-US" i="1" baseline="30000" dirty="0" smtClean="0">
                    <a:solidFill>
                      <a:schemeClr val="tx1"/>
                    </a:solidFill>
                  </a:rPr>
                  <a:t>n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P -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Pnr</a:t>
                </a: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P {</a:t>
                </a:r>
                <a:r>
                  <a:rPr lang="en-US" i="1" dirty="0">
                    <a:solidFill>
                      <a:schemeClr val="tx1"/>
                    </a:solidFill>
                  </a:rPr>
                  <a:t>(1 + r %)</a:t>
                </a:r>
                <a:r>
                  <a:rPr lang="en-US" i="1" baseline="30000" dirty="0">
                    <a:solidFill>
                      <a:schemeClr val="tx1"/>
                    </a:solidFill>
                  </a:rPr>
                  <a:t>n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– 1 - 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nr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}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{(১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)</a:t>
                </a:r>
                <a:r>
                  <a:rPr lang="en-US" i="1" baseline="30000" dirty="0">
                    <a:solidFill>
                      <a:schemeClr val="tx1"/>
                    </a:solidFill>
                  </a:rPr>
                  <a:t>৩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১ – ৩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 }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{ (১ +০.১)</a:t>
                </a:r>
                <a:r>
                  <a:rPr lang="en-US" i="1" baseline="30000" dirty="0" smtClean="0">
                    <a:solidFill>
                      <a:schemeClr val="tx1"/>
                    </a:solidFill>
                  </a:rPr>
                  <a:t>৩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১ – ৩ ×০.১ }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{ (১.১)</a:t>
                </a:r>
                <a:r>
                  <a:rPr lang="en-US" i="1" baseline="30000" dirty="0" smtClean="0">
                    <a:solidFill>
                      <a:schemeClr val="tx1"/>
                    </a:solidFill>
                  </a:rPr>
                  <a:t>৩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– ১ – ০.৩ }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(১.৩৩১ – ১ - ০.৩)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(১.৩৩১ – ১.৩)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৫০০০ × ০.০৩১</a:t>
                </a:r>
              </a:p>
              <a:p>
                <a:pPr lvl="0"/>
                <a:r>
                  <a:rPr lang="en-US" i="1" dirty="0" smtClean="0">
                    <a:solidFill>
                      <a:schemeClr val="tx1"/>
                    </a:solidFill>
                  </a:rPr>
                  <a:t>          = ১৫৫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39" y="3037393"/>
                <a:ext cx="4940300" cy="3322000"/>
              </a:xfrm>
              <a:prstGeom prst="rect">
                <a:avLst/>
              </a:prstGeom>
              <a:blipFill>
                <a:blip r:embed="rId3"/>
                <a:stretch>
                  <a:fillRect l="-986" t="-917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2971.jpg"/>
          <p:cNvPicPr>
            <a:picLocks noChangeAspect="1"/>
          </p:cNvPicPr>
          <p:nvPr/>
        </p:nvPicPr>
        <p:blipFill>
          <a:blip r:embed="rId4">
            <a:lum bright="10000" contrast="30000"/>
          </a:blip>
          <a:stretch>
            <a:fillRect/>
          </a:stretch>
        </p:blipFill>
        <p:spPr>
          <a:xfrm>
            <a:off x="8178800" y="2908300"/>
            <a:ext cx="3251199" cy="394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3501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966" y="275282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0606" y="596900"/>
            <a:ext cx="287809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306" y="1969187"/>
            <a:ext cx="840740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৮ %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। ২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কিস্তির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000" i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106" y="2857959"/>
            <a:ext cx="181129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8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306" y="3431632"/>
            <a:ext cx="1018059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%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বাৎসরিক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৫০০০ (১ + ০.০৮) </a:t>
            </a:r>
            <a:r>
              <a:rPr lang="en-US" sz="2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= ৫০০০ × ১.০৮  </a:t>
            </a:r>
            <a:r>
              <a:rPr lang="en-US" sz="2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= ৫৪০০ </a:t>
            </a:r>
            <a:r>
              <a:rPr lang="en-US" sz="20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306" y="4372518"/>
            <a:ext cx="93091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১ম কিস্তি,১ম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(৫৪০০ – ২০০০) = ৩৪০০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1306" y="4729039"/>
            <a:ext cx="1018059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%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৩৪০০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বাৎসরিক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৩৪০০ (১ + ০.০৮)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= ৩৪০০ × ১.০৮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i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= ৩৬৭২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306" y="5644636"/>
            <a:ext cx="93091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২ম কিস্তি,২য়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(৩৬৭২ – ২০০০) = ১৬৭২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4006" y="5950246"/>
            <a:ext cx="35941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১৬৭২ </a:t>
            </a:r>
            <a:r>
              <a:rPr lang="en-US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507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133" y="324709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873" y="1612214"/>
            <a:ext cx="68453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---------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2246" y="2126041"/>
            <a:ext cx="9271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ক)  ২৪০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            খ)    ৩৬০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               গ)   ৪৮০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          ঘ)  ৫৪০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989423" y="2181760"/>
            <a:ext cx="381000" cy="288399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72" y="2703977"/>
            <a:ext cx="921882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----------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ii)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আসল×মুনাফার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হার×সময়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)÷২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iii)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—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473" y="4077731"/>
            <a:ext cx="92075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ক)   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, ii                 খ)   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, iii                      গ)   ii ,  iii                    ঘ)   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, ii , iii</a:t>
            </a:r>
            <a:endParaRPr lang="en-US" sz="2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12927" y="4135139"/>
            <a:ext cx="381000" cy="2545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8872" y="4589511"/>
            <a:ext cx="920612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১০ %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২০০০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১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২০০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ii) ৫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iii) ৮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8873" y="5932288"/>
            <a:ext cx="91821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ক)   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ii                    খ)   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iii                      গ)   ii ,  iii                 ঘ)    </a:t>
            </a:r>
            <a:r>
              <a:rPr lang="en-US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ii , iii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127070" y="5965567"/>
            <a:ext cx="381000" cy="33605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nde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77123">
            <a:off x="7359441" y="-1519994"/>
            <a:ext cx="857250" cy="46777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004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1730" y="652162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743200"/>
            <a:ext cx="101346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নীরা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মুনাফাসহ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৩৬০০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পেয়েছেন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51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5676900" y="227013"/>
            <a:ext cx="4114799" cy="2274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174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6575" y="198345"/>
            <a:ext cx="4160335" cy="122137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53023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682" y="2305015"/>
            <a:ext cx="3228764" cy="2186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4" y="0"/>
            <a:ext cx="953830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4795">
            <a:off x="5313310" y="1307304"/>
            <a:ext cx="1536463" cy="1191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742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533400"/>
            <a:ext cx="7315200" cy="1066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4667003"/>
            <a:ext cx="10842171" cy="21909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8319" y="1626920"/>
            <a:ext cx="6577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/>
                <a:cs typeface="NikoshBAN" panose="02000000000000000000" pitchFamily="2" charset="0"/>
              </a:rPr>
              <a:t>মোঃ মাহবুব উর রশিদ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/>
                <a:cs typeface="NikoshBAN" panose="02000000000000000000" pitchFamily="2" charset="0"/>
              </a:rPr>
              <a:t>সহকারি শিক্ষক(গণিত)</a:t>
            </a:r>
            <a:endParaRPr lang="bn-BD" sz="2800" dirty="0">
              <a:solidFill>
                <a:srgbClr val="00B050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/>
                <a:cs typeface="NikoshBAN" panose="02000000000000000000" pitchFamily="2" charset="0"/>
              </a:rPr>
              <a:t>দামপুরা,নিয়ামতপুর,নওগাঁ</a:t>
            </a:r>
            <a:endParaRPr lang="bn-BD" sz="3200" dirty="0">
              <a:solidFill>
                <a:srgbClr val="002060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accent6"/>
                </a:solidFill>
                <a:latin typeface="NikoshBAN"/>
                <a:cs typeface="NikoshBAN" panose="02000000000000000000" pitchFamily="2" charset="0"/>
              </a:rPr>
              <a:t>মোবাইল নং ০১৭১৭১৮৭১৫২</a:t>
            </a:r>
          </a:p>
          <a:p>
            <a:r>
              <a:rPr lang="en-US" sz="2000" dirty="0" smtClean="0">
                <a:latin typeface="NikoshBAN"/>
                <a:cs typeface="NikoshBAN" panose="02000000000000000000" pitchFamily="2" charset="0"/>
              </a:rPr>
              <a:t>E-mail:mahaburrashidict56@gmail.com</a:t>
            </a:r>
            <a:endParaRPr lang="en-US" sz="2000" dirty="0">
              <a:latin typeface="NikoshBAN"/>
              <a:cs typeface="NikoshBAN" panose="02000000000000000000" pitchFamily="2" charset="0"/>
            </a:endParaRPr>
          </a:p>
        </p:txBody>
      </p:sp>
      <p:pic>
        <p:nvPicPr>
          <p:cNvPr id="6" name="Picture 5" descr="20170315_085256.jpg"/>
          <p:cNvPicPr>
            <a:picLocks noChangeAspect="1"/>
          </p:cNvPicPr>
          <p:nvPr/>
        </p:nvPicPr>
        <p:blipFill>
          <a:blip r:embed="rId3"/>
          <a:srcRect l="15646" t="13347" r="52789" b="37917"/>
          <a:stretch>
            <a:fillRect/>
          </a:stretch>
        </p:blipFill>
        <p:spPr>
          <a:xfrm>
            <a:off x="7023101" y="1882588"/>
            <a:ext cx="2691056" cy="2651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অষ্টম</a:t>
            </a:r>
          </a:p>
          <a:p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মুনাফা ও আসল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 ২০/১১/২০১৯</a:t>
            </a:r>
          </a:p>
          <a:p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 </a:t>
            </a:r>
          </a:p>
        </p:txBody>
      </p:sp>
      <p:pic>
        <p:nvPicPr>
          <p:cNvPr id="4" name="Picture 3" descr="2123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5272644" y="1745673"/>
            <a:ext cx="5284519" cy="469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4" y="383507"/>
            <a:ext cx="10058400" cy="6190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2788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9" y="973776"/>
            <a:ext cx="10129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2018" y="2983077"/>
            <a:ext cx="65261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9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23.jpg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3086101" y="4064001"/>
            <a:ext cx="5575300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8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707" y="425658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49293"/>
              </a:avLst>
            </a:prstTxWarp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307" y="2004171"/>
            <a:ext cx="488295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▼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i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592" y="3000596"/>
            <a:ext cx="758871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▼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।</a:t>
            </a:r>
            <a:endParaRPr lang="en-US" sz="3600" b="1" i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311" y="3941685"/>
            <a:ext cx="981590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▼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এ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2145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7945437" y="317500"/>
            <a:ext cx="2143125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37" y="0"/>
            <a:ext cx="4003589" cy="1149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CurveUp">
              <a:avLst>
                <a:gd name="adj" fmla="val 45287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পর্যালোচনা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0" y="1143000"/>
            <a:ext cx="8891077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লভ্যাংশ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আমানতকারীকে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আমানতকারীর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হারঃ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সময়কালঃ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000" b="1" i="1" dirty="0" smtClean="0">
                <a:solidFill>
                  <a:schemeClr val="bg1"/>
                </a:solidFill>
              </a:rPr>
              <a:t>।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9485" y="4747177"/>
            <a:ext cx="20663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2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826000" y="5353800"/>
            <a:ext cx="114300" cy="251579"/>
          </a:xfrm>
          <a:prstGeom prst="downArrow">
            <a:avLst/>
          </a:prstGeom>
          <a:solidFill>
            <a:srgbClr val="009E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29909" y="5659592"/>
            <a:ext cx="4102100" cy="127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2879983" y="5687574"/>
            <a:ext cx="114300" cy="251579"/>
          </a:xfrm>
          <a:prstGeom prst="downArrow">
            <a:avLst/>
          </a:prstGeom>
          <a:solidFill>
            <a:srgbClr val="009E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6383" y="5685984"/>
            <a:ext cx="114300" cy="251579"/>
          </a:xfrm>
          <a:prstGeom prst="downArrow">
            <a:avLst/>
          </a:prstGeom>
          <a:solidFill>
            <a:srgbClr val="009E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0303" y="6013810"/>
            <a:ext cx="165546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952" y="5954434"/>
            <a:ext cx="211334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32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2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85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9067801" y="4711700"/>
            <a:ext cx="2366962" cy="214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6034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540" y="159201"/>
            <a:ext cx="5515811" cy="114917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45287"/>
              </a:avLst>
            </a:prstTxWarp>
            <a:spAutoFit/>
          </a:bodyPr>
          <a:lstStyle/>
          <a:p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6947" y="1662588"/>
            <a:ext cx="78105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৫৪০০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 %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করিলেন</a:t>
            </a:r>
            <a:r>
              <a:rPr lang="en-US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i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977" y="2364597"/>
            <a:ext cx="8966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সল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=৫৪০০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      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৪ %</a:t>
            </a:r>
          </a:p>
          <a:p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--- 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0035" y="3304674"/>
            <a:ext cx="6112043" cy="1842684"/>
          </a:xfrm>
          <a:prstGeom prst="rect">
            <a:avLst/>
          </a:prstGeom>
          <a:blipFill>
            <a:blip r:embed="rId4"/>
            <a:stretch>
              <a:fillRect t="-1325" b="-662"/>
            </a:stretch>
          </a:blipFill>
        </p:spPr>
        <p:txBody>
          <a:bodyPr/>
          <a:lstStyle/>
          <a:p>
            <a:r>
              <a:rPr lang="en-US" dirty="0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93069" y="4894129"/>
            <a:ext cx="152400" cy="224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55188" y="4546910"/>
            <a:ext cx="228600" cy="287469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83402" y="4865873"/>
            <a:ext cx="228600" cy="2874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97936" y="4578151"/>
            <a:ext cx="228600" cy="2874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0034" y="5133816"/>
            <a:ext cx="611204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 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১০৮০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6283" y="5533900"/>
            <a:ext cx="609645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১০৮০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(৫৪০০ + ১০৮০) = ৬৪৮০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3769.jpg"/>
          <p:cNvPicPr>
            <a:picLocks noChangeAspect="1"/>
          </p:cNvPicPr>
          <p:nvPr/>
        </p:nvPicPr>
        <p:blipFill>
          <a:blip r:embed="rId5">
            <a:lum bright="-20000" contrast="20000"/>
          </a:blip>
          <a:stretch>
            <a:fillRect/>
          </a:stretch>
        </p:blipFill>
        <p:spPr>
          <a:xfrm>
            <a:off x="8737600" y="3162300"/>
            <a:ext cx="2781299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70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741" y="339644"/>
            <a:ext cx="81787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৫৪০০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৪%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করিলেন</a:t>
            </a:r>
            <a:r>
              <a:rPr lang="en-US" sz="24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741" y="775337"/>
            <a:ext cx="8178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সল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=৫৪০০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     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৪ %</a:t>
            </a:r>
          </a:p>
          <a:p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-----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2741" y="1433948"/>
            <a:ext cx="8153398" cy="501035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0865" y="1971303"/>
            <a:ext cx="8153150" cy="4119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000" dirty="0" err="1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(৫৪০০ +২১৬) = ৫৬১৬ </a:t>
            </a:r>
            <a:r>
              <a:rPr lang="en-US" sz="2000" dirty="0" err="1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2000" dirty="0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solidFill>
                  <a:srgbClr val="150DB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60041" y="2387614"/>
                <a:ext cx="8165850" cy="501035"/>
              </a:xfrm>
              <a:prstGeom prst="rect">
                <a:avLst/>
              </a:prstGeom>
              <a:solidFill>
                <a:srgbClr val="FF33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৪ %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হারে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৫৬১৬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টাকারবাৎসরিকসরলমুনাফা</a:t>
                </a:r>
                <a:r>
                  <a:rPr lang="en-US" sz="16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৫৬১৬</m:t>
                        </m:r>
                      </m:num>
                      <m:den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২২৪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৬৪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41" y="2387614"/>
                <a:ext cx="8165850" cy="501035"/>
              </a:xfrm>
              <a:prstGeom prst="rect">
                <a:avLst/>
              </a:prstGeom>
              <a:blipFill>
                <a:blip r:embed="rId3"/>
                <a:stretch>
                  <a:fillRect l="-448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72989" y="2869369"/>
            <a:ext cx="8165850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প্রারম্ভে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৫৬১৬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২২৪.৬৪)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৫৮৪০.৬৪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60041" y="3296373"/>
                <a:ext cx="8153398" cy="5010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৪ %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হারে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৫৮৪০.৬৪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টাকারবাৎসরিকসরল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মুনাফা</a:t>
                </a:r>
                <a:r>
                  <a:rPr lang="en-US" sz="16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৫৮৪০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৬৪</m:t>
                        </m:r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৩৩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৬৩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41" y="3296373"/>
                <a:ext cx="8153398" cy="501035"/>
              </a:xfrm>
              <a:prstGeom prst="rect">
                <a:avLst/>
              </a:prstGeom>
              <a:blipFill>
                <a:blip r:embed="rId5"/>
                <a:stretch>
                  <a:fillRect l="-44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60041" y="3763749"/>
            <a:ext cx="815339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৫৮৪০.৬৪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২৩৩.৬৩)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 ৬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১৭৪.২৭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60041" y="4217377"/>
                <a:ext cx="8153398" cy="501035"/>
              </a:xfrm>
              <a:prstGeom prst="rect">
                <a:avLst/>
              </a:prstGeom>
              <a:solidFill>
                <a:srgbClr val="FF9966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৪ %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হারে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৬১৭৪.২৭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টাকারবাৎসরিকসরল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মুনাফা</a:t>
                </a:r>
                <a:r>
                  <a:rPr lang="en-US" sz="16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৬১৭৪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২৭</m:t>
                        </m:r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৪৬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৯৭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41" y="4217377"/>
                <a:ext cx="8153398" cy="501035"/>
              </a:xfrm>
              <a:prstGeom prst="rect">
                <a:avLst/>
              </a:prstGeom>
              <a:blipFill>
                <a:blip r:embed="rId6"/>
                <a:stretch>
                  <a:fillRect l="-44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60041" y="4693237"/>
            <a:ext cx="8153398" cy="40011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প্রারম্ভে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(৬১৭৪.২৭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২৪৬.৯৭)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৬৪২১.২৪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560041" y="5105569"/>
                <a:ext cx="8153398" cy="50103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৪ %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হারে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৬৪২১.২৪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টাকারবাৎসরিকসরল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মুনাফা</a:t>
                </a:r>
                <a:r>
                  <a:rPr lang="en-US" sz="16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৬৪২১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২৪</m:t>
                        </m:r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২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৫৬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৮৪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টাকা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41" y="5105569"/>
                <a:ext cx="8153398" cy="501035"/>
              </a:xfrm>
              <a:prstGeom prst="rect">
                <a:avLst/>
              </a:prstGeom>
              <a:blipFill>
                <a:blip r:embed="rId7"/>
                <a:stretch>
                  <a:fillRect l="-44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60041" y="5568044"/>
            <a:ext cx="8153398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বছরান্তে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(৬৪২১.২৪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২৫৬.৮৪)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৬৬৭৮.০৮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441" y="6043914"/>
            <a:ext cx="815339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৪ %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৫৪০০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চক্রবৃদ্ধি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= (৬৬৭৮.০৮ - ৫৪০০)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=   ১২৭৮.০৮ </a:t>
            </a: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2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75900" y="5261045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৬৪২১.২৪ +২৫৬.৮৪) = </a:t>
            </a:r>
            <a:r>
              <a:rPr lang="en-US" sz="2000" b="1" i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৬৬৭৮.০৮</a:t>
            </a:r>
            <a:r>
              <a: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/>
          </a:p>
        </p:txBody>
      </p: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1155700"/>
            <a:ext cx="1816100" cy="539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389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638</TotalTime>
  <Words>1089</Words>
  <Application>Microsoft Office PowerPoint</Application>
  <PresentationFormat>Custom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</dc:creator>
  <cp:lastModifiedBy>MD. Mahbub ur Rashid</cp:lastModifiedBy>
  <cp:revision>335</cp:revision>
  <dcterms:created xsi:type="dcterms:W3CDTF">2017-01-24T15:19:19Z</dcterms:created>
  <dcterms:modified xsi:type="dcterms:W3CDTF">2019-11-21T16:21:08Z</dcterms:modified>
</cp:coreProperties>
</file>