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01" r:id="rId2"/>
    <p:sldId id="298" r:id="rId3"/>
    <p:sldId id="300" r:id="rId4"/>
    <p:sldId id="264" r:id="rId5"/>
    <p:sldId id="299" r:id="rId6"/>
    <p:sldId id="282" r:id="rId7"/>
    <p:sldId id="272" r:id="rId8"/>
    <p:sldId id="270" r:id="rId9"/>
    <p:sldId id="273" r:id="rId10"/>
    <p:sldId id="274" r:id="rId11"/>
    <p:sldId id="275" r:id="rId12"/>
    <p:sldId id="276" r:id="rId13"/>
    <p:sldId id="278" r:id="rId14"/>
    <p:sldId id="279" r:id="rId15"/>
    <p:sldId id="281" r:id="rId16"/>
    <p:sldId id="265" r:id="rId17"/>
    <p:sldId id="297" r:id="rId18"/>
    <p:sldId id="294" r:id="rId19"/>
    <p:sldId id="293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A7B8-173D-4B45-940D-188D9CFBFB3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8DD20-6349-4CA0-BDD9-3EFC2FF8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7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1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2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0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jpg" /><Relationship Id="rId5" Type="http://schemas.openxmlformats.org/officeDocument/2006/relationships/image" Target="../media/image19.jpg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7" Type="http://schemas.openxmlformats.org/officeDocument/2006/relationships/image" Target="../media/image24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g" /><Relationship Id="rId5" Type="http://schemas.openxmlformats.org/officeDocument/2006/relationships/image" Target="../media/image13.jpg" /><Relationship Id="rId4" Type="http://schemas.openxmlformats.org/officeDocument/2006/relationships/image" Target="../media/image23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10.png" /><Relationship Id="rId4" Type="http://schemas.openxmlformats.org/officeDocument/2006/relationships/image" Target="../media/image9.w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4214" y="2041071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>
                <a:solidFill>
                  <a:srgbClr val="00B050"/>
                </a:solidFill>
              </a:rPr>
              <a:t>স্বাগতম</a:t>
            </a:r>
            <a:endParaRPr lang="en-US" sz="6000" baseline="-25000" dirty="0">
              <a:solidFill>
                <a:srgbClr val="00B050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D5EF907-9864-1649-B9B1-9D1E8574853C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894945" y="2979764"/>
            <a:ext cx="2333206" cy="5847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GB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7223" y="3824505"/>
            <a:ext cx="2333206" cy="584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ভিত্তিপর্দা</a:t>
            </a:r>
            <a:endParaRPr lang="en-GB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9781" y="4669822"/>
            <a:ext cx="3758036" cy="1077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ঘনাকৃতি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GB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epithelial-types.jpg"/>
          <p:cNvPicPr>
            <a:picLocks noChangeAspect="1"/>
          </p:cNvPicPr>
          <p:nvPr/>
        </p:nvPicPr>
        <p:blipFill rotWithShape="1">
          <a:blip r:embed="rId2"/>
          <a:srcRect l="2273" t="12268" r="55569" b="68249"/>
          <a:stretch/>
        </p:blipFill>
        <p:spPr>
          <a:xfrm>
            <a:off x="1978226" y="1609222"/>
            <a:ext cx="6436769" cy="295018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782940" y="4157825"/>
            <a:ext cx="20198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09983" y="3252722"/>
            <a:ext cx="23337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2DE50FA5-BCEE-704B-80E0-3067604C702A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819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608333" y="3515147"/>
            <a:ext cx="17366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GB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0611" y="4206787"/>
            <a:ext cx="2166246" cy="584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ভিত্তিপর্দা</a:t>
            </a:r>
            <a:endParaRPr lang="en-GB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epithelial-types.jpg"/>
          <p:cNvPicPr>
            <a:picLocks noChangeAspect="1"/>
          </p:cNvPicPr>
          <p:nvPr/>
        </p:nvPicPr>
        <p:blipFill rotWithShape="1">
          <a:blip r:embed="rId2"/>
          <a:srcRect l="1676" t="52914" r="57267" b="13685"/>
          <a:stretch/>
        </p:blipFill>
        <p:spPr>
          <a:xfrm>
            <a:off x="2153066" y="1223042"/>
            <a:ext cx="5507897" cy="354871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6077812" y="3775829"/>
            <a:ext cx="2520277" cy="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093732" y="4515085"/>
            <a:ext cx="2520277" cy="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76432" y="4990538"/>
            <a:ext cx="3106009" cy="1077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কলামনার আবরণী টিস্যু  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4427698-8C39-1A49-B8BC-7C571FBBE8E1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16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354" y="396280"/>
            <a:ext cx="11341291" cy="121571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কোষগুলোর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এপিথেলিয়াল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GB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84872" y="3415541"/>
            <a:ext cx="3621461" cy="769437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আবরণী টিস্যু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72097" y="3393230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84393" y="1680434"/>
            <a:ext cx="6819" cy="3930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107141" y="3409150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68473" y="1596274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84397" y="5515458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1906" y="5319845"/>
            <a:ext cx="4457137" cy="107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সিউডো-স্ট্রাটিফাইড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234" y="1391556"/>
            <a:ext cx="3106009" cy="107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6441" y="3257239"/>
            <a:ext cx="3376691" cy="107721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স্ট্রাটিফাইড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81" y="4555569"/>
            <a:ext cx="2383819" cy="1546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91" y="2625928"/>
            <a:ext cx="2383815" cy="18621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9" y="816852"/>
            <a:ext cx="2415663" cy="177721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6141385-FD2A-9D4E-9170-865C24835C82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5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5790" y="4666314"/>
            <a:ext cx="4077977" cy="12003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GB" sz="3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3454" y="1787045"/>
            <a:ext cx="3625711" cy="1077219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ভিত্তিপর্দা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 উপর কোষসমূহ একস্তরে সজ্জিত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6457" r="2714" b="6119"/>
          <a:stretch/>
        </p:blipFill>
        <p:spPr>
          <a:xfrm>
            <a:off x="1201014" y="873469"/>
            <a:ext cx="5472753" cy="35893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21876" y="2429299"/>
            <a:ext cx="29115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B0BC9C73-5DA3-FC49-9E90-0D6312D5B239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46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238" y="5164890"/>
            <a:ext cx="3376691" cy="1077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স্ট্রাটিফাইড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5035" r="2067" b="5240"/>
          <a:stretch/>
        </p:blipFill>
        <p:spPr>
          <a:xfrm>
            <a:off x="943646" y="694746"/>
            <a:ext cx="4107976" cy="4135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6727" y="2413978"/>
            <a:ext cx="6321913" cy="584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ভিত্তিপর্দা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 উপর কোষসমূহ একাধিক স্তরে সজ্জিত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C7AE3-3B04-4248-809B-FA263E53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2" y="694753"/>
            <a:ext cx="4838262" cy="4135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4A148-EA9E-A947-86B0-399EC3BEBDAF}"/>
              </a:ext>
            </a:extLst>
          </p:cNvPr>
          <p:cNvSpPr txBox="1"/>
          <p:nvPr/>
        </p:nvSpPr>
        <p:spPr>
          <a:xfrm>
            <a:off x="5656727" y="2413978"/>
            <a:ext cx="5954712" cy="1077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ভিত্তিপর্দা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 উপর কোষসমূহ বিভিন্ন উচ্চতায়  একস্তরে সজ্জিত </a:t>
            </a:r>
            <a:endParaRPr lang="en-GB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64415-E70E-7147-9DDE-F8D1DEB7EE8C}"/>
              </a:ext>
            </a:extLst>
          </p:cNvPr>
          <p:cNvCxnSpPr>
            <a:cxnSpLocks/>
          </p:cNvCxnSpPr>
          <p:nvPr/>
        </p:nvCxnSpPr>
        <p:spPr>
          <a:xfrm flipV="1">
            <a:off x="4892183" y="2837809"/>
            <a:ext cx="1323265" cy="114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D1D487-190E-574A-99E1-E5E06E9F3AEF}"/>
              </a:ext>
            </a:extLst>
          </p:cNvPr>
          <p:cNvSpPr txBox="1"/>
          <p:nvPr/>
        </p:nvSpPr>
        <p:spPr>
          <a:xfrm>
            <a:off x="943646" y="5164890"/>
            <a:ext cx="5167677" cy="1077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সিউডো-স্ট্রাটিফাইড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9DFBC13C-1EDD-1946-8E91-C2874003AB86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775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15403" y="781410"/>
            <a:ext cx="7236631" cy="5180868"/>
            <a:chOff x="422574" y="625258"/>
            <a:chExt cx="8472835" cy="6560841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Freeform 3"/>
            <p:cNvSpPr/>
            <p:nvPr/>
          </p:nvSpPr>
          <p:spPr>
            <a:xfrm>
              <a:off x="3324606" y="2970906"/>
              <a:ext cx="2681635" cy="2150151"/>
            </a:xfrm>
            <a:custGeom>
              <a:avLst/>
              <a:gdLst>
                <a:gd name="connsiteX0" fmla="*/ 0 w 1068585"/>
                <a:gd name="connsiteY0" fmla="*/ 534293 h 1068585"/>
                <a:gd name="connsiteX1" fmla="*/ 534293 w 1068585"/>
                <a:gd name="connsiteY1" fmla="*/ 0 h 1068585"/>
                <a:gd name="connsiteX2" fmla="*/ 1068586 w 1068585"/>
                <a:gd name="connsiteY2" fmla="*/ 534293 h 1068585"/>
                <a:gd name="connsiteX3" fmla="*/ 534293 w 1068585"/>
                <a:gd name="connsiteY3" fmla="*/ 1068586 h 1068585"/>
                <a:gd name="connsiteX4" fmla="*/ 0 w 1068585"/>
                <a:gd name="connsiteY4" fmla="*/ 534293 h 106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585" h="1068585">
                  <a:moveTo>
                    <a:pt x="0" y="534293"/>
                  </a:moveTo>
                  <a:cubicBezTo>
                    <a:pt x="0" y="239211"/>
                    <a:pt x="239211" y="0"/>
                    <a:pt x="534293" y="0"/>
                  </a:cubicBezTo>
                  <a:cubicBezTo>
                    <a:pt x="829375" y="0"/>
                    <a:pt x="1068586" y="239211"/>
                    <a:pt x="1068586" y="534293"/>
                  </a:cubicBezTo>
                  <a:cubicBezTo>
                    <a:pt x="1068586" y="829375"/>
                    <a:pt x="829375" y="1068586"/>
                    <a:pt x="534293" y="1068586"/>
                  </a:cubicBezTo>
                  <a:cubicBezTo>
                    <a:pt x="239211" y="1068586"/>
                    <a:pt x="0" y="829375"/>
                    <a:pt x="0" y="53429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971" tIns="186971" rIns="186971" bIns="186971" numCol="1" spcCol="1270" anchor="ctr" anchorCtr="0">
              <a:noAutofit/>
            </a:bodyPr>
            <a:lstStyle/>
            <a:p>
              <a:pPr algn="ctr" defTabSz="10665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আবরণী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টিস্যুর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রুপান্তরিত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রুপ</a:t>
              </a:r>
              <a:endParaRPr lang="en-GB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rot="16200000">
              <a:off x="4295494" y="2501177"/>
              <a:ext cx="485038" cy="363318"/>
            </a:xfrm>
            <a:custGeom>
              <a:avLst/>
              <a:gdLst>
                <a:gd name="connsiteX0" fmla="*/ 0 w 226245"/>
                <a:gd name="connsiteY0" fmla="*/ 72664 h 363319"/>
                <a:gd name="connsiteX1" fmla="*/ 113123 w 226245"/>
                <a:gd name="connsiteY1" fmla="*/ 72664 h 363319"/>
                <a:gd name="connsiteX2" fmla="*/ 113123 w 226245"/>
                <a:gd name="connsiteY2" fmla="*/ 0 h 363319"/>
                <a:gd name="connsiteX3" fmla="*/ 226245 w 226245"/>
                <a:gd name="connsiteY3" fmla="*/ 181660 h 363319"/>
                <a:gd name="connsiteX4" fmla="*/ 113123 w 226245"/>
                <a:gd name="connsiteY4" fmla="*/ 363319 h 363319"/>
                <a:gd name="connsiteX5" fmla="*/ 113123 w 226245"/>
                <a:gd name="connsiteY5" fmla="*/ 290655 h 363319"/>
                <a:gd name="connsiteX6" fmla="*/ 0 w 226245"/>
                <a:gd name="connsiteY6" fmla="*/ 290655 h 363319"/>
                <a:gd name="connsiteX7" fmla="*/ 0 w 22624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45" h="363319">
                  <a:moveTo>
                    <a:pt x="0" y="72664"/>
                  </a:moveTo>
                  <a:lnTo>
                    <a:pt x="113123" y="72664"/>
                  </a:lnTo>
                  <a:lnTo>
                    <a:pt x="113123" y="0"/>
                  </a:lnTo>
                  <a:lnTo>
                    <a:pt x="226245" y="181660"/>
                  </a:lnTo>
                  <a:lnTo>
                    <a:pt x="113123" y="363319"/>
                  </a:lnTo>
                  <a:lnTo>
                    <a:pt x="113123" y="290655"/>
                  </a:lnTo>
                  <a:lnTo>
                    <a:pt x="0" y="290655"/>
                  </a:lnTo>
                  <a:lnTo>
                    <a:pt x="0" y="726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2" tIns="72664" rIns="67874" bIns="72663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>
                <a:latin typeface="NikoshBAN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180409" y="625258"/>
              <a:ext cx="2400299" cy="1842719"/>
            </a:xfrm>
            <a:custGeom>
              <a:avLst/>
              <a:gdLst>
                <a:gd name="connsiteX0" fmla="*/ 0 w 1068585"/>
                <a:gd name="connsiteY0" fmla="*/ 534293 h 1068585"/>
                <a:gd name="connsiteX1" fmla="*/ 534293 w 1068585"/>
                <a:gd name="connsiteY1" fmla="*/ 0 h 1068585"/>
                <a:gd name="connsiteX2" fmla="*/ 1068586 w 1068585"/>
                <a:gd name="connsiteY2" fmla="*/ 534293 h 1068585"/>
                <a:gd name="connsiteX3" fmla="*/ 534293 w 1068585"/>
                <a:gd name="connsiteY3" fmla="*/ 1068586 h 1068585"/>
                <a:gd name="connsiteX4" fmla="*/ 0 w 1068585"/>
                <a:gd name="connsiteY4" fmla="*/ 534293 h 106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585" h="1068585">
                  <a:moveTo>
                    <a:pt x="0" y="534293"/>
                  </a:moveTo>
                  <a:cubicBezTo>
                    <a:pt x="0" y="239211"/>
                    <a:pt x="239211" y="0"/>
                    <a:pt x="534293" y="0"/>
                  </a:cubicBezTo>
                  <a:cubicBezTo>
                    <a:pt x="829375" y="0"/>
                    <a:pt x="1068586" y="239211"/>
                    <a:pt x="1068586" y="534293"/>
                  </a:cubicBezTo>
                  <a:cubicBezTo>
                    <a:pt x="1068586" y="829375"/>
                    <a:pt x="829375" y="1068586"/>
                    <a:pt x="534293" y="1068586"/>
                  </a:cubicBezTo>
                  <a:cubicBezTo>
                    <a:pt x="239211" y="1068586"/>
                    <a:pt x="0" y="829375"/>
                    <a:pt x="0" y="53429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971" tIns="186971" rIns="186971" bIns="186971" numCol="1" spcCol="1270" anchor="ctr" anchorCtr="0">
              <a:noAutofit/>
            </a:bodyPr>
            <a:lstStyle/>
            <a:p>
              <a:pPr algn="ctr" defTabSz="10665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সিলিয়াযুক্ত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আবরণী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টিস্যু</a:t>
              </a:r>
              <a:endParaRPr lang="en-GB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079">
              <a:off x="6100495" y="3817087"/>
              <a:ext cx="515252" cy="313215"/>
            </a:xfrm>
            <a:custGeom>
              <a:avLst/>
              <a:gdLst>
                <a:gd name="connsiteX0" fmla="*/ 0 w 92695"/>
                <a:gd name="connsiteY0" fmla="*/ 72664 h 363319"/>
                <a:gd name="connsiteX1" fmla="*/ 46348 w 92695"/>
                <a:gd name="connsiteY1" fmla="*/ 72664 h 363319"/>
                <a:gd name="connsiteX2" fmla="*/ 46348 w 92695"/>
                <a:gd name="connsiteY2" fmla="*/ 0 h 363319"/>
                <a:gd name="connsiteX3" fmla="*/ 92695 w 92695"/>
                <a:gd name="connsiteY3" fmla="*/ 181660 h 363319"/>
                <a:gd name="connsiteX4" fmla="*/ 46348 w 92695"/>
                <a:gd name="connsiteY4" fmla="*/ 363319 h 363319"/>
                <a:gd name="connsiteX5" fmla="*/ 46348 w 92695"/>
                <a:gd name="connsiteY5" fmla="*/ 290655 h 363319"/>
                <a:gd name="connsiteX6" fmla="*/ 0 w 92695"/>
                <a:gd name="connsiteY6" fmla="*/ 290655 h 363319"/>
                <a:gd name="connsiteX7" fmla="*/ 0 w 9269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95" h="363319">
                  <a:moveTo>
                    <a:pt x="0" y="72664"/>
                  </a:moveTo>
                  <a:lnTo>
                    <a:pt x="46348" y="72664"/>
                  </a:lnTo>
                  <a:lnTo>
                    <a:pt x="46348" y="0"/>
                  </a:lnTo>
                  <a:lnTo>
                    <a:pt x="92695" y="181660"/>
                  </a:lnTo>
                  <a:lnTo>
                    <a:pt x="46348" y="363319"/>
                  </a:lnTo>
                  <a:lnTo>
                    <a:pt x="46348" y="290655"/>
                  </a:lnTo>
                  <a:lnTo>
                    <a:pt x="0" y="290655"/>
                  </a:lnTo>
                  <a:lnTo>
                    <a:pt x="0" y="726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2664" rIns="27808" bIns="72663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>
                <a:latin typeface="NikoshBA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533208" y="2613506"/>
              <a:ext cx="2362201" cy="2140649"/>
            </a:xfrm>
            <a:custGeom>
              <a:avLst/>
              <a:gdLst>
                <a:gd name="connsiteX0" fmla="*/ 0 w 1527564"/>
                <a:gd name="connsiteY0" fmla="*/ 837312 h 1674623"/>
                <a:gd name="connsiteX1" fmla="*/ 763782 w 1527564"/>
                <a:gd name="connsiteY1" fmla="*/ 0 h 1674623"/>
                <a:gd name="connsiteX2" fmla="*/ 1527564 w 1527564"/>
                <a:gd name="connsiteY2" fmla="*/ 837312 h 1674623"/>
                <a:gd name="connsiteX3" fmla="*/ 763782 w 1527564"/>
                <a:gd name="connsiteY3" fmla="*/ 1674624 h 1674623"/>
                <a:gd name="connsiteX4" fmla="*/ 0 w 1527564"/>
                <a:gd name="connsiteY4" fmla="*/ 837312 h 167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564" h="1674623">
                  <a:moveTo>
                    <a:pt x="0" y="837312"/>
                  </a:moveTo>
                  <a:cubicBezTo>
                    <a:pt x="0" y="374877"/>
                    <a:pt x="341957" y="0"/>
                    <a:pt x="763782" y="0"/>
                  </a:cubicBezTo>
                  <a:cubicBezTo>
                    <a:pt x="1185607" y="0"/>
                    <a:pt x="1527564" y="374877"/>
                    <a:pt x="1527564" y="837312"/>
                  </a:cubicBezTo>
                  <a:cubicBezTo>
                    <a:pt x="1527564" y="1299747"/>
                    <a:pt x="1185607" y="1674624"/>
                    <a:pt x="763782" y="1674624"/>
                  </a:cubicBezTo>
                  <a:cubicBezTo>
                    <a:pt x="341957" y="1674624"/>
                    <a:pt x="0" y="1299747"/>
                    <a:pt x="0" y="83731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617" tIns="287153" rIns="265617" bIns="287153" numCol="1" spcCol="1270" anchor="ctr" anchorCtr="0">
              <a:noAutofit/>
            </a:bodyPr>
            <a:lstStyle/>
            <a:p>
              <a:pPr algn="ctr" defTabSz="14665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জনন</a:t>
              </a:r>
              <a:r>
                <a:rPr lang="en-US" sz="33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কোষের</a:t>
              </a:r>
              <a:r>
                <a:rPr lang="en-US" sz="33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আবরণী</a:t>
              </a:r>
              <a:r>
                <a:rPr lang="en-US" sz="33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টিস্যু</a:t>
              </a:r>
              <a:endParaRPr lang="en-GB" sz="33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4256436" y="5191222"/>
              <a:ext cx="563154" cy="363317"/>
            </a:xfrm>
            <a:custGeom>
              <a:avLst/>
              <a:gdLst>
                <a:gd name="connsiteX0" fmla="*/ 0 w 226245"/>
                <a:gd name="connsiteY0" fmla="*/ 72664 h 363319"/>
                <a:gd name="connsiteX1" fmla="*/ 113123 w 226245"/>
                <a:gd name="connsiteY1" fmla="*/ 72664 h 363319"/>
                <a:gd name="connsiteX2" fmla="*/ 113123 w 226245"/>
                <a:gd name="connsiteY2" fmla="*/ 0 h 363319"/>
                <a:gd name="connsiteX3" fmla="*/ 226245 w 226245"/>
                <a:gd name="connsiteY3" fmla="*/ 181660 h 363319"/>
                <a:gd name="connsiteX4" fmla="*/ 113123 w 226245"/>
                <a:gd name="connsiteY4" fmla="*/ 363319 h 363319"/>
                <a:gd name="connsiteX5" fmla="*/ 113123 w 226245"/>
                <a:gd name="connsiteY5" fmla="*/ 290655 h 363319"/>
                <a:gd name="connsiteX6" fmla="*/ 0 w 226245"/>
                <a:gd name="connsiteY6" fmla="*/ 290655 h 363319"/>
                <a:gd name="connsiteX7" fmla="*/ 0 w 22624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45" h="363319">
                  <a:moveTo>
                    <a:pt x="0" y="72664"/>
                  </a:moveTo>
                  <a:lnTo>
                    <a:pt x="113123" y="72664"/>
                  </a:lnTo>
                  <a:lnTo>
                    <a:pt x="113123" y="0"/>
                  </a:lnTo>
                  <a:lnTo>
                    <a:pt x="226245" y="181660"/>
                  </a:lnTo>
                  <a:lnTo>
                    <a:pt x="113123" y="363319"/>
                  </a:lnTo>
                  <a:lnTo>
                    <a:pt x="113123" y="290655"/>
                  </a:lnTo>
                  <a:lnTo>
                    <a:pt x="0" y="290655"/>
                  </a:lnTo>
                  <a:lnTo>
                    <a:pt x="0" y="726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662" rIns="67872" bIns="72665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>
                <a:latin typeface="NikoshB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75754" y="5435480"/>
              <a:ext cx="2069855" cy="1750619"/>
            </a:xfrm>
            <a:custGeom>
              <a:avLst/>
              <a:gdLst>
                <a:gd name="connsiteX0" fmla="*/ 0 w 1068585"/>
                <a:gd name="connsiteY0" fmla="*/ 534293 h 1068585"/>
                <a:gd name="connsiteX1" fmla="*/ 534293 w 1068585"/>
                <a:gd name="connsiteY1" fmla="*/ 0 h 1068585"/>
                <a:gd name="connsiteX2" fmla="*/ 1068586 w 1068585"/>
                <a:gd name="connsiteY2" fmla="*/ 534293 h 1068585"/>
                <a:gd name="connsiteX3" fmla="*/ 534293 w 1068585"/>
                <a:gd name="connsiteY3" fmla="*/ 1068586 h 1068585"/>
                <a:gd name="connsiteX4" fmla="*/ 0 w 1068585"/>
                <a:gd name="connsiteY4" fmla="*/ 534293 h 106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585" h="1068585">
                  <a:moveTo>
                    <a:pt x="0" y="534293"/>
                  </a:moveTo>
                  <a:cubicBezTo>
                    <a:pt x="0" y="239211"/>
                    <a:pt x="239211" y="0"/>
                    <a:pt x="534293" y="0"/>
                  </a:cubicBezTo>
                  <a:cubicBezTo>
                    <a:pt x="829375" y="0"/>
                    <a:pt x="1068586" y="239211"/>
                    <a:pt x="1068586" y="534293"/>
                  </a:cubicBezTo>
                  <a:cubicBezTo>
                    <a:pt x="1068586" y="829375"/>
                    <a:pt x="829375" y="1068586"/>
                    <a:pt x="534293" y="1068586"/>
                  </a:cubicBezTo>
                  <a:cubicBezTo>
                    <a:pt x="239211" y="1068586"/>
                    <a:pt x="0" y="829375"/>
                    <a:pt x="0" y="53429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971" tIns="186971" rIns="186971" bIns="186971" numCol="1" spcCol="1270" anchor="ctr" anchorCtr="0">
              <a:noAutofit/>
            </a:bodyPr>
            <a:lstStyle/>
            <a:p>
              <a:pPr algn="ctr" defTabSz="10665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ক্ষনপদযুক্ত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আবরণী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টিস্যু</a:t>
              </a:r>
              <a:endParaRPr lang="en-GB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29642" y="3614583"/>
              <a:ext cx="533400" cy="363475"/>
            </a:xfrm>
            <a:custGeom>
              <a:avLst/>
              <a:gdLst>
                <a:gd name="connsiteX0" fmla="*/ 0 w 370090"/>
                <a:gd name="connsiteY0" fmla="*/ 72664 h 363319"/>
                <a:gd name="connsiteX1" fmla="*/ 188431 w 370090"/>
                <a:gd name="connsiteY1" fmla="*/ 72664 h 363319"/>
                <a:gd name="connsiteX2" fmla="*/ 188431 w 370090"/>
                <a:gd name="connsiteY2" fmla="*/ 0 h 363319"/>
                <a:gd name="connsiteX3" fmla="*/ 370090 w 370090"/>
                <a:gd name="connsiteY3" fmla="*/ 181660 h 363319"/>
                <a:gd name="connsiteX4" fmla="*/ 188431 w 370090"/>
                <a:gd name="connsiteY4" fmla="*/ 363319 h 363319"/>
                <a:gd name="connsiteX5" fmla="*/ 188431 w 370090"/>
                <a:gd name="connsiteY5" fmla="*/ 290655 h 363319"/>
                <a:gd name="connsiteX6" fmla="*/ 0 w 370090"/>
                <a:gd name="connsiteY6" fmla="*/ 290655 h 363319"/>
                <a:gd name="connsiteX7" fmla="*/ 0 w 370090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090" h="363319">
                  <a:moveTo>
                    <a:pt x="370090" y="290655"/>
                  </a:moveTo>
                  <a:lnTo>
                    <a:pt x="181659" y="290655"/>
                  </a:lnTo>
                  <a:lnTo>
                    <a:pt x="181659" y="363319"/>
                  </a:lnTo>
                  <a:lnTo>
                    <a:pt x="0" y="181659"/>
                  </a:lnTo>
                  <a:lnTo>
                    <a:pt x="181659" y="0"/>
                  </a:lnTo>
                  <a:lnTo>
                    <a:pt x="181659" y="72664"/>
                  </a:lnTo>
                  <a:lnTo>
                    <a:pt x="370090" y="72664"/>
                  </a:lnTo>
                  <a:lnTo>
                    <a:pt x="370090" y="29065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996" tIns="72665" rIns="0" bIns="72664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>
                <a:latin typeface="NikoshBAN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2574" y="2819398"/>
              <a:ext cx="2266831" cy="1858557"/>
            </a:xfrm>
            <a:custGeom>
              <a:avLst/>
              <a:gdLst>
                <a:gd name="connsiteX0" fmla="*/ 0 w 1391619"/>
                <a:gd name="connsiteY0" fmla="*/ 609602 h 1219203"/>
                <a:gd name="connsiteX1" fmla="*/ 695810 w 1391619"/>
                <a:gd name="connsiteY1" fmla="*/ 0 h 1219203"/>
                <a:gd name="connsiteX2" fmla="*/ 1391620 w 1391619"/>
                <a:gd name="connsiteY2" fmla="*/ 609602 h 1219203"/>
                <a:gd name="connsiteX3" fmla="*/ 695810 w 1391619"/>
                <a:gd name="connsiteY3" fmla="*/ 1219204 h 1219203"/>
                <a:gd name="connsiteX4" fmla="*/ 0 w 1391619"/>
                <a:gd name="connsiteY4" fmla="*/ 609602 h 12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619" h="1219203">
                  <a:moveTo>
                    <a:pt x="0" y="609602"/>
                  </a:moveTo>
                  <a:cubicBezTo>
                    <a:pt x="0" y="272928"/>
                    <a:pt x="311525" y="0"/>
                    <a:pt x="695810" y="0"/>
                  </a:cubicBezTo>
                  <a:cubicBezTo>
                    <a:pt x="1080095" y="0"/>
                    <a:pt x="1391620" y="272928"/>
                    <a:pt x="1391620" y="609602"/>
                  </a:cubicBezTo>
                  <a:cubicBezTo>
                    <a:pt x="1391620" y="946276"/>
                    <a:pt x="1080095" y="1219204"/>
                    <a:pt x="695810" y="1219204"/>
                  </a:cubicBezTo>
                  <a:cubicBezTo>
                    <a:pt x="311525" y="1219204"/>
                    <a:pt x="0" y="946276"/>
                    <a:pt x="0" y="60960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898" tIns="216648" rIns="241898" bIns="216648" numCol="1" spcCol="1270" anchor="ctr" anchorCtr="0">
              <a:noAutofit/>
            </a:bodyPr>
            <a:lstStyle/>
            <a:p>
              <a:pPr algn="ctr" defTabSz="1333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ফ্লাজেলাযুক্ত</a:t>
              </a:r>
              <a:r>
                <a:rPr lang="en-US" sz="31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আবরণী</a:t>
              </a:r>
              <a:r>
                <a:rPr lang="en-US" sz="31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টিস্যু</a:t>
              </a:r>
              <a:endParaRPr lang="en-GB" sz="31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99" y="2051118"/>
            <a:ext cx="2188935" cy="2006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07" y="2140122"/>
            <a:ext cx="2104479" cy="1882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22615" r="25933" b="7868"/>
          <a:stretch/>
        </p:blipFill>
        <p:spPr>
          <a:xfrm>
            <a:off x="4792279" y="4196907"/>
            <a:ext cx="1574692" cy="1654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0"/>
          <a:stretch/>
        </p:blipFill>
        <p:spPr>
          <a:xfrm>
            <a:off x="4423164" y="424330"/>
            <a:ext cx="2067813" cy="1756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1317" r="2239" b="10558"/>
          <a:stretch/>
        </p:blipFill>
        <p:spPr>
          <a:xfrm>
            <a:off x="2232861" y="2165549"/>
            <a:ext cx="2031816" cy="1816135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0324E0-C5CA-6B4C-A9FA-822B8ED0CB20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383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301">
            <a:off x="2834966" y="2523147"/>
            <a:ext cx="1695947" cy="14026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/>
          <a:stretch/>
        </p:blipFill>
        <p:spPr>
          <a:xfrm>
            <a:off x="3043305" y="3931949"/>
            <a:ext cx="1542197" cy="15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5747"/>
          <a:stretch/>
        </p:blipFill>
        <p:spPr>
          <a:xfrm>
            <a:off x="7737844" y="2940233"/>
            <a:ext cx="1460607" cy="13985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20" y="1301206"/>
            <a:ext cx="1330516" cy="14103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39" y="1359788"/>
            <a:ext cx="1814631" cy="12890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3383" r="21770" b="2686"/>
          <a:stretch/>
        </p:blipFill>
        <p:spPr>
          <a:xfrm>
            <a:off x="5292784" y="1223167"/>
            <a:ext cx="1929432" cy="41207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4385038" y="2157145"/>
            <a:ext cx="1494483" cy="2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85142" y="1867285"/>
            <a:ext cx="1339819" cy="5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25684" y="2594730"/>
            <a:ext cx="1468943" cy="688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440392" y="4302103"/>
            <a:ext cx="1318823" cy="36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385038" y="3371703"/>
            <a:ext cx="1494483" cy="70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5794" y="4345122"/>
            <a:ext cx="2156357" cy="15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কলামনার 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আবরণী টিস্যু  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577" y="1435659"/>
            <a:ext cx="2156357" cy="15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স্কোয়ামাস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আবরণী টিস্যু 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577" y="2816356"/>
            <a:ext cx="2259043" cy="15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আবরণী টিস্যু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21383" y="1500419"/>
            <a:ext cx="2629449" cy="15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সিউডো-স্ট্রাটিফাইড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21383" y="3523562"/>
            <a:ext cx="2561670" cy="10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স্ট্রাটিফাইড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2512" y="353713"/>
            <a:ext cx="6509976" cy="121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 আবরণী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টিস্যু্র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GB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F4642A2-12DE-6545-9280-6EF60106E502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93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343" y="865878"/>
            <a:ext cx="2971800" cy="12573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bn-BD" sz="4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623" y="3418188"/>
            <a:ext cx="9209315" cy="991041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3200" b="1" dirty="0">
                <a:latin typeface="NikoshBAN" pitchFamily="2" charset="0"/>
                <a:cs typeface="NikoshBAN" pitchFamily="2" charset="0"/>
              </a:rPr>
              <a:t>কোষের আকৃতি,প্রাণিদেহে অবস্থান ও কাজের  প্রকৃতিভেদে টিস্যুর চিত্র অংকন কর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EF4ED54-A180-2242-A799-F89D0F7CA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44" y="106601"/>
            <a:ext cx="2797084" cy="2775857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F5A4AD68-33F3-BD4B-B2ED-782FEC44930F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53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61326" y="1171034"/>
            <a:ext cx="4340104" cy="8972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610" y="2720146"/>
            <a:ext cx="9548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স্ট্রাটিফাইড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সিলিয়াযুক্ত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n>
                <a:solidFill>
                  <a:schemeClr val="tx1"/>
                </a:solidFill>
              </a:ln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৪। স্কোয়ামাস আবরণী টিস্যু কীসের মত কাজ করে?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7496DD3-3792-7145-80F3-3E9771DD53B8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78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/>
          <a:stretch/>
        </p:blipFill>
        <p:spPr>
          <a:xfrm>
            <a:off x="-1" y="0"/>
            <a:ext cx="11991704" cy="67128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89057" y="548857"/>
            <a:ext cx="5602514" cy="88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3971" y="5205764"/>
            <a:ext cx="10369732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A76A8E4-5262-874D-8832-67AD494D820C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9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0"/>
            <a:ext cx="12192000" cy="6857999"/>
          </a:xfrm>
          <a:prstGeom prst="frame">
            <a:avLst>
              <a:gd name="adj1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606" y="580211"/>
            <a:ext cx="3714787" cy="868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61397" y="2657939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/>
              <a:t>ডিমলা নীলফামারী </a:t>
            </a:r>
          </a:p>
          <a:p>
            <a:pPr algn="ctr"/>
            <a:r>
              <a:rPr lang="bn-BD"/>
              <a:t>মোবাইলঃ </a:t>
            </a:r>
            <a:r>
              <a:rPr lang="bn-BD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/>
              <a:t>ই মেইলঃ </a:t>
            </a:r>
            <a:r>
              <a:rPr lang="bn-BD">
                <a:hlinkClick r:id="rId2"/>
              </a:rPr>
              <a:t>karunakanto@yahoo.com</a:t>
            </a:r>
            <a:r>
              <a:rPr lang="bn-BD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6" y="1448891"/>
            <a:ext cx="3574048" cy="414490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A3C1F34-CE65-0849-98D8-78D6BA5E5D0B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8262">
            <a:off x="6048829" y="685800"/>
            <a:ext cx="5486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67578" y="2778759"/>
            <a:ext cx="5486400" cy="23919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AEDC950-E6C3-A64C-9777-3A99205FBC9C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171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41A28-9F8F-6246-BDDA-2F6AF68F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9" y="1692537"/>
            <a:ext cx="3511935" cy="4550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5F9598-FDB8-C341-9CA6-7B501CF412B0}"/>
              </a:ext>
            </a:extLst>
          </p:cNvPr>
          <p:cNvSpPr txBox="1"/>
          <p:nvPr/>
        </p:nvSpPr>
        <p:spPr>
          <a:xfrm>
            <a:off x="4597144" y="3182777"/>
            <a:ext cx="6852888" cy="1569656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18" tIns="45718" rIns="91418" bIns="45718" rtlCol="0">
            <a:spAutoFit/>
          </a:bodyPr>
          <a:lstStyle/>
          <a:p>
            <a:pPr algn="ctr" defTabSz="914150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</a:p>
          <a:p>
            <a:pPr algn="ctr" defTabSz="914150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 defTabSz="914150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 (জীব কোষ  ও টিস্যু</a:t>
            </a:r>
            <a:r>
              <a:rPr lang="bn-BD" sz="32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C618EA7-B009-984A-9DE6-F1FBB7FBB6DC}"/>
              </a:ext>
            </a:extLst>
          </p:cNvPr>
          <p:cNvSpPr/>
          <p:nvPr/>
        </p:nvSpPr>
        <p:spPr>
          <a:xfrm>
            <a:off x="3728358" y="261675"/>
            <a:ext cx="4735284" cy="1169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8000" b="1"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cap="none" spc="0" dirty="0"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EEC42FB-61C2-F941-BF37-ED17C1C62B4C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95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2956" r="8745" b="17342"/>
          <a:stretch/>
        </p:blipFill>
        <p:spPr>
          <a:xfrm>
            <a:off x="941643" y="1521177"/>
            <a:ext cx="6681783" cy="366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402" y="409317"/>
            <a:ext cx="8320169" cy="7694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4" tIns="45718" rIns="91424" bIns="45718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টিতে</a:t>
            </a:r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3421" y="1908558"/>
            <a:ext cx="3242483" cy="584775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এটা কোন ধরনের টিস্যু</a:t>
            </a:r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7013" y="3591653"/>
            <a:ext cx="1793539" cy="584775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আবরণী টিস্যু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2277248">
            <a:off x="6779632" y="1699229"/>
            <a:ext cx="627797" cy="133620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7093529" y="3532635"/>
            <a:ext cx="1214651" cy="351401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433C983-DD6F-1140-9A5E-764DB18E0D2A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610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7A7C4B-755D-CE40-AE84-32A8CB7B0995}"/>
              </a:ext>
            </a:extLst>
          </p:cNvPr>
          <p:cNvSpPr/>
          <p:nvPr/>
        </p:nvSpPr>
        <p:spPr>
          <a:xfrm>
            <a:off x="3773716" y="100813"/>
            <a:ext cx="5101771" cy="1407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80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33F97-CA7F-5E45-80F6-B5529B739B42}"/>
              </a:ext>
            </a:extLst>
          </p:cNvPr>
          <p:cNvSpPr txBox="1"/>
          <p:nvPr/>
        </p:nvSpPr>
        <p:spPr>
          <a:xfrm>
            <a:off x="644252" y="3429000"/>
            <a:ext cx="11152891" cy="206210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342874" indent="-342874" defTabSz="914332">
              <a:buFont typeface="Arial" pitchFamily="34" charset="0"/>
              <a:buChar char="•"/>
            </a:pPr>
            <a:r>
              <a:rPr lang="bn-BD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প্রাণী টিস্যুর প্রকারভেদ সম্পর্কে বলতে পারবে</a:t>
            </a:r>
          </a:p>
          <a:p>
            <a:pPr marL="342874" indent="-342874" defTabSz="914332">
              <a:buFont typeface="Arial" pitchFamily="34" charset="0"/>
              <a:buChar char="•"/>
            </a:pPr>
            <a:r>
              <a:rPr lang="bn-BD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আবরনী টিস্যু  কী তা বলতে পারবে</a:t>
            </a:r>
          </a:p>
          <a:p>
            <a:pPr marL="342874" indent="-342874" defTabSz="914332">
              <a:buFont typeface="Arial" pitchFamily="34" charset="0"/>
              <a:buChar char="•"/>
            </a:pPr>
            <a:r>
              <a:rPr lang="bn-BD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আবরনী টিস্যুর প্রকারভেদ করতে পারবে</a:t>
            </a:r>
          </a:p>
          <a:p>
            <a:pPr marL="342874" indent="-342874" defTabSz="914332">
              <a:buFont typeface="Arial" pitchFamily="34" charset="0"/>
              <a:buChar char="•"/>
            </a:pPr>
            <a:r>
              <a:rPr lang="bn-BD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আবরনী টিস্যুর কাজ বর্ণনা করতে পারবে।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9590A-25CA-AB47-BF72-223B87B0E02C}"/>
              </a:ext>
            </a:extLst>
          </p:cNvPr>
          <p:cNvSpPr txBox="1"/>
          <p:nvPr/>
        </p:nvSpPr>
        <p:spPr>
          <a:xfrm>
            <a:off x="110853" y="2370161"/>
            <a:ext cx="6213748" cy="646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4" tIns="45718" rIns="91434" bIns="45718" rtlCol="0" anchor="ctr" anchorCtr="1">
            <a:spAutoFit/>
          </a:bodyPr>
          <a:lstStyle/>
          <a:p>
            <a:pPr defTabSz="914332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8DAEE57-6C9D-494D-9E6A-53EC19590427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84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833" y="272056"/>
            <a:ext cx="11791667" cy="11033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কোষের সংখ্যা,বৈশিষ্ট্য এবংনিঃসৃত পদার্থের উপরভিত্তি করে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 টিস্যুর প্রকারভেদ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924" y="2936551"/>
            <a:ext cx="2337662" cy="70788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40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টিস্যু  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34976" y="3257267"/>
            <a:ext cx="798399" cy="1478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b="1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201600" y="1528551"/>
            <a:ext cx="6819" cy="3930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224348" y="2629471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b="1"/>
          </a:p>
        </p:txBody>
      </p:sp>
      <p:sp>
        <p:nvSpPr>
          <p:cNvPr id="16" name="Right Arrow 15"/>
          <p:cNvSpPr/>
          <p:nvPr/>
        </p:nvSpPr>
        <p:spPr>
          <a:xfrm>
            <a:off x="4211806" y="1444391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b="1"/>
          </a:p>
        </p:txBody>
      </p:sp>
      <p:sp>
        <p:nvSpPr>
          <p:cNvPr id="17" name="Right Arrow 16"/>
          <p:cNvSpPr/>
          <p:nvPr/>
        </p:nvSpPr>
        <p:spPr>
          <a:xfrm>
            <a:off x="4201600" y="5363575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5299113" y="5167962"/>
            <a:ext cx="1417095" cy="107721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 টিস্যু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935" y="1239673"/>
            <a:ext cx="1902733" cy="107721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আবরণী টিস্যু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647" y="2436618"/>
            <a:ext cx="1859517" cy="107721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যোজক টিস্যু  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89" y="833296"/>
            <a:ext cx="1968313" cy="1398200"/>
          </a:xfrm>
          <a:prstGeom prst="ellipse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69635" y="3988730"/>
            <a:ext cx="1493297" cy="107721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b="1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পেশী টিস্যু  </a:t>
            </a:r>
            <a:endParaRPr lang="en-US" sz="32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226620" y="4146647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28" y="3803537"/>
            <a:ext cx="2647747" cy="1223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14694"/>
          <a:stretch/>
        </p:blipFill>
        <p:spPr>
          <a:xfrm>
            <a:off x="7804527" y="4974971"/>
            <a:ext cx="2470944" cy="996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>
          <a:xfrm>
            <a:off x="7951570" y="2326525"/>
            <a:ext cx="2240132" cy="124158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FA2ABA8-61FA-9340-AE61-48C24AC06A75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9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13738"/>
              </p:ext>
            </p:extLst>
          </p:nvPr>
        </p:nvGraphicFramePr>
        <p:xfrm>
          <a:off x="6487886" y="2701224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86" y="2701224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" y="775269"/>
            <a:ext cx="10058400" cy="528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481" y="237372"/>
            <a:ext cx="8709448" cy="661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4" tIns="45718" rIns="91424" bIns="45718" rtlCol="0">
            <a:spAutoFit/>
          </a:bodyPr>
          <a:lstStyle/>
          <a:p>
            <a:pPr algn="ctr"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চলো আমরা ভিডিওটি দেখি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44AC465-B541-414A-951E-984D8E8140C5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908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070091" y="3321986"/>
            <a:ext cx="3764516" cy="769437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আবরণী টিস্যু  </a:t>
            </a:r>
            <a:endParaRPr lang="en-US" sz="4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57681" y="3257267"/>
            <a:ext cx="860067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51873" y="1528551"/>
            <a:ext cx="6819" cy="3930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2274625" y="3257267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35957" y="1444391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51877" y="5363575"/>
            <a:ext cx="1078171" cy="1637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49389" y="5167962"/>
            <a:ext cx="310600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কলামনার আবরণী টিস্যু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0717" y="1239673"/>
            <a:ext cx="310600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স্কোয়ামাস আবরণী টিস্যু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3921" y="3105359"/>
            <a:ext cx="337669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কিউবয়ডাল আবরণী টিস্যু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33" y="826143"/>
            <a:ext cx="2210939" cy="157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63" y="4100763"/>
            <a:ext cx="2060943" cy="206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epithelial-types.jpg"/>
          <p:cNvPicPr>
            <a:picLocks noChangeAspect="1"/>
          </p:cNvPicPr>
          <p:nvPr/>
        </p:nvPicPr>
        <p:blipFill rotWithShape="1">
          <a:blip r:embed="rId4"/>
          <a:srcRect l="2273" t="12268" r="55569" b="68249"/>
          <a:stretch/>
        </p:blipFill>
        <p:spPr>
          <a:xfrm>
            <a:off x="6864701" y="2617649"/>
            <a:ext cx="2361191" cy="124739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382133" y="214894"/>
            <a:ext cx="11341291" cy="11033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defTabSz="1599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কোষের আকৃতি,প্রাণীদেহে অবস্হান এবং কাজের প্রকৃতিভেদে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এপিথেলিয়াল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GB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06305" y="1389799"/>
            <a:ext cx="29808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কাজ-আবরণ ও ছাঁকন</a:t>
            </a:r>
            <a:endParaRPr lang="en-GB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6314" y="4860695"/>
            <a:ext cx="310600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কাজ-ক্ষরণ,রক্ষণ,শোষণ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5881" y="2703301"/>
            <a:ext cx="2661320" cy="1077219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কাজ-পরিশোষণ ও আবরণ 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Arrow 2"/>
          <p:cNvSpPr/>
          <p:nvPr/>
        </p:nvSpPr>
        <p:spPr>
          <a:xfrm rot="21410656">
            <a:off x="8393377" y="1119119"/>
            <a:ext cx="832515" cy="188784"/>
          </a:xfrm>
          <a:prstGeom prst="curved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21175212">
            <a:off x="8600365" y="2513465"/>
            <a:ext cx="832515" cy="188784"/>
          </a:xfrm>
          <a:prstGeom prst="curved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807266">
            <a:off x="8670877" y="4494667"/>
            <a:ext cx="832515" cy="188784"/>
          </a:xfrm>
          <a:prstGeom prst="curved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5036F56-F5E0-954F-9B1F-517AE5AAF3FF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50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40" grpId="0"/>
      <p:bldP spid="18" grpId="0"/>
      <p:bldP spid="19" grpId="0"/>
      <p:bldP spid="20" grpId="0"/>
      <p:bldP spid="3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4" y="321777"/>
            <a:ext cx="5779753" cy="410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312" y="4669819"/>
            <a:ext cx="3677522" cy="12003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আঁইশাকার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GB" sz="3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3617" y="2038074"/>
            <a:ext cx="2917526" cy="58477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GB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7778" y="3073875"/>
            <a:ext cx="2336039" cy="584771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 rtlCol="0">
            <a:spAutoFit/>
          </a:bodyPr>
          <a:lstStyle/>
          <a:p>
            <a:pPr lvl="0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ভিত্তিপর্দা</a:t>
            </a:r>
            <a:endParaRPr lang="en-GB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00554" y="2320130"/>
            <a:ext cx="2197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00554" y="3411950"/>
            <a:ext cx="2336039" cy="2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84D2C322-A7C6-AF46-A03E-027F9CC8AC24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frame">
            <a:avLst>
              <a:gd name="adj1" fmla="val 2279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304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337</Words>
  <Application>Microsoft Office PowerPoint</Application>
  <PresentationFormat>Widescreen</PresentationFormat>
  <Paragraphs>89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Unknown User</cp:lastModifiedBy>
  <cp:revision>143</cp:revision>
  <dcterms:created xsi:type="dcterms:W3CDTF">2019-10-20T05:53:29Z</dcterms:created>
  <dcterms:modified xsi:type="dcterms:W3CDTF">2019-11-22T06:36:39Z</dcterms:modified>
</cp:coreProperties>
</file>