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61" r:id="rId5"/>
    <p:sldId id="262" r:id="rId6"/>
    <p:sldId id="260" r:id="rId7"/>
    <p:sldId id="264" r:id="rId8"/>
    <p:sldId id="265" r:id="rId9"/>
    <p:sldId id="267" r:id="rId10"/>
    <p:sldId id="269" r:id="rId11"/>
    <p:sldId id="268" r:id="rId12"/>
    <p:sldId id="270" r:id="rId13"/>
    <p:sldId id="271" r:id="rId14"/>
    <p:sldId id="272" r:id="rId15"/>
    <p:sldId id="276" r:id="rId16"/>
    <p:sldId id="275" r:id="rId17"/>
    <p:sldId id="278" r:id="rId18"/>
    <p:sldId id="274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303F9-C7E5-4D96-8B76-DCAA78ED62F9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5301D-4DD1-450B-85F5-C1B9A6E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70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79D11-0B9D-4412-B747-D3E6B0E2E8E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92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79D11-0B9D-4412-B747-D3E6B0E2E8E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3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06682" y="1219200"/>
            <a:ext cx="7180118" cy="3733800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pPr algn="ctr"/>
            <a:r>
              <a:rPr lang="bn-BD" sz="11500" dirty="0" smtClean="0">
                <a:solidFill>
                  <a:srgbClr val="00B0F0"/>
                </a:solidFill>
              </a:rPr>
              <a:t>স্বাগতম </a:t>
            </a:r>
            <a:endParaRPr lang="en-US" sz="115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92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1600200"/>
            <a:ext cx="56387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বৃত্ত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দ্বারা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আবদ্ধ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সমতলীয়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ক্ষেত্রকে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বৃত্তক্ষেত্র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বলে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828800" y="2438400"/>
            <a:ext cx="5715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কেন্দ্র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থেকে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সমদুরবর্তী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যেকোনো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বিন্দুর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দুরত্বকে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বৃত্তের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ব্যাসার্ধ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(Radius)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বলা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হয়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।</a:t>
            </a:r>
            <a:endParaRPr lang="en-US" sz="2400" b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4126468"/>
            <a:ext cx="6095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বৃত্তের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সম্পূর্ণ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দৈর্ঘ্যকে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পরিধি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(Circumference)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</a:rPr>
              <a:t>বলে</a:t>
            </a:r>
            <a:r>
              <a:rPr lang="en-US" sz="2800" b="1" dirty="0">
                <a:latin typeface="Shonar Bangla" pitchFamily="34" charset="0"/>
                <a:cs typeface="Shonar Bangla" pitchFamily="34" charset="0"/>
              </a:rPr>
              <a:t> ।</a:t>
            </a:r>
            <a:r>
              <a:rPr lang="en-US" sz="2400" b="1" dirty="0">
                <a:latin typeface="Shonar Bangla" pitchFamily="34" charset="0"/>
                <a:cs typeface="Shonar Bangla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2945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00367" y="762000"/>
            <a:ext cx="5029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n-US" sz="3200" b="1" dirty="0" err="1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বৃত্তের</a:t>
            </a:r>
            <a:r>
              <a:rPr lang="en-US" sz="3200" b="1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যেকোনো</a:t>
            </a:r>
            <a:r>
              <a:rPr lang="en-US" sz="3200" b="1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দুইটি</a:t>
            </a:r>
            <a:r>
              <a:rPr lang="en-US" sz="3200" b="1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বিন্দুর</a:t>
            </a:r>
            <a:r>
              <a:rPr lang="en-US" sz="3200" b="1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সংযোজক</a:t>
            </a:r>
            <a:r>
              <a:rPr lang="en-US" sz="3200" b="1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রেখাংশ</a:t>
            </a:r>
            <a:r>
              <a:rPr lang="en-US" sz="3200" b="1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যদি</a:t>
            </a:r>
            <a:r>
              <a:rPr lang="en-US" sz="3200" b="1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কেন্দ্র</a:t>
            </a:r>
            <a:r>
              <a:rPr lang="en-US" sz="3200" b="1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দিয়ে</a:t>
            </a:r>
            <a:r>
              <a:rPr lang="en-US" sz="3200" b="1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যায়</a:t>
            </a:r>
            <a:r>
              <a:rPr lang="en-US" sz="3200" b="1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তবে</a:t>
            </a:r>
            <a:r>
              <a:rPr lang="en-US" sz="3200" b="1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রেখাংশটিকে</a:t>
            </a:r>
            <a:r>
              <a:rPr lang="en-US" sz="3200" b="1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বৃত্তের</a:t>
            </a:r>
            <a:r>
              <a:rPr lang="en-US" sz="3200" b="1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ব্যাস</a:t>
            </a:r>
            <a:r>
              <a:rPr lang="en-US" sz="3200" b="1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(Diameter) </a:t>
            </a:r>
            <a:r>
              <a:rPr lang="en-US" sz="3200" b="1" dirty="0" err="1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বলা</a:t>
            </a:r>
            <a:r>
              <a:rPr lang="en-US" sz="3200" b="1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হয়</a:t>
            </a:r>
            <a:r>
              <a:rPr lang="en-US" sz="3200" b="1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।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09800" y="3872805"/>
            <a:ext cx="4648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bn-IN" sz="2800" b="1" dirty="0">
                <a:solidFill>
                  <a:srgbClr val="7030A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কোনো নির্দিষ্ট বিন্দু থেকে সমদূরবর্তী সকল বিন্দুর সেটকে বৃত্ত</a:t>
            </a:r>
            <a:r>
              <a:rPr lang="en-US" sz="2800" b="1" dirty="0">
                <a:solidFill>
                  <a:srgbClr val="7030A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(Circle)</a:t>
            </a:r>
            <a:r>
              <a:rPr lang="bn-IN" sz="2800" b="1" dirty="0">
                <a:solidFill>
                  <a:srgbClr val="7030A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বলা হয়। </a:t>
            </a:r>
            <a:endParaRPr lang="en-US" sz="2800" b="1" dirty="0">
              <a:solidFill>
                <a:srgbClr val="7030A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30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5181600"/>
            <a:ext cx="2209800" cy="876300"/>
          </a:xfrm>
          <a:prstGeom prst="rect">
            <a:avLst/>
          </a:prstGeom>
          <a:noFill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3276600"/>
            <a:ext cx="2209800" cy="866775"/>
          </a:xfrm>
          <a:prstGeom prst="rect">
            <a:avLst/>
          </a:prstGeom>
          <a:noFill/>
        </p:spPr>
      </p:pic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762000"/>
            <a:ext cx="1981200" cy="1024759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>
          <a:xfrm>
            <a:off x="762000" y="914400"/>
            <a:ext cx="1524000" cy="152400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10" idx="2"/>
            <a:endCxn id="10" idx="6"/>
          </p:cNvCxnSpPr>
          <p:nvPr/>
        </p:nvCxnSpPr>
        <p:spPr>
          <a:xfrm rot="10800000" flipH="1">
            <a:off x="762000" y="1676400"/>
            <a:ext cx="1524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9868117">
            <a:off x="517221" y="682193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22 cm</a:t>
            </a:r>
            <a:endParaRPr lang="en-US" sz="2800" b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1600200"/>
            <a:ext cx="781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Shonar Bangla" pitchFamily="34" charset="0"/>
                <a:cs typeface="Shonar Bangla" pitchFamily="34" charset="0"/>
              </a:rPr>
              <a:t>7 cm</a:t>
            </a:r>
            <a:endParaRPr lang="en-US" sz="2800" b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3400" y="4343400"/>
            <a:ext cx="2133600" cy="213360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5800" y="2667000"/>
            <a:ext cx="1447800" cy="144780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endCxn id="20" idx="6"/>
          </p:cNvCxnSpPr>
          <p:nvPr/>
        </p:nvCxnSpPr>
        <p:spPr>
          <a:xfrm flipV="1">
            <a:off x="685800" y="3390900"/>
            <a:ext cx="1447800" cy="396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 rot="18652277">
            <a:off x="170291" y="2487064"/>
            <a:ext cx="1347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honar Bangla" pitchFamily="34" charset="0"/>
                <a:cs typeface="Shonar Bangla" pitchFamily="34" charset="0"/>
              </a:rPr>
              <a:t>18.22 cm</a:t>
            </a:r>
            <a:endParaRPr lang="en-US" sz="2400" b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43000" y="3352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honar Bangla" pitchFamily="34" charset="0"/>
                <a:cs typeface="Shonar Bangla" pitchFamily="34" charset="0"/>
              </a:rPr>
              <a:t>6 cm</a:t>
            </a:r>
            <a:endParaRPr lang="en-US" sz="2400" b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 rot="18467888">
            <a:off x="54563" y="421644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honar Bangla" pitchFamily="34" charset="0"/>
                <a:cs typeface="Shonar Bangla" pitchFamily="34" charset="0"/>
              </a:rPr>
              <a:t>25.14 cm</a:t>
            </a:r>
            <a:endParaRPr lang="en-US" sz="2400" b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447800" y="5410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honar Bangla" pitchFamily="34" charset="0"/>
                <a:cs typeface="Shonar Bangla" pitchFamily="34" charset="0"/>
              </a:rPr>
              <a:t>8 cm</a:t>
            </a:r>
            <a:endParaRPr lang="en-US" sz="2400" b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438400" y="762000"/>
            <a:ext cx="2819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286000" y="3048000"/>
            <a:ext cx="29718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>
            <a:stCxn id="19" idx="2"/>
            <a:endCxn id="19" idx="6"/>
          </p:cNvCxnSpPr>
          <p:nvPr/>
        </p:nvCxnSpPr>
        <p:spPr>
          <a:xfrm rot="10800000" flipH="1">
            <a:off x="533400" y="5410200"/>
            <a:ext cx="2133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743200" y="4953000"/>
            <a:ext cx="2362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521088" y="0"/>
            <a:ext cx="3276600" cy="2677656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কোনো</a:t>
            </a:r>
            <a:r>
              <a:rPr lang="en-US" sz="2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বৃত্তের</a:t>
            </a:r>
            <a:r>
              <a:rPr lang="en-US" sz="2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পরিধি</a:t>
            </a:r>
            <a:r>
              <a:rPr lang="en-US" sz="2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ও </a:t>
            </a:r>
            <a:r>
              <a:rPr lang="en-US" sz="28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ব্যাসেরর</a:t>
            </a:r>
            <a:r>
              <a:rPr lang="en-US" sz="2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অনুপাত</a:t>
            </a:r>
            <a:r>
              <a:rPr lang="en-US" sz="2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ধ্রুবক</a:t>
            </a:r>
            <a:r>
              <a:rPr lang="en-US" sz="2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। </a:t>
            </a:r>
            <a:r>
              <a:rPr lang="en-US" sz="28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একে</a:t>
            </a:r>
            <a:r>
              <a:rPr lang="en-US" sz="2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গ্রিক</a:t>
            </a:r>
            <a:r>
              <a:rPr lang="en-US" sz="2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অক্ষর</a:t>
            </a:r>
            <a:r>
              <a:rPr lang="en-US" sz="2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 </a:t>
            </a:r>
            <a:r>
              <a:rPr lang="en-US" sz="28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দ্বারা</a:t>
            </a:r>
            <a:r>
              <a:rPr lang="en-US" sz="2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নির্দেশ</a:t>
            </a:r>
            <a:r>
              <a:rPr lang="en-US" sz="2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করা</a:t>
            </a:r>
            <a:r>
              <a:rPr lang="en-US" sz="2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হয়</a:t>
            </a:r>
            <a:r>
              <a:rPr lang="en-US" sz="2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।</a:t>
            </a:r>
            <a:endParaRPr lang="en-US" sz="2800" b="1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00700" y="3560360"/>
            <a:ext cx="1524000" cy="800100"/>
          </a:xfrm>
          <a:prstGeom prst="rect">
            <a:avLst/>
          </a:prstGeom>
          <a:noFill/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4419600"/>
            <a:ext cx="1647825" cy="476250"/>
          </a:xfrm>
          <a:prstGeom prst="rect">
            <a:avLst/>
          </a:prstGeom>
          <a:noFill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5026740"/>
            <a:ext cx="1190625" cy="476250"/>
          </a:xfrm>
          <a:prstGeom prst="rect">
            <a:avLst/>
          </a:prstGeom>
          <a:noFill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5638800"/>
            <a:ext cx="981075" cy="476250"/>
          </a:xfrm>
          <a:prstGeom prst="rect">
            <a:avLst/>
          </a:prstGeom>
          <a:noFill/>
        </p:spPr>
      </p:pic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638800" y="2438400"/>
            <a:ext cx="312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বৃত্তের</a:t>
            </a:r>
            <a:r>
              <a:rPr lang="en-US" sz="3200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পরিধি</a:t>
            </a:r>
            <a:r>
              <a:rPr lang="en-US" sz="3200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 </a:t>
            </a:r>
            <a:r>
              <a:rPr lang="en-US" sz="4000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c</a:t>
            </a:r>
            <a:r>
              <a:rPr lang="en-US" sz="3200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ও </a:t>
            </a:r>
            <a:r>
              <a:rPr lang="en-US" sz="3200" b="1" dirty="0" err="1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ব্যাস</a:t>
            </a:r>
            <a:r>
              <a:rPr lang="en-US" sz="3200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d </a:t>
            </a:r>
            <a:r>
              <a:rPr lang="en-US" sz="3200" b="1" dirty="0" err="1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হলে</a:t>
            </a:r>
            <a:r>
              <a:rPr lang="en-US" sz="3200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,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848600" y="4724400"/>
            <a:ext cx="762000" cy="1077218"/>
          </a:xfrm>
          <a:prstGeom prst="rect">
            <a:avLst/>
          </a:prstGeom>
          <a:noFill/>
          <a:ln w="12700">
            <a:solidFill>
              <a:srgbClr val="00206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Shonar Bangla" pitchFamily="34" charset="0"/>
                <a:cs typeface="Shonar Bangla" pitchFamily="34" charset="0"/>
              </a:rPr>
              <a:t> d = 2r</a:t>
            </a:r>
            <a:endParaRPr lang="en-US" sz="3200" b="1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8813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9" dur="5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2" dur="5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5" dur="5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3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3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000"/>
                            </p:stCondLst>
                            <p:childTnLst>
                              <p:par>
                                <p:cTn id="9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3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3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0"/>
      <p:bldP spid="19" grpId="0" animBg="1"/>
      <p:bldP spid="20" grpId="0" animBg="1"/>
      <p:bldP spid="62" grpId="0"/>
      <p:bldP spid="63" grpId="0"/>
      <p:bldP spid="64" grpId="0"/>
      <p:bldP spid="65" grpId="0"/>
      <p:bldP spid="43" grpId="0" animBg="1"/>
      <p:bldP spid="86" grpId="0" animBg="1"/>
      <p:bldP spid="86" grpId="1" animBg="1"/>
      <p:bldP spid="92" grpId="0" animBg="1"/>
      <p:bldP spid="41" grpId="0"/>
      <p:bldP spid="45" grpId="0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33664" y="1604901"/>
            <a:ext cx="54192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en-US" sz="36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তোমরা</a:t>
            </a:r>
            <a:r>
              <a:rPr lang="en-US" sz="36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কি</a:t>
            </a:r>
            <a:r>
              <a:rPr lang="en-US" sz="36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বলতে</a:t>
            </a:r>
            <a:r>
              <a:rPr lang="en-US" sz="36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পারবে</a:t>
            </a:r>
            <a:r>
              <a:rPr lang="en-US" sz="36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ছবিটি</a:t>
            </a:r>
            <a:r>
              <a:rPr lang="en-US" sz="36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কার</a:t>
            </a:r>
            <a:r>
              <a:rPr lang="en-US" sz="36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?</a:t>
            </a:r>
          </a:p>
        </p:txBody>
      </p:sp>
      <p:sp>
        <p:nvSpPr>
          <p:cNvPr id="5" name="Rectangle 4"/>
          <p:cNvSpPr/>
          <p:nvPr/>
        </p:nvSpPr>
        <p:spPr>
          <a:xfrm>
            <a:off x="4724400" y="3078449"/>
            <a:ext cx="53455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b="1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ভারতীয়</a:t>
            </a:r>
            <a:r>
              <a:rPr lang="en-US" sz="3200" b="1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গণিতবিদ</a:t>
            </a:r>
            <a:r>
              <a:rPr lang="en-US" sz="3200" b="1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আর্যভট্র</a:t>
            </a:r>
            <a:r>
              <a:rPr lang="en-US" sz="3200" b="1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(৪৭৬-৫৫০</a:t>
            </a:r>
            <a:r>
              <a:rPr lang="en-US" sz="28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233664" y="4214455"/>
            <a:ext cx="49615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তিনি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প্রথম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-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এর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আসন্ন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মান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নির্ণয়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করেছেন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bn-BD" sz="2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,</a:t>
            </a:r>
            <a:endParaRPr lang="en-US" sz="2800" b="1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2593" y="5264881"/>
            <a:ext cx="20891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যা</a:t>
            </a:r>
            <a:r>
              <a:rPr lang="en-US" sz="2800" b="1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প্রায়</a:t>
            </a:r>
            <a:r>
              <a:rPr lang="en-US" sz="2800" b="1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3.1416</a:t>
            </a:r>
          </a:p>
        </p:txBody>
      </p:sp>
      <p:pic>
        <p:nvPicPr>
          <p:cNvPr id="8" name="Picture 7" descr="c12.jpg"/>
          <p:cNvPicPr>
            <a:picLocks noChangeAspect="1"/>
          </p:cNvPicPr>
          <p:nvPr/>
        </p:nvPicPr>
        <p:blipFill>
          <a:blip r:embed="rId2"/>
          <a:srcRect t="16393"/>
          <a:stretch>
            <a:fillRect/>
          </a:stretch>
        </p:blipFill>
        <p:spPr>
          <a:xfrm>
            <a:off x="0" y="1585567"/>
            <a:ext cx="4233664" cy="34829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1167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0800" y="486770"/>
            <a:ext cx="3048000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prstTxWarp prst="textWave2">
              <a:avLst/>
            </a:prstTxWarp>
            <a:spAutoFit/>
          </a:bodyPr>
          <a:lstStyle/>
          <a:p>
            <a:pPr algn="ctr"/>
            <a:r>
              <a:rPr lang="en-US" sz="6000" b="1" dirty="0" err="1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একক</a:t>
            </a:r>
            <a:r>
              <a:rPr lang="en-US" sz="6000" b="1" dirty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কাজ</a:t>
            </a:r>
            <a:r>
              <a:rPr lang="en-US" sz="6000" b="1" dirty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05000" y="2590800"/>
            <a:ext cx="388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3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10 </a:t>
            </a:r>
            <a:r>
              <a:rPr lang="en-US" sz="36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সে.মি.ব্যাসার্ধের</a:t>
            </a:r>
            <a:r>
              <a:rPr lang="en-US" sz="3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বৃত্তের</a:t>
            </a:r>
            <a:r>
              <a:rPr lang="en-US" sz="3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পরিধি</a:t>
            </a:r>
            <a:r>
              <a:rPr lang="en-US" sz="3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কত</a:t>
            </a:r>
            <a:r>
              <a:rPr lang="en-US" sz="3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?</a:t>
            </a:r>
            <a:r>
              <a:rPr lang="en-US" sz="3600" b="1" dirty="0">
                <a:latin typeface="Shonar Bangla" panose="020B0502040204020203" pitchFamily="34" charset="0"/>
                <a:cs typeface="Shonar Bangla" panose="020B0502040204020203" pitchFamily="34" charset="0"/>
                <a:sym typeface="Symbol"/>
              </a:rPr>
              <a:t> = 3.14 </a:t>
            </a:r>
            <a:r>
              <a:rPr lang="en-US" sz="36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ধর</a:t>
            </a:r>
            <a:r>
              <a:rPr lang="en-US" sz="3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।  </a:t>
            </a:r>
            <a:r>
              <a:rPr lang="en-US" sz="32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778052962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057400"/>
            <a:ext cx="5537444" cy="752475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0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12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67400" y="990600"/>
            <a:ext cx="2438400" cy="584775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</a:rPr>
              <a:t>জোরায় কাজ 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29400" y="2133600"/>
            <a:ext cx="1371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সময়ঃ</a:t>
            </a:r>
            <a:r>
              <a:rPr lang="en-US" sz="2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 algn="ctr"/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১০</a:t>
            </a:r>
            <a:r>
              <a:rPr lang="en-US" sz="2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মিনিট</a:t>
            </a:r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5200" y="4114800"/>
            <a:ext cx="5638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3600" b="1" dirty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9.8 </a:t>
            </a:r>
            <a:r>
              <a:rPr lang="en-US" sz="3600" b="1" dirty="0" err="1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মি.ব্যাসের</a:t>
            </a:r>
            <a:r>
              <a:rPr lang="en-US" sz="3600" b="1" dirty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বৃত্তাকার</a:t>
            </a:r>
            <a:r>
              <a:rPr lang="en-US" sz="3600" b="1" dirty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একটি</a:t>
            </a:r>
            <a:r>
              <a:rPr lang="en-US" sz="3600" b="1" dirty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বাগানের</a:t>
            </a:r>
            <a:r>
              <a:rPr lang="en-US" sz="3600" b="1" dirty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ক্ষেত্রফল</a:t>
            </a:r>
            <a:r>
              <a:rPr lang="en-US" sz="3600" b="1" dirty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কত</a:t>
            </a:r>
            <a:r>
              <a:rPr lang="en-US" sz="3600" b="1" dirty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?</a:t>
            </a:r>
            <a:r>
              <a:rPr lang="en-US" sz="3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r>
              <a:rPr lang="en-US" sz="40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 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571500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74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584579" y="2774211"/>
            <a:ext cx="4572000" cy="1077218"/>
          </a:xfrm>
          <a:prstGeom prst="rect">
            <a:avLst/>
          </a:prstGeom>
          <a:noFill/>
          <a:ln w="12700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২। </a:t>
            </a:r>
            <a:r>
              <a:rPr lang="en-US" sz="32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বৃত্তের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ব্যাস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ব্যাসার্ধের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কত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গুণ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? </a:t>
            </a:r>
            <a:endParaRPr lang="en-US" sz="3200" b="1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9600" y="1455655"/>
            <a:ext cx="4267200" cy="1077218"/>
          </a:xfrm>
          <a:prstGeom prst="rect">
            <a:avLst/>
          </a:prstGeom>
          <a:ln w="12700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১। </a:t>
            </a:r>
            <a:r>
              <a:rPr lang="en-US" sz="3200" b="1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বৃত্তের</a:t>
            </a:r>
            <a:r>
              <a:rPr lang="en-US" sz="3200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দৈর্ঘ্যকে</a:t>
            </a:r>
            <a:r>
              <a:rPr lang="en-US" sz="3200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কী</a:t>
            </a:r>
            <a:r>
              <a:rPr lang="en-US" sz="3200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বলে</a:t>
            </a:r>
            <a:r>
              <a:rPr lang="en-US" sz="3200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?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endParaRPr lang="en-US" sz="32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9600" y="4075707"/>
            <a:ext cx="4572000" cy="1138773"/>
          </a:xfrm>
          <a:prstGeom prst="rect">
            <a:avLst/>
          </a:prstGeom>
          <a:ln w="12700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৩।  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 (</a:t>
            </a:r>
            <a:r>
              <a:rPr lang="en-US" sz="32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পাই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)- </a:t>
            </a:r>
            <a:r>
              <a:rPr lang="en-US" sz="32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এর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আসন্ন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মান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কত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?</a:t>
            </a:r>
            <a:r>
              <a:rPr lang="en-US" sz="36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33600" y="609600"/>
            <a:ext cx="3962400" cy="634663"/>
          </a:xfrm>
          <a:prstGeom prst="rect">
            <a:avLst/>
          </a:prstGeom>
          <a:noFill/>
          <a:ln w="12700">
            <a:solidFill>
              <a:srgbClr val="00206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6000" b="1" dirty="0" err="1" smtClean="0">
                <a:solidFill>
                  <a:schemeClr val="accent2"/>
                </a:solidFill>
                <a:latin typeface="Shonar Bangla" pitchFamily="34" charset="0"/>
                <a:cs typeface="Shonar Bangla" pitchFamily="34" charset="0"/>
              </a:rPr>
              <a:t>মূল্যায়ন</a:t>
            </a:r>
            <a:r>
              <a:rPr lang="en-US" sz="6000" b="1" dirty="0" smtClean="0">
                <a:solidFill>
                  <a:schemeClr val="accent2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Shonar Bangla" pitchFamily="34" charset="0"/>
                <a:cs typeface="Shonar Bangla" pitchFamily="34" charset="0"/>
              </a:rPr>
              <a:t> </a:t>
            </a:r>
            <a:endParaRPr lang="en-US" sz="3200" dirty="0">
              <a:solidFill>
                <a:schemeClr val="accent2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791200" y="1464386"/>
            <a:ext cx="1981200" cy="1077218"/>
          </a:xfrm>
          <a:prstGeom prst="rect">
            <a:avLst/>
          </a:prstGeom>
          <a:ln w="12700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C000"/>
                </a:solidFill>
                <a:latin typeface="Shonar Bangla" pitchFamily="34" charset="0"/>
                <a:cs typeface="Shonar Bangla" pitchFamily="34" charset="0"/>
              </a:rPr>
              <a:t>উত্তরঃ</a:t>
            </a:r>
            <a:r>
              <a:rPr lang="en-US" sz="3200" b="1" dirty="0" smtClean="0">
                <a:solidFill>
                  <a:srgbClr val="FFC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honar Bangla" pitchFamily="34" charset="0"/>
                <a:cs typeface="Shonar Bangla" pitchFamily="34" charset="0"/>
              </a:rPr>
              <a:t>পরিধি</a:t>
            </a:r>
            <a:r>
              <a:rPr lang="en-US" sz="3200" b="1" dirty="0" smtClean="0">
                <a:solidFill>
                  <a:srgbClr val="FFC000"/>
                </a:solidFill>
                <a:latin typeface="Shonar Bangla" pitchFamily="34" charset="0"/>
                <a:cs typeface="Shonar Bangla" pitchFamily="34" charset="0"/>
              </a:rPr>
              <a:t>  </a:t>
            </a:r>
            <a:endParaRPr lang="en-US" sz="3200" b="1" dirty="0">
              <a:solidFill>
                <a:srgbClr val="FFC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069842" y="2829751"/>
            <a:ext cx="1981200" cy="1138773"/>
          </a:xfrm>
          <a:prstGeom prst="rect">
            <a:avLst/>
          </a:prstGeom>
          <a:ln w="12700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C000"/>
                </a:solidFill>
                <a:latin typeface="Shonar Bangla" pitchFamily="34" charset="0"/>
                <a:cs typeface="Shonar Bangla" pitchFamily="34" charset="0"/>
              </a:rPr>
              <a:t>উত্তরঃ</a:t>
            </a:r>
            <a:r>
              <a:rPr lang="en-US" sz="3200" b="1" dirty="0" smtClean="0">
                <a:solidFill>
                  <a:srgbClr val="FFC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honar Bangla" pitchFamily="34" charset="0"/>
                <a:cs typeface="Shonar Bangla" pitchFamily="34" charset="0"/>
              </a:rPr>
              <a:t>দ্বিগুণ</a:t>
            </a:r>
            <a:r>
              <a:rPr lang="en-US" sz="3600" b="1" dirty="0" smtClean="0">
                <a:solidFill>
                  <a:srgbClr val="FFC000"/>
                </a:solidFill>
                <a:latin typeface="Shonar Bangla" pitchFamily="34" charset="0"/>
                <a:cs typeface="Shonar Bangla" pitchFamily="34" charset="0"/>
              </a:rPr>
              <a:t>   </a:t>
            </a:r>
            <a:endParaRPr lang="en-US" sz="3600" b="1" dirty="0">
              <a:solidFill>
                <a:srgbClr val="FFC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993642" y="4232451"/>
            <a:ext cx="2057400" cy="1077218"/>
          </a:xfrm>
          <a:prstGeom prst="rect">
            <a:avLst/>
          </a:prstGeom>
          <a:ln w="19050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C000"/>
                </a:solidFill>
                <a:latin typeface="Shonar Bangla" pitchFamily="34" charset="0"/>
                <a:cs typeface="Shonar Bangla" pitchFamily="34" charset="0"/>
              </a:rPr>
              <a:t>উত্তরঃ</a:t>
            </a:r>
            <a:r>
              <a:rPr lang="en-US" sz="3200" b="1" dirty="0" smtClean="0">
                <a:solidFill>
                  <a:srgbClr val="FFC000"/>
                </a:solidFill>
                <a:latin typeface="Shonar Bangla" pitchFamily="34" charset="0"/>
                <a:cs typeface="Shonar Bangla" pitchFamily="34" charset="0"/>
              </a:rPr>
              <a:t> 3.1416</a:t>
            </a:r>
            <a:endParaRPr lang="en-US" sz="3200" b="1" dirty="0">
              <a:solidFill>
                <a:srgbClr val="FFC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15927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4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5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5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6" grpId="0" animBg="1"/>
      <p:bldP spid="37" grpId="0" animBg="1"/>
      <p:bldP spid="59" grpId="0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400" y="2690336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১। (ক)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গ্রাফ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কাগজে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5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সে.মি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ব্যাসার্ধের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একটি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বৃত্ত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অঙ্কন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কর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।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ক্ষুদ্রতম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বর্গগুলো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গণনা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করে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বৃত্তক্ষেত্রটির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আনুমানিক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ক্ষেত্রফল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বের</a:t>
            </a:r>
            <a:r>
              <a:rPr lang="en-US" sz="28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কর</a:t>
            </a:r>
            <a:r>
              <a:rPr lang="en-US" sz="2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।</a:t>
            </a:r>
            <a:endParaRPr lang="bn-BD" sz="2800" b="1" dirty="0" smtClean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  <a:p>
            <a:endParaRPr lang="en-US" sz="2800" b="1" dirty="0">
              <a:latin typeface="Shonar Bangla" pitchFamily="34" charset="0"/>
              <a:cs typeface="Shonar Bangla" pitchFamily="34" charset="0"/>
            </a:endParaRPr>
          </a:p>
          <a:p>
            <a:pPr algn="just"/>
            <a:r>
              <a:rPr lang="en-US" sz="28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(খ) </a:t>
            </a:r>
            <a:r>
              <a:rPr lang="en-US" sz="2800" b="1" dirty="0" err="1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একই</a:t>
            </a:r>
            <a:r>
              <a:rPr lang="en-US" sz="28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বৃত্তক্ষেত্রের</a:t>
            </a:r>
            <a:r>
              <a:rPr lang="en-US" sz="28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ক্ষেত্রফল</a:t>
            </a:r>
            <a:r>
              <a:rPr lang="en-US" sz="28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সূত্রের</a:t>
            </a:r>
            <a:r>
              <a:rPr lang="en-US" sz="28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সাহায্যে</a:t>
            </a:r>
            <a:r>
              <a:rPr lang="en-US" sz="28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নির্ণয়</a:t>
            </a:r>
            <a:r>
              <a:rPr lang="en-US" sz="28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কর</a:t>
            </a:r>
            <a:r>
              <a:rPr lang="en-US" sz="28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। </a:t>
            </a:r>
            <a:r>
              <a:rPr lang="en-US" sz="2800" b="1" dirty="0" err="1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নির্ণীত</a:t>
            </a:r>
            <a:r>
              <a:rPr lang="en-US" sz="28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ক্ষেত্রফল</a:t>
            </a:r>
            <a:r>
              <a:rPr lang="en-US" sz="28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ও </a:t>
            </a:r>
            <a:r>
              <a:rPr lang="en-US" sz="2800" b="1" dirty="0" err="1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আনুমানিক</a:t>
            </a:r>
            <a:r>
              <a:rPr lang="en-US" sz="28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ক্ষেত্রফলের</a:t>
            </a:r>
            <a:r>
              <a:rPr lang="en-US" sz="28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পার্থক্য</a:t>
            </a:r>
            <a:r>
              <a:rPr lang="en-US" sz="28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বের</a:t>
            </a:r>
            <a:r>
              <a:rPr lang="en-US" sz="28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কর</a:t>
            </a:r>
            <a:r>
              <a:rPr lang="en-US" sz="28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।    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400" y="1752600"/>
            <a:ext cx="28956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bn-BD" sz="4000" dirty="0" smtClean="0">
                <a:solidFill>
                  <a:schemeClr val="accent2"/>
                </a:solidFill>
              </a:rPr>
              <a:t>বাড়ির কাজ </a:t>
            </a:r>
            <a:endParaRPr lang="en-US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43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143000"/>
            <a:ext cx="487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B050"/>
                </a:solidFill>
              </a:rPr>
              <a:t>সবাইকে ধন্যবাদ </a:t>
            </a:r>
            <a:endParaRPr lang="en-US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27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2700" y="14347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accent6">
                    <a:lumMod val="75000"/>
                  </a:schemeClr>
                </a:solidFill>
              </a:rPr>
              <a:t>শিক্ষক পরিচিতি 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048000"/>
            <a:ext cx="31420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2400" dirty="0" smtClean="0"/>
              <a:t>শ্রেণীঃ ৮ম </a:t>
            </a:r>
          </a:p>
          <a:p>
            <a:pPr marL="285750" indent="-285750">
              <a:buFont typeface="Wingdings" pitchFamily="2" charset="2"/>
              <a:buChar char="v"/>
            </a:pPr>
            <a:endParaRPr lang="bn-BD" sz="2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bn-BD" sz="2400" dirty="0" smtClean="0"/>
              <a:t>বিষয়ঃ গণিত </a:t>
            </a:r>
          </a:p>
          <a:p>
            <a:pPr marL="285750" indent="-285750">
              <a:buFont typeface="Wingdings" pitchFamily="2" charset="2"/>
              <a:buChar char="v"/>
            </a:pPr>
            <a:endParaRPr lang="bn-BD" sz="2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bn-BD" sz="2400" dirty="0" smtClean="0"/>
              <a:t>অধ্যায়ঃ দশম </a:t>
            </a:r>
          </a:p>
          <a:p>
            <a:pPr marL="285750" indent="-285750">
              <a:buFont typeface="Wingdings" pitchFamily="2" charset="2"/>
              <a:buChar char="v"/>
            </a:pPr>
            <a:endParaRPr lang="bn-BD" sz="2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bn-BD" sz="2400" dirty="0" smtClean="0"/>
              <a:t>সময়ঃ ৫০ মিনিট </a:t>
            </a:r>
          </a:p>
          <a:p>
            <a:pPr marL="285750" indent="-285750">
              <a:buFont typeface="Wingdings" pitchFamily="2" charset="2"/>
              <a:buChar char="v"/>
            </a:pPr>
            <a:endParaRPr lang="bn-BD" sz="2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bn-BD" sz="2400" dirty="0" smtClean="0"/>
              <a:t>তারিখঃ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132" y="1066800"/>
            <a:ext cx="1620272" cy="17787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078173"/>
            <a:ext cx="5890146" cy="48320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হুমায়ুন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কবির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we.Gm.wm,we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-GW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Gg.Gm.wm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MwYZ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)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as-IN" sz="3600" dirty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শিক্ষক                        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কোটচাঁদপুর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 বিদ্যালয়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কোটচাঁদপুর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ঝিনাইদহ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মোবাইল-০১৭৯৯০৬৬০৩৩</a:t>
            </a:r>
          </a:p>
          <a:p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Email:smhkabir2@gamil.com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89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399" y="1"/>
            <a:ext cx="4724400" cy="3384646"/>
          </a:xfrm>
          <a:prstGeom prst="rect">
            <a:avLst/>
          </a:prstGeom>
        </p:spPr>
      </p:pic>
      <p:pic>
        <p:nvPicPr>
          <p:cNvPr id="3" name="Picture 2" descr="c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28600"/>
            <a:ext cx="4744720" cy="4267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810000"/>
            <a:ext cx="3352800" cy="23231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175" cap="sq">
            <a:solidFill>
              <a:schemeClr val="tx1"/>
            </a:solidFill>
            <a:miter lim="800000"/>
          </a:ln>
          <a:effectLst>
            <a:glow rad="139700">
              <a:schemeClr val="accent5">
                <a:satMod val="175000"/>
                <a:alpha val="40000"/>
              </a:schemeClr>
            </a:glow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1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838200"/>
            <a:ext cx="58673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b="1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কেক</a:t>
            </a:r>
            <a:r>
              <a:rPr lang="bn-BD" sz="8000" b="1" dirty="0" smtClean="0">
                <a:latin typeface="Shonar Bangla" pitchFamily="34" charset="0"/>
                <a:cs typeface="Shonar Bangla" pitchFamily="34" charset="0"/>
              </a:rPr>
              <a:t> ,</a:t>
            </a:r>
            <a:r>
              <a:rPr lang="bn-BD" sz="8000" b="1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নাগর দোলা  ও চাঁদ দেখতে কেমন </a:t>
            </a:r>
            <a:r>
              <a:rPr lang="bn-BD" sz="8000" b="1" dirty="0" smtClean="0">
                <a:latin typeface="Shonar Bangla" pitchFamily="34" charset="0"/>
                <a:cs typeface="Shonar Bangla" pitchFamily="34" charset="0"/>
              </a:rPr>
              <a:t>? </a:t>
            </a:r>
            <a:endParaRPr lang="en-US" sz="8000" b="1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86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4038600" cy="584775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</a:rPr>
              <a:t>তাহলে আজকের পাঠ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209800" y="2133600"/>
            <a:ext cx="4038600" cy="2895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2800" y="2895600"/>
            <a:ext cx="1752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92D050"/>
                </a:solidFill>
              </a:rPr>
              <a:t>বৃত্ত </a:t>
            </a:r>
            <a:endParaRPr lang="en-US" sz="6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9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685800"/>
            <a:ext cx="4953000" cy="1219200"/>
          </a:xfrm>
          <a:prstGeom prst="rect">
            <a:avLst/>
          </a:prstGeom>
        </p:spPr>
        <p:txBody>
          <a:bodyPr wrap="square">
            <a:prstTxWarp prst="textChevronInverted">
              <a:avLst/>
            </a:prstTxWarp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এই</a:t>
            </a:r>
            <a:r>
              <a:rPr lang="en-US" sz="32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পাঠ</a:t>
            </a:r>
            <a:r>
              <a:rPr lang="en-US" sz="32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শেষে</a:t>
            </a:r>
            <a:r>
              <a:rPr lang="en-US" sz="32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শিক্ষার্থীরা</a:t>
            </a:r>
            <a:r>
              <a:rPr lang="en-US" sz="3200" b="1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- </a:t>
            </a:r>
            <a:endParaRPr lang="en-US" sz="1100" b="1" dirty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2200" y="2133600"/>
            <a:ext cx="388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এই</a:t>
            </a:r>
            <a:r>
              <a:rPr lang="en-US" sz="28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পাঠ</a:t>
            </a:r>
            <a:r>
              <a:rPr lang="en-US" sz="28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শেষে</a:t>
            </a:r>
            <a:r>
              <a:rPr lang="en-US" sz="28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শিক্ষার্থীরা</a:t>
            </a:r>
            <a:r>
              <a:rPr lang="en-US" sz="2800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-</a:t>
            </a:r>
            <a:r>
              <a:rPr lang="bn-BD" sz="2800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</a:p>
          <a:p>
            <a:endParaRPr lang="bn-BD" b="1" dirty="0" smtClean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bn-IN" sz="2000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বৃ</a:t>
            </a:r>
            <a:r>
              <a:rPr lang="en-US" sz="2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ত্তের</a:t>
            </a:r>
            <a:r>
              <a:rPr lang="en-US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ধারণা</a:t>
            </a:r>
            <a:r>
              <a:rPr lang="en-US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লাভ</a:t>
            </a:r>
            <a:r>
              <a:rPr lang="bn-IN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</a:t>
            </a:r>
            <a:r>
              <a:rPr lang="bn-IN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রবে</a:t>
            </a:r>
            <a:r>
              <a:rPr lang="en-US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2000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  <a:r>
              <a:rPr lang="bn-BD" sz="2000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</a:pPr>
            <a:endParaRPr lang="bn-BD" sz="2000" b="1" dirty="0" smtClean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পাই</a:t>
            </a:r>
            <a:r>
              <a:rPr lang="en-US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  <a:sym typeface="Symbol"/>
              </a:rPr>
              <a:t>) </a:t>
            </a:r>
            <a:r>
              <a:rPr lang="en-US" sz="2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  <a:sym typeface="Symbol"/>
              </a:rPr>
              <a:t>এর</a:t>
            </a:r>
            <a:r>
              <a:rPr lang="en-US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  <a:sym typeface="Symbol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  <a:sym typeface="Symbol"/>
              </a:rPr>
              <a:t>ধারণা</a:t>
            </a:r>
            <a:r>
              <a:rPr lang="en-US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  <a:sym typeface="Symbol"/>
              </a:rPr>
              <a:t> </a:t>
            </a:r>
            <a:r>
              <a:rPr lang="bn-IN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ব্যাখ্যা করতে পারবে</a:t>
            </a:r>
            <a:r>
              <a:rPr lang="bn-IN" sz="2000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  <a:endParaRPr lang="bn-BD" sz="2000" b="1" dirty="0" smtClean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endParaRPr lang="bn-BD" sz="2000" b="1" dirty="0" smtClean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bn-IN" sz="2000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বৃ</a:t>
            </a:r>
            <a:r>
              <a:rPr lang="en-US" sz="2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ত্তাকার</a:t>
            </a:r>
            <a:r>
              <a:rPr lang="en-US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ক্ষেত্রের</a:t>
            </a:r>
            <a:r>
              <a:rPr lang="en-US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ক্ষেত্রফল</a:t>
            </a:r>
            <a:r>
              <a:rPr lang="en-US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2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পরিসীমা</a:t>
            </a:r>
            <a:r>
              <a:rPr lang="en-US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নির্ণয়</a:t>
            </a:r>
            <a:r>
              <a:rPr lang="en-US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করে</a:t>
            </a:r>
            <a:r>
              <a:rPr lang="en-US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সমস্যা</a:t>
            </a:r>
            <a:r>
              <a:rPr lang="en-US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সমাধান</a:t>
            </a:r>
            <a:r>
              <a:rPr lang="bn-IN" sz="20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করতে পারবে।</a:t>
            </a:r>
            <a:endParaRPr lang="en-US" sz="2000" b="1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endParaRPr lang="en-US" sz="2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endParaRPr lang="en-US" sz="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endParaRPr lang="en-US" sz="2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315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86000" y="1905000"/>
            <a:ext cx="6019800" cy="411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95600" y="2362200"/>
            <a:ext cx="426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বৃত্ত</a:t>
            </a:r>
            <a:r>
              <a:rPr lang="en-US" sz="36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(Circle)  </a:t>
            </a:r>
            <a:r>
              <a:rPr lang="en-US" sz="36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শব্দটি</a:t>
            </a:r>
            <a:r>
              <a:rPr lang="en-US" sz="36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এসেছে</a:t>
            </a:r>
            <a:r>
              <a:rPr lang="en-US" sz="36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গ্রিক</a:t>
            </a:r>
            <a:r>
              <a:rPr lang="en-US" sz="36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Kirkos</a:t>
            </a:r>
            <a:r>
              <a:rPr lang="en-US" sz="36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শব্দ</a:t>
            </a:r>
            <a:r>
              <a:rPr lang="en-US" sz="36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থেকে</a:t>
            </a:r>
            <a:r>
              <a:rPr lang="en-US" sz="36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যার</a:t>
            </a:r>
            <a:r>
              <a:rPr lang="en-US" sz="36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অর্থ</a:t>
            </a:r>
            <a:r>
              <a:rPr lang="en-US" sz="36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Cycle </a:t>
            </a:r>
            <a:r>
              <a:rPr lang="en-US" sz="3600" b="1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বা</a:t>
            </a:r>
            <a:r>
              <a:rPr lang="en-US" sz="3600" b="1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চক্র</a:t>
            </a:r>
            <a:r>
              <a:rPr lang="bn-BD" sz="36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23616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21.jpg"/>
          <p:cNvPicPr>
            <a:picLocks noChangeAspect="1"/>
          </p:cNvPicPr>
          <p:nvPr/>
        </p:nvPicPr>
        <p:blipFill>
          <a:blip r:embed="rId2">
            <a:lum bright="20000"/>
          </a:blip>
          <a:stretch>
            <a:fillRect/>
          </a:stretch>
        </p:blipFill>
        <p:spPr>
          <a:xfrm>
            <a:off x="2895599" y="730568"/>
            <a:ext cx="3124200" cy="20619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90800" y="2845438"/>
            <a:ext cx="4038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ছবিতে</a:t>
            </a:r>
            <a:r>
              <a:rPr lang="en-US" sz="3600" b="1" dirty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কী</a:t>
            </a:r>
            <a:r>
              <a:rPr lang="en-US" sz="3600" b="1" dirty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দেখা</a:t>
            </a:r>
            <a:r>
              <a:rPr lang="en-US" sz="3600" b="1" dirty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যাচ্ছে</a:t>
            </a:r>
            <a:r>
              <a:rPr lang="en-US" sz="3600" b="1" dirty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  <a:sym typeface="Symbol"/>
              </a:rPr>
              <a:t> ?  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7411" y="4191000"/>
            <a:ext cx="51077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b="1" dirty="0" err="1">
                <a:latin typeface="Shonar Bangla" pitchFamily="34" charset="0"/>
                <a:cs typeface="Shonar Bangla" pitchFamily="34" charset="0"/>
                <a:sym typeface="Symbol"/>
              </a:rPr>
              <a:t>ছবিটি</a:t>
            </a:r>
            <a:r>
              <a:rPr lang="en-US" sz="2800" b="1" dirty="0"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  <a:sym typeface="Symbol"/>
              </a:rPr>
              <a:t>তের</a:t>
            </a:r>
            <a:r>
              <a:rPr lang="en-US" sz="2800" b="1" dirty="0"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  <a:sym typeface="Symbol"/>
              </a:rPr>
              <a:t>শতকের</a:t>
            </a:r>
            <a:r>
              <a:rPr lang="en-US" sz="2800" b="1" dirty="0">
                <a:latin typeface="Shonar Bangla" pitchFamily="34" charset="0"/>
                <a:cs typeface="Shonar Bangla" pitchFamily="34" charset="0"/>
                <a:sym typeface="Symbol"/>
              </a:rPr>
              <a:t> । </a:t>
            </a:r>
            <a:endParaRPr lang="bn-BD" sz="2800" b="1" dirty="0" smtClean="0">
              <a:latin typeface="Shonar Bangla" pitchFamily="34" charset="0"/>
              <a:cs typeface="Shonar Bangla" pitchFamily="34" charset="0"/>
              <a:sym typeface="Symbol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b="1" dirty="0" err="1" smtClean="0">
                <a:latin typeface="Shonar Bangla" pitchFamily="34" charset="0"/>
                <a:cs typeface="Shonar Bangla" pitchFamily="34" charset="0"/>
                <a:sym typeface="Symbol"/>
              </a:rPr>
              <a:t>ছবিটিতে</a:t>
            </a:r>
            <a:r>
              <a:rPr lang="en-US" sz="2800" b="1" dirty="0" smtClean="0"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  <a:sym typeface="Symbol"/>
              </a:rPr>
              <a:t>কম্পাসের</a:t>
            </a:r>
            <a:r>
              <a:rPr lang="en-US" sz="2800" b="1" dirty="0"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  <a:sym typeface="Symbol"/>
              </a:rPr>
              <a:t>ব্যবহার</a:t>
            </a:r>
            <a:r>
              <a:rPr lang="en-US" sz="2800" b="1" dirty="0"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  <a:sym typeface="Symbol"/>
              </a:rPr>
              <a:t>দেখা</a:t>
            </a:r>
            <a:r>
              <a:rPr lang="en-US" sz="2800" b="1" dirty="0">
                <a:latin typeface="Shonar Bangla" pitchFamily="34" charset="0"/>
                <a:cs typeface="Shonar Bangla" pitchFamily="34" charset="0"/>
                <a:sym typeface="Symbol"/>
              </a:rPr>
              <a:t> </a:t>
            </a:r>
            <a:r>
              <a:rPr lang="en-US" sz="2800" b="1" dirty="0" err="1">
                <a:latin typeface="Shonar Bangla" pitchFamily="34" charset="0"/>
                <a:cs typeface="Shonar Bangla" pitchFamily="34" charset="0"/>
                <a:sym typeface="Symbol"/>
              </a:rPr>
              <a:t>যাচ্ছে</a:t>
            </a:r>
            <a:r>
              <a:rPr lang="en-US" sz="2000" b="1" dirty="0">
                <a:latin typeface="Shonar Bangla" pitchFamily="34" charset="0"/>
                <a:cs typeface="Shonar Bangla" pitchFamily="34" charset="0"/>
                <a:sym typeface="Symbol"/>
              </a:rPr>
              <a:t>।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929991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onnector 2"/>
          <p:cNvSpPr/>
          <p:nvPr/>
        </p:nvSpPr>
        <p:spPr>
          <a:xfrm>
            <a:off x="2362200" y="1600200"/>
            <a:ext cx="4267200" cy="3276600"/>
          </a:xfrm>
          <a:prstGeom prst="flowChartConnector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2"/>
            <a:endCxn id="3" idx="6"/>
          </p:cNvCxnSpPr>
          <p:nvPr/>
        </p:nvCxnSpPr>
        <p:spPr>
          <a:xfrm>
            <a:off x="2362200" y="3238500"/>
            <a:ext cx="42672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Connector 13"/>
          <p:cNvSpPr/>
          <p:nvPr/>
        </p:nvSpPr>
        <p:spPr>
          <a:xfrm>
            <a:off x="4343400" y="3158176"/>
            <a:ext cx="152400" cy="1606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4" idx="3"/>
          </p:cNvCxnSpPr>
          <p:nvPr/>
        </p:nvCxnSpPr>
        <p:spPr>
          <a:xfrm flipV="1">
            <a:off x="4365718" y="1828800"/>
            <a:ext cx="1273082" cy="14664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76600" y="3429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ব্যাস 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190999" y="3429000"/>
            <a:ext cx="811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কেন্দ্র 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 rot="18658986">
            <a:off x="4217905" y="2057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ব্যাসার্ধ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6018275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367</Words>
  <Application>Microsoft Office PowerPoint</Application>
  <PresentationFormat>On-screen Show (4:3)</PresentationFormat>
  <Paragraphs>79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NikoshBAN</vt:lpstr>
      <vt:lpstr>Shonar Bangla</vt:lpstr>
      <vt:lpstr>SutonnyMJ</vt:lpstr>
      <vt:lpstr>Symbol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lab-8-pc</dc:creator>
  <cp:lastModifiedBy>Windows User</cp:lastModifiedBy>
  <cp:revision>97</cp:revision>
  <dcterms:created xsi:type="dcterms:W3CDTF">2006-08-16T00:00:00Z</dcterms:created>
  <dcterms:modified xsi:type="dcterms:W3CDTF">2019-11-24T08:25:14Z</dcterms:modified>
</cp:coreProperties>
</file>