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57" r:id="rId4"/>
    <p:sldId id="27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5D25251-A8EE-4E68-975F-722B4EC417BD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11E582F-79BE-4885-9D37-CDA6E80FD8E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469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5251-A8EE-4E68-975F-722B4EC417BD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582F-79BE-4885-9D37-CDA6E80FD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88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5251-A8EE-4E68-975F-722B4EC417BD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582F-79BE-4885-9D37-CDA6E80FD8E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650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5251-A8EE-4E68-975F-722B4EC417BD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582F-79BE-4885-9D37-CDA6E80FD8E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608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5251-A8EE-4E68-975F-722B4EC417BD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582F-79BE-4885-9D37-CDA6E80FD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52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5251-A8EE-4E68-975F-722B4EC417BD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582F-79BE-4885-9D37-CDA6E80FD8E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991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5251-A8EE-4E68-975F-722B4EC417BD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582F-79BE-4885-9D37-CDA6E80FD8E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076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5251-A8EE-4E68-975F-722B4EC417BD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582F-79BE-4885-9D37-CDA6E80FD8E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213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5251-A8EE-4E68-975F-722B4EC417BD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582F-79BE-4885-9D37-CDA6E80FD8E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534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5251-A8EE-4E68-975F-722B4EC417BD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582F-79BE-4885-9D37-CDA6E80FD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1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5251-A8EE-4E68-975F-722B4EC417BD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582F-79BE-4885-9D37-CDA6E80FD8E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993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5251-A8EE-4E68-975F-722B4EC417BD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582F-79BE-4885-9D37-CDA6E80FD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38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5251-A8EE-4E68-975F-722B4EC417BD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582F-79BE-4885-9D37-CDA6E80FD8E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57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5251-A8EE-4E68-975F-722B4EC417BD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582F-79BE-4885-9D37-CDA6E80FD8E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57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5251-A8EE-4E68-975F-722B4EC417BD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582F-79BE-4885-9D37-CDA6E80FD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33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5251-A8EE-4E68-975F-722B4EC417BD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582F-79BE-4885-9D37-CDA6E80FD8E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90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5251-A8EE-4E68-975F-722B4EC417BD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582F-79BE-4885-9D37-CDA6E80FD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5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D25251-A8EE-4E68-975F-722B4EC417BD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1E582F-79BE-4885-9D37-CDA6E80FD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1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1803" y="659335"/>
            <a:ext cx="66720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023" y="1582665"/>
            <a:ext cx="7242968" cy="43675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799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8914" y="603152"/>
            <a:ext cx="67141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ক্লাউড কম্পিউটিং এর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1465719" y="1254990"/>
            <a:ext cx="33105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eaLnBrk="0" hangingPunct="0">
              <a:defRPr/>
            </a:pP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রিসোর্স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স্কেলেবিলিটি</a:t>
            </a:r>
            <a:endParaRPr lang="bn-BD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 pitchFamily="34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80" y="2085987"/>
            <a:ext cx="3644720" cy="2514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94" y="2085987"/>
            <a:ext cx="3630743" cy="25692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465719" y="4891619"/>
            <a:ext cx="93782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/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যাই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হোক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ক্রেতার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চাহিদাই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মেটানো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হবে,ক্রেতা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চাইবে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দাতা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ততোই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পরিমানে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883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2683" y="1314478"/>
            <a:ext cx="1734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hangingPunct="0">
              <a:defRPr/>
            </a:pP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অন-</a:t>
            </a:r>
            <a:r>
              <a:rPr 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ডিমান্ড</a:t>
            </a:r>
            <a:endParaRPr lang="bn-BD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 pitchFamily="34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80318" y="639221"/>
            <a:ext cx="57871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ক্লাউড কম্পিউটিং এর </a:t>
            </a:r>
            <a:r>
              <a:rPr lang="en-US" sz="4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bn-IN" sz="4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" t="9495" r="6236" b="14950"/>
          <a:stretch/>
        </p:blipFill>
        <p:spPr>
          <a:xfrm>
            <a:off x="6686600" y="2145476"/>
            <a:ext cx="3912713" cy="2521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83" y="2145475"/>
            <a:ext cx="4033630" cy="25210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549551" y="4949850"/>
            <a:ext cx="9212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defTabSz="457200"/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ক্রেতা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চাইবে,তখনই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পারবে।ক্রেতা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ইচ্ছা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খুশি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বাড়াতে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কমাতে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8469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2559" y="1289914"/>
            <a:ext cx="27013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eaLnBrk="0" hangingPunct="0">
              <a:defRPr/>
            </a:pP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পে-অ্যাজ-ইউ-গো:</a:t>
            </a:r>
            <a:endParaRPr lang="bn-BD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 pitchFamily="34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5906" y="611323"/>
            <a:ext cx="57871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ক্লাউড কম্পিউটিং এর </a:t>
            </a:r>
            <a:r>
              <a:rPr lang="en-US" sz="4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bn-IN" sz="4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55" y="2199335"/>
            <a:ext cx="3991505" cy="2425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257" y="2199335"/>
            <a:ext cx="4025204" cy="24253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219200" y="4887757"/>
            <a:ext cx="98695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defTabSz="457200"/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এটি একটি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পেমেন্ট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মডেল।ক্রেতাকে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সার্ভিস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রিজার্ভ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না। ক্রেতা যা ব্যবহার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কেবলমাত্র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জন্যই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পেমেন্ট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17549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8794" y="1222720"/>
            <a:ext cx="10496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defTabSz="457200"/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62430" y="480888"/>
            <a:ext cx="29290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70981" y="5490223"/>
            <a:ext cx="5801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ক্লাউড কম্পিউটিং এর 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bn-IN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</a:t>
            </a:r>
            <a:r>
              <a:rPr lang="bn-IN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016" y="1504230"/>
            <a:ext cx="6346444" cy="38859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33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1164" y="723244"/>
            <a:ext cx="56781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en-US" sz="4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ক্লাউড </a:t>
            </a:r>
            <a:r>
              <a:rPr lang="en-US" sz="4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কম্পিউটিং</a:t>
            </a:r>
            <a:r>
              <a:rPr lang="en-US" sz="4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প্রকারভেদ</a:t>
            </a:r>
          </a:p>
        </p:txBody>
      </p:sp>
      <p:sp>
        <p:nvSpPr>
          <p:cNvPr id="3" name="AutoShape 13"/>
          <p:cNvSpPr>
            <a:spLocks noChangeArrowheads="1"/>
          </p:cNvSpPr>
          <p:nvPr/>
        </p:nvSpPr>
        <p:spPr bwMode="auto">
          <a:xfrm>
            <a:off x="2918637" y="2903291"/>
            <a:ext cx="741616" cy="393095"/>
          </a:xfrm>
          <a:prstGeom prst="homePlate">
            <a:avLst>
              <a:gd name="adj" fmla="val 27468"/>
            </a:avLst>
          </a:prstGeom>
          <a:gradFill rotWithShape="1">
            <a:gsLst>
              <a:gs pos="0">
                <a:srgbClr val="FF9933"/>
              </a:gs>
              <a:gs pos="100000">
                <a:srgbClr val="76471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241300" indent="-241300" defTabSz="642938">
              <a:defRPr/>
            </a:pPr>
            <a:endParaRPr lang="en-US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2944356" y="2434275"/>
            <a:ext cx="741616" cy="393095"/>
          </a:xfrm>
          <a:prstGeom prst="homePlate">
            <a:avLst>
              <a:gd name="adj" fmla="val 27468"/>
            </a:avLst>
          </a:prstGeom>
          <a:gradFill rotWithShape="1">
            <a:gsLst>
              <a:gs pos="0">
                <a:srgbClr val="FF9933"/>
              </a:gs>
              <a:gs pos="100000">
                <a:srgbClr val="76471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241300" indent="-241300" defTabSz="642938">
              <a:defRPr/>
            </a:pPr>
            <a:endParaRPr lang="en-US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2484387" y="1483058"/>
            <a:ext cx="1219200" cy="392034"/>
          </a:xfrm>
          <a:prstGeom prst="homePlate">
            <a:avLst>
              <a:gd name="adj" fmla="val 25852"/>
            </a:avLst>
          </a:prstGeom>
          <a:gradFill rotWithShape="1">
            <a:gsLst>
              <a:gs pos="0">
                <a:srgbClr val="FF9933"/>
              </a:gs>
              <a:gs pos="100000">
                <a:srgbClr val="76471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241300" indent="-241300" defTabSz="642938">
              <a:defRPr/>
            </a:pPr>
            <a:endParaRPr lang="en-US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2973059" y="1928935"/>
            <a:ext cx="712913" cy="383258"/>
          </a:xfrm>
          <a:prstGeom prst="homePlate">
            <a:avLst>
              <a:gd name="adj" fmla="val 25852"/>
            </a:avLst>
          </a:prstGeom>
          <a:gradFill rotWithShape="1">
            <a:gsLst>
              <a:gs pos="0">
                <a:srgbClr val="FF9933"/>
              </a:gs>
              <a:gs pos="100000">
                <a:srgbClr val="76471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241300" indent="-241300" defTabSz="642938">
              <a:defRPr/>
            </a:pPr>
            <a:endParaRPr lang="en-US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65043" y="1388681"/>
            <a:ext cx="694254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defTabSz="457200"/>
            <a:r>
              <a:rPr lang="en-US" sz="3200" spc="50" dirty="0" err="1" smtClean="0">
                <a:ln w="11430"/>
                <a:latin typeface="NikoshBAN" pitchFamily="2" charset="0"/>
                <a:cs typeface="NikoshBAN" pitchFamily="2" charset="0"/>
              </a:rPr>
              <a:t>পাবলিক</a:t>
            </a:r>
            <a:r>
              <a:rPr lang="en-US" sz="3200" spc="50" dirty="0" smtClean="0">
                <a:ln w="11430"/>
                <a:latin typeface="NikoshBAN" pitchFamily="2" charset="0"/>
                <a:cs typeface="NikoshBAN" pitchFamily="2" charset="0"/>
              </a:rPr>
              <a:t> ক্লাউড</a:t>
            </a:r>
            <a:r>
              <a:rPr lang="en-US" sz="3200" spc="50" dirty="0" smtClean="0">
                <a:ln w="11430"/>
                <a:latin typeface="Times New Roman" pitchFamily="18" charset="0"/>
                <a:cs typeface="Times New Roman" pitchFamily="18" charset="0"/>
              </a:rPr>
              <a:t> (Public Cloud)</a:t>
            </a:r>
            <a:endParaRPr lang="bn-IN" sz="3200" spc="50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pPr marL="274320" lvl="0" defTabSz="457200"/>
            <a:r>
              <a:rPr lang="en-US" sz="3200" spc="50" dirty="0">
                <a:ln w="11430"/>
                <a:latin typeface="NikoshBAN" panose="02000000000000000000" pitchFamily="2" charset="0"/>
                <a:cs typeface="NikoshBAN" pitchFamily="2" charset="0"/>
              </a:rPr>
              <a:t>কমিউনিটি ক্লাউড </a:t>
            </a:r>
            <a:r>
              <a:rPr lang="en-US" sz="3200" spc="50" dirty="0">
                <a:ln w="11430"/>
                <a:latin typeface="Times New Roman" pitchFamily="18" charset="0"/>
                <a:cs typeface="Times New Roman" pitchFamily="18" charset="0"/>
              </a:rPr>
              <a:t>(Community Cloud</a:t>
            </a:r>
            <a:r>
              <a:rPr lang="bn-BD" sz="3200" spc="50" dirty="0" smtClean="0">
                <a:ln w="11430"/>
                <a:latin typeface="Times New Roman" pitchFamily="18" charset="0"/>
                <a:cs typeface="SolaimanLipi" pitchFamily="2" charset="0"/>
              </a:rPr>
              <a:t>)</a:t>
            </a:r>
            <a:endParaRPr lang="bn-IN" sz="3200" spc="50" dirty="0" smtClean="0">
              <a:ln w="11430"/>
              <a:latin typeface="Times New Roman" pitchFamily="18" charset="0"/>
              <a:cs typeface="SolaimanLipi" pitchFamily="2" charset="0"/>
            </a:endParaRPr>
          </a:p>
          <a:p>
            <a:pPr lvl="0">
              <a:defRPr/>
            </a:pPr>
            <a:r>
              <a:rPr lang="bn-IN" sz="3200" kern="0" spc="50" dirty="0" smtClean="0">
                <a:ln w="1143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kern="0" spc="50" dirty="0" smtClean="0">
                <a:ln w="11430"/>
                <a:latin typeface="NikoshBAN" pitchFamily="2" charset="0"/>
                <a:cs typeface="NikoshBAN" pitchFamily="2" charset="0"/>
              </a:rPr>
              <a:t>প্রাইভেট </a:t>
            </a:r>
            <a:r>
              <a:rPr lang="en-US" sz="3200" kern="0" spc="50" dirty="0">
                <a:ln w="11430"/>
                <a:latin typeface="NikoshBAN" pitchFamily="2" charset="0"/>
                <a:cs typeface="NikoshBAN" pitchFamily="2" charset="0"/>
              </a:rPr>
              <a:t>ক্লাউড</a:t>
            </a:r>
            <a:r>
              <a:rPr lang="bn-BD" sz="3200" kern="0" spc="50" dirty="0">
                <a:ln w="11430"/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kern="0" spc="50" dirty="0">
                <a:ln w="11430"/>
                <a:latin typeface="Times New Roman" pitchFamily="18" charset="0"/>
                <a:cs typeface="Times New Roman" pitchFamily="18" charset="0"/>
              </a:rPr>
              <a:t>Private Cloud</a:t>
            </a:r>
            <a:r>
              <a:rPr lang="en-US" sz="3200" kern="0" spc="50" dirty="0">
                <a:ln w="11430"/>
                <a:latin typeface="NikoshBAN" pitchFamily="2" charset="0"/>
                <a:cs typeface="NikoshBAN" pitchFamily="2" charset="0"/>
              </a:rPr>
              <a:t>)</a:t>
            </a:r>
            <a:endParaRPr lang="en-US" sz="3200" kern="0" dirty="0">
              <a:latin typeface="NikoshBAN" pitchFamily="2" charset="0"/>
              <a:cs typeface="NikoshBAN" pitchFamily="2" charset="0"/>
            </a:endParaRPr>
          </a:p>
          <a:p>
            <a:pPr lvl="0">
              <a:defRPr/>
            </a:pPr>
            <a:r>
              <a:rPr lang="bn-IN" sz="3200" kern="0" spc="50" dirty="0" smtClean="0">
                <a:ln w="1143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kern="0" spc="50" dirty="0" smtClean="0">
                <a:ln w="11430"/>
                <a:latin typeface="NikoshBAN" pitchFamily="2" charset="0"/>
                <a:cs typeface="NikoshBAN" pitchFamily="2" charset="0"/>
              </a:rPr>
              <a:t>হাইব্রিড </a:t>
            </a:r>
            <a:r>
              <a:rPr lang="en-US" sz="3200" kern="0" spc="50" dirty="0">
                <a:ln w="11430"/>
                <a:latin typeface="NikoshBAN" pitchFamily="2" charset="0"/>
                <a:cs typeface="NikoshBAN" pitchFamily="2" charset="0"/>
              </a:rPr>
              <a:t>ক্লাউড</a:t>
            </a:r>
            <a:r>
              <a:rPr lang="bn-BD" sz="3200" kern="0" spc="50" dirty="0">
                <a:ln w="11430"/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kern="0" spc="50" dirty="0">
                <a:ln w="11430"/>
                <a:latin typeface="Times New Roman" pitchFamily="18" charset="0"/>
                <a:cs typeface="Times New Roman" pitchFamily="18" charset="0"/>
              </a:rPr>
              <a:t>Hybrid Cloud</a:t>
            </a:r>
            <a:r>
              <a:rPr lang="en-US" sz="3200" kern="0" spc="50" dirty="0">
                <a:ln w="11430"/>
                <a:latin typeface="NikoshBAN" pitchFamily="2" charset="0"/>
                <a:cs typeface="NikoshBAN" pitchFamily="2" charset="0"/>
              </a:rPr>
              <a:t>)</a:t>
            </a:r>
            <a:endParaRPr lang="en-US" sz="3200" kern="0" dirty="0">
              <a:latin typeface="NikoshBAN" pitchFamily="2" charset="0"/>
              <a:cs typeface="NikoshBAN" pitchFamily="2" charset="0"/>
            </a:endParaRPr>
          </a:p>
          <a:p>
            <a:pPr marL="274320" lvl="0" defTabSz="457200"/>
            <a:endParaRPr lang="en-US" sz="32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274320" defTabSz="457200"/>
            <a:endParaRPr lang="en-US" sz="3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auto">
          <a:xfrm rot="5400000">
            <a:off x="1140443" y="1760745"/>
            <a:ext cx="2328862" cy="15782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80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023" y="10920"/>
                </a:moveTo>
                <a:cubicBezTo>
                  <a:pt x="7022" y="10880"/>
                  <a:pt x="7022" y="10840"/>
                  <a:pt x="7022" y="10800"/>
                </a:cubicBezTo>
                <a:cubicBezTo>
                  <a:pt x="7022" y="8713"/>
                  <a:pt x="8713" y="7022"/>
                  <a:pt x="10800" y="7022"/>
                </a:cubicBezTo>
                <a:cubicBezTo>
                  <a:pt x="12886" y="7022"/>
                  <a:pt x="14578" y="8713"/>
                  <a:pt x="14578" y="10800"/>
                </a:cubicBezTo>
                <a:cubicBezTo>
                  <a:pt x="14578" y="10840"/>
                  <a:pt x="14577" y="10880"/>
                  <a:pt x="14576" y="10920"/>
                </a:cubicBezTo>
                <a:lnTo>
                  <a:pt x="21594" y="11145"/>
                </a:lnTo>
                <a:cubicBezTo>
                  <a:pt x="21598" y="11030"/>
                  <a:pt x="21600" y="1091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915"/>
                  <a:pt x="1" y="11030"/>
                  <a:pt x="5" y="11145"/>
                </a:cubicBezTo>
                <a:lnTo>
                  <a:pt x="7023" y="10920"/>
                </a:lnTo>
                <a:close/>
              </a:path>
            </a:pathLst>
          </a:custGeom>
          <a:gradFill rotWithShape="1">
            <a:gsLst>
              <a:gs pos="0">
                <a:srgbClr val="759E00"/>
              </a:gs>
              <a:gs pos="50000">
                <a:srgbClr val="364900"/>
              </a:gs>
              <a:gs pos="100000">
                <a:srgbClr val="759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/>
            </a:endParaRPr>
          </a:p>
        </p:txBody>
      </p:sp>
      <p:pic>
        <p:nvPicPr>
          <p:cNvPr id="9" name="Picture 2" descr="সম্পর্কিত চিত্র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51"/>
          <a:stretch/>
        </p:blipFill>
        <p:spPr bwMode="auto">
          <a:xfrm>
            <a:off x="3427866" y="3571246"/>
            <a:ext cx="5304010" cy="2390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21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8284" y="661688"/>
            <a:ext cx="56781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en-US" sz="4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ক্লাউড </a:t>
            </a:r>
            <a:r>
              <a:rPr lang="en-US" sz="4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কম্পিউটিং</a:t>
            </a:r>
            <a:r>
              <a:rPr lang="en-US" sz="4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প্রকারভেদ</a:t>
            </a:r>
          </a:p>
        </p:txBody>
      </p:sp>
      <p:sp>
        <p:nvSpPr>
          <p:cNvPr id="3" name="Rectangle 2"/>
          <p:cNvSpPr/>
          <p:nvPr/>
        </p:nvSpPr>
        <p:spPr>
          <a:xfrm>
            <a:off x="1555774" y="1549864"/>
            <a:ext cx="25122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eaLnBrk="0" hangingPunct="0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পাবলিক ক্লাউড</a:t>
            </a:r>
            <a:endParaRPr lang="bn-B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 pitchFamily="34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256" y="3916599"/>
            <a:ext cx="1908172" cy="201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5" b="22711"/>
          <a:stretch/>
        </p:blipFill>
        <p:spPr>
          <a:xfrm>
            <a:off x="6364757" y="4273354"/>
            <a:ext cx="2714625" cy="16625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3" t="16089" r="11737"/>
          <a:stretch/>
        </p:blipFill>
        <p:spPr>
          <a:xfrm>
            <a:off x="9226191" y="1712889"/>
            <a:ext cx="1875238" cy="20849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223" y="1549864"/>
            <a:ext cx="2566218" cy="23667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02250" y="2864146"/>
            <a:ext cx="55085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সাধারণত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বিনা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মুল্যে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হয়। পাবলিক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অ্যাপলিকেশন,স্টোরেজ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রিসোর্সসমুহ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সকলের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উন্মুক্ত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defTabSz="457200"/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গুগল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অ্যামাজন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64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4208" y="1353856"/>
            <a:ext cx="24753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eaLnBrk="0" hangingPunct="0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প্রাইভেট ক্লাউড</a:t>
            </a:r>
            <a:endParaRPr lang="bn-B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 pitchFamily="34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1163" y="584415"/>
            <a:ext cx="56781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en-US" sz="4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ক্লাউড </a:t>
            </a:r>
            <a:r>
              <a:rPr lang="en-US" sz="4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কম্পিউটিং</a:t>
            </a:r>
            <a:r>
              <a:rPr lang="en-US" sz="4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প্রকারভেদ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38" y="2369712"/>
            <a:ext cx="3585925" cy="28759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01565" y="2831183"/>
            <a:ext cx="66227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/>
            <a:r>
              <a:rPr lang="en-US" sz="3200" dirty="0">
                <a:latin typeface="NikoshBAN" pitchFamily="2" charset="0"/>
                <a:cs typeface="NikoshBAN" pitchFamily="2" charset="0"/>
              </a:rPr>
              <a:t>যখন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একটিমাত্র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ক্লাউড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ডেভেলপ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তাকে বলা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হয়-প্রাইভেট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ক্লাউড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কম্পিউটিং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এটি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সাধারনত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অভ্যন্তরীণভাবে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।এখানে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প্রবেশের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সিকিউরিটি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এর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হয়।</a:t>
            </a:r>
          </a:p>
          <a:p>
            <a:pPr lvl="0" algn="just" defTabSz="457200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3360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7409" y="1478076"/>
            <a:ext cx="28119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eaLnBrk="0" hangingPunct="0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কমিউনিটি ক্লাউড</a:t>
            </a:r>
            <a:endParaRPr lang="bn-B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 pitchFamily="34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34194" y="708635"/>
            <a:ext cx="56781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en-US" sz="4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ক্লাউড </a:t>
            </a:r>
            <a:r>
              <a:rPr lang="en-US" sz="4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কম্পিউটিং</a:t>
            </a:r>
            <a:r>
              <a:rPr lang="en-US" sz="4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প্রকারভেদ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444" y="2708675"/>
            <a:ext cx="3383807" cy="304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8592" y="2955403"/>
            <a:ext cx="66240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সাধারণত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শ্রেণীর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যে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কম্পিউটিং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হয়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সেটি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bn-IN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কমিউনিটি ক্লাউড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কম্পিউটিং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সাধারণত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আইনগত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ক্ষেত্রে এই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কম্পিউটিং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হয় যা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অভ্যন্তরীণভাবে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হয়।</a:t>
            </a:r>
          </a:p>
        </p:txBody>
      </p:sp>
    </p:spTree>
    <p:extLst>
      <p:ext uri="{BB962C8B-B14F-4D97-AF65-F5344CB8AC3E}">
        <p14:creationId xmlns:p14="http://schemas.microsoft.com/office/powerpoint/2010/main" val="58586225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0265" y="1382040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457200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 defTabSz="457200"/>
            <a:endParaRPr lang="en-US" sz="32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50265" y="1549188"/>
            <a:ext cx="21611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eaLnBrk="0" hangingPunct="0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হাইব্রিড ক্লাউড</a:t>
            </a: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 pitchFamily="34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1264" y="672090"/>
            <a:ext cx="56781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en-US" sz="4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ক্লাউড </a:t>
            </a:r>
            <a:r>
              <a:rPr lang="en-US" sz="4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কম্পিউটিং</a:t>
            </a:r>
            <a:r>
              <a:rPr lang="en-US" sz="4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প্রকারভেদ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343" y="2329863"/>
            <a:ext cx="5097003" cy="32784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63433" y="2626406"/>
            <a:ext cx="51669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দুই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ততোধিক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ক্লাউডের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ক্লাউডকে</a:t>
            </a:r>
            <a:r>
              <a:rPr lang="bn-IN" sz="32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হাইব্রিড 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ক্লাউড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 এর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রিসোর্স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শেয়ার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lvl="0" defTabSz="457200"/>
            <a:endParaRPr lang="en-US" sz="32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03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37679" y="567403"/>
            <a:ext cx="27222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77257" y="5336257"/>
            <a:ext cx="74430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ক্লাউড কম্পিউটিং এর প্রকারভেদ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 কর ।</a:t>
            </a: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1790164" y="1613640"/>
            <a:ext cx="8474994" cy="3327115"/>
            <a:chOff x="6128264" y="-382500"/>
            <a:chExt cx="6731885" cy="3590362"/>
          </a:xfrm>
        </p:grpSpPr>
        <p:sp>
          <p:nvSpPr>
            <p:cNvPr id="5" name="Cloud Callout 4"/>
            <p:cNvSpPr/>
            <p:nvPr/>
          </p:nvSpPr>
          <p:spPr>
            <a:xfrm>
              <a:off x="8794278" y="-382500"/>
              <a:ext cx="2302650" cy="1160640"/>
            </a:xfrm>
            <a:prstGeom prst="cloudCallout">
              <a:avLst>
                <a:gd name="adj1" fmla="val -22423"/>
                <a:gd name="adj2" fmla="val 103048"/>
              </a:avLst>
            </a:prstGeom>
            <a:noFill/>
            <a:ln w="12700" cap="flat" cmpd="sng" algn="ctr">
              <a:solidFill>
                <a:srgbClr val="FFFF00"/>
              </a:solidFill>
              <a:prstDash val="solid"/>
              <a:miter lim="800000"/>
            </a:ln>
            <a:effectLst>
              <a:glow rad="228600">
                <a:srgbClr val="ED7D31">
                  <a:satMod val="175000"/>
                  <a:alpha val="40000"/>
                </a:srgbClr>
              </a:glo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128264" y="910771"/>
              <a:ext cx="6731885" cy="2297091"/>
              <a:chOff x="247536" y="683173"/>
              <a:chExt cx="8339075" cy="1909712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47536" y="683173"/>
                <a:ext cx="8339075" cy="1879112"/>
                <a:chOff x="171797" y="768467"/>
                <a:chExt cx="9172616" cy="2886003"/>
              </a:xfrm>
            </p:grpSpPr>
            <p:pic>
              <p:nvPicPr>
                <p:cNvPr id="9" name="Picture 3" descr="C:\Documents and Settings\Lab 47\My Documents\My Pictures\New Folder (2)\Teacher_4.gif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3964243" y="1636337"/>
                  <a:ext cx="1074800" cy="182716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10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16470" y="768467"/>
                  <a:ext cx="2927943" cy="2773596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1797" y="904237"/>
                  <a:ext cx="3033794" cy="2750233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cxnSp>
            <p:nvCxnSpPr>
              <p:cNvPr id="8" name="Straight Connector 7"/>
              <p:cNvCxnSpPr/>
              <p:nvPr/>
            </p:nvCxnSpPr>
            <p:spPr>
              <a:xfrm>
                <a:off x="2691592" y="2583804"/>
                <a:ext cx="3411827" cy="9081"/>
              </a:xfrm>
              <a:prstGeom prst="line">
                <a:avLst/>
              </a:prstGeom>
              <a:noFill/>
              <a:ln w="190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353877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95451" y="652482"/>
            <a:ext cx="20152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3604" y="3538331"/>
            <a:ext cx="46036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আব্দুর রাজ্জাক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খোকন</a:t>
            </a:r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লালপুর মডেল কলেজ</a:t>
            </a:r>
            <a:b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তানোর,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রাজশাহী।</a:t>
            </a:r>
            <a:b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নং-০১৭১২০০৭১৮৯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479" y="1253652"/>
            <a:ext cx="1929884" cy="21468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505931" y="3538331"/>
            <a:ext cx="6083543" cy="2554545"/>
          </a:xfrm>
          <a:prstGeom prst="rect">
            <a:avLst/>
          </a:prstGeom>
          <a:ln>
            <a:solidFill>
              <a:srgbClr val="FAFAFA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একাদশ 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        </a:t>
            </a:r>
            <a:r>
              <a:rPr lang="bn-IN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তথ্য ও যোগাযোগ প্রযুক্তি</a:t>
            </a:r>
            <a:endParaRPr lang="en-US" sz="32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       </a:t>
            </a:r>
            <a:r>
              <a:rPr lang="bn-IN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    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  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ক্লাউড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কম্পিউটিং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65864" y="1833924"/>
            <a:ext cx="12296" cy="3322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920091" y="1991868"/>
            <a:ext cx="0" cy="2817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72728" y="1833924"/>
            <a:ext cx="26339" cy="3322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377" y="1387319"/>
            <a:ext cx="1947317" cy="21510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0651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4660" y="533228"/>
            <a:ext cx="18293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1938" y="1366406"/>
            <a:ext cx="8334333" cy="483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rabicPeriod"/>
            </a:pPr>
            <a:r>
              <a:rPr lang="bn-IN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ক্লাউড </a:t>
            </a:r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কম্পিউটিং </a:t>
            </a:r>
            <a:r>
              <a:rPr lang="bn-IN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? </a:t>
            </a:r>
          </a:p>
          <a:p>
            <a:pPr marL="342900" indent="-342900">
              <a:buAutoNum type="arabicPeriod"/>
            </a:pPr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ক্লাউড কম্পিউটিং এর সূফল কোনটি ?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সাশ্রয়ী ও সহজলভ্য    খ. ইন্টারনেট সংযোগ লাগে না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এপ্লিকেশনের উপর নিয়ন্ত্রণ্রাখ যায় 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তথ্যের গোপনীয়তা বজায় থাকে 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স্বয়ংক্রিয় ভাবে আপডেটেড সফটওয়্যার সেবার ক্ষেত্রে কোনটি সর্বোত্তম ?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ব্যবহ্রত সফটওয়্যারের স্বয়ংক্রিয় আপডেট অন রাখা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নেটওয়ার্কের আওতায় সফটওয়্যার সেবা গ্রহন </a:t>
            </a:r>
          </a:p>
          <a:p>
            <a:pPr lvl="0"/>
            <a:r>
              <a:rPr lang="bn-IN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ক্লাউডভিত্তিক সফটওয়্যার ব্যবহার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পাইরেটেড সফটওয়্যার এড়িয়ে চলা </a:t>
            </a:r>
          </a:p>
          <a:p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573484" y="2498500"/>
            <a:ext cx="1558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সমাধান- ক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73484" y="4506793"/>
            <a:ext cx="1433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সমাধান- </a:t>
            </a:r>
            <a:r>
              <a:rPr lang="bn-I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31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selldorf.com/files/cache/588bab142ea75983d53b806e7bd6ea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582" y="1402723"/>
            <a:ext cx="6825803" cy="38389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60079" y="584744"/>
            <a:ext cx="26324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36161" y="5413348"/>
            <a:ext cx="75969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ক্লাউড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কম্পিউটিং 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সূবিধা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512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90755" y="726411"/>
            <a:ext cx="17507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pic>
        <p:nvPicPr>
          <p:cNvPr id="3" name="Picture 2" descr="https://www.data-hive.com/academy/images/Cloud-computing-concept_no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896" y="1649742"/>
            <a:ext cx="6774287" cy="4119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62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2049" y="742674"/>
            <a:ext cx="54489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</a:t>
            </a:r>
            <a:r>
              <a:rPr lang="bn-IN" sz="4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 কি কি দেখছঃ</a:t>
            </a:r>
            <a:endParaRPr lang="en-US" sz="48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994" y="2006906"/>
            <a:ext cx="4648200" cy="3492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880" y="2006907"/>
            <a:ext cx="4648952" cy="3492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138670" y="5666704"/>
            <a:ext cx="2305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কমিউনিটি সেন্টার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08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3684" y="636294"/>
            <a:ext cx="48397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বিষয়</a:t>
            </a:r>
            <a:endParaRPr lang="en-US" sz="5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2040" y="1405077"/>
            <a:ext cx="28648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ক্লাউড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কম্পিউটিং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882" y="2319025"/>
            <a:ext cx="6204575" cy="3699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890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38263" y="662017"/>
            <a:ext cx="21291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9652" y="1516098"/>
            <a:ext cx="4366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bn-IN" sz="40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40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5240" y="2154734"/>
            <a:ext cx="84695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 ক্লাউড কম্পিউটিং কী তা বলতে পারবে;</a:t>
            </a:r>
          </a:p>
          <a:p>
            <a:pPr>
              <a:lnSpc>
                <a:spcPct val="150000"/>
              </a:lnSpc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ক্লাউড </a:t>
            </a:r>
            <a:r>
              <a:rPr lang="bn-IN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কম্পিউটিং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bn-I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লিখতে </a:t>
            </a:r>
            <a:r>
              <a:rPr lang="bn-IN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পারবে; </a:t>
            </a:r>
          </a:p>
          <a:p>
            <a:pPr>
              <a:lnSpc>
                <a:spcPct val="150000"/>
              </a:lnSpc>
            </a:pPr>
            <a:r>
              <a:rPr lang="bn-IN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3. </a:t>
            </a:r>
            <a:r>
              <a:rPr lang="bn-IN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ক্লাউড </a:t>
            </a:r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কম্পিউটিং </a:t>
            </a:r>
            <a:r>
              <a:rPr lang="bn-IN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প্রকারভেদ ব্যাখ্য করতে পারবে।</a:t>
            </a:r>
            <a:endParaRPr lang="bn-IN" sz="3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 defTabSz="457200" eaLnBrk="0" hangingPunct="0">
              <a:lnSpc>
                <a:spcPct val="150000"/>
              </a:lnSpc>
              <a:defRPr/>
            </a:pPr>
            <a:endParaRPr lang="bn-IN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38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23070" y="756860"/>
            <a:ext cx="38170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ক্লাউড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কম্পিউটিং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2FFFF"/>
              </a:clrFrom>
              <a:clrTo>
                <a:srgbClr val="F2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86" y="2016589"/>
            <a:ext cx="3163363" cy="290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" r="3665" b="11371"/>
          <a:stretch/>
        </p:blipFill>
        <p:spPr>
          <a:xfrm>
            <a:off x="4533364" y="2016589"/>
            <a:ext cx="3139454" cy="290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833" y="2016589"/>
            <a:ext cx="3122908" cy="290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973987" y="4611231"/>
            <a:ext cx="103356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/>
            <a:endParaRPr lang="en-US" sz="36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lvl="0" algn="just" defTabSz="457200"/>
            <a:r>
              <a:rPr lang="bn-IN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3381" y="5261988"/>
            <a:ext cx="2715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পার্সোনাল ডেটা সার্ভিস</a:t>
            </a:r>
            <a:r>
              <a:rPr lang="bn-IN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314306" y="5254607"/>
            <a:ext cx="3302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ক্রেতারসুবিধামত চাহিবামাত্র</a:t>
            </a:r>
            <a:r>
              <a:rPr lang="bn-IN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60599" y="5291056"/>
            <a:ext cx="3339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457200"/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ব্যবহার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ভাড়া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endParaRPr lang="en-US" sz="28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12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6" y="2003117"/>
            <a:ext cx="3281229" cy="29477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197" y="2003116"/>
            <a:ext cx="3187889" cy="29477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26" y="2003115"/>
            <a:ext cx="3234420" cy="29477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221755" y="739290"/>
            <a:ext cx="38170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ক্লাউড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কম্পিউটিং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30398" y="5215806"/>
            <a:ext cx="1521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ওয়েবে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5244470" y="5291286"/>
            <a:ext cx="1771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গ্লোবাল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8038826" y="5277361"/>
            <a:ext cx="41009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/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সামাজিক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সার্ভিস</a:t>
            </a:r>
            <a:r>
              <a:rPr lang="bn-IN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75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32586" y="2480694"/>
            <a:ext cx="96333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/>
            <a:endParaRPr lang="en-US" sz="36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lvl="0" algn="just" defTabSz="457200"/>
            <a:r>
              <a:rPr lang="en-US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		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96723" y="584776"/>
            <a:ext cx="28946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93353" y="5491000"/>
            <a:ext cx="4701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ক্লাউড কম্পিউটিং কী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 ।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353" y="1568835"/>
            <a:ext cx="4539277" cy="3749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716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3"/>
          <p:cNvSpPr>
            <a:spLocks noChangeArrowheads="1"/>
          </p:cNvSpPr>
          <p:nvPr/>
        </p:nvSpPr>
        <p:spPr bwMode="auto">
          <a:xfrm>
            <a:off x="3266009" y="3873287"/>
            <a:ext cx="1295400" cy="450727"/>
          </a:xfrm>
          <a:prstGeom prst="homePlate">
            <a:avLst>
              <a:gd name="adj" fmla="val 27468"/>
            </a:avLst>
          </a:prstGeom>
          <a:gradFill rotWithShape="1">
            <a:gsLst>
              <a:gs pos="0">
                <a:srgbClr val="FF9933"/>
              </a:gs>
              <a:gs pos="100000">
                <a:srgbClr val="76471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241300" indent="-241300" defTabSz="642938"/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AutoShape 14"/>
          <p:cNvSpPr>
            <a:spLocks noChangeArrowheads="1"/>
          </p:cNvSpPr>
          <p:nvPr/>
        </p:nvSpPr>
        <p:spPr bwMode="auto">
          <a:xfrm>
            <a:off x="3320777" y="2667033"/>
            <a:ext cx="1219200" cy="450727"/>
          </a:xfrm>
          <a:prstGeom prst="homePlate">
            <a:avLst>
              <a:gd name="adj" fmla="val 25852"/>
            </a:avLst>
          </a:prstGeom>
          <a:gradFill rotWithShape="1">
            <a:gsLst>
              <a:gs pos="0">
                <a:srgbClr val="FF9933"/>
              </a:gs>
              <a:gs pos="100000">
                <a:srgbClr val="76471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241300" indent="-241300" defTabSz="642938"/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3320777" y="3270161"/>
            <a:ext cx="1219200" cy="450727"/>
          </a:xfrm>
          <a:prstGeom prst="homePlate">
            <a:avLst>
              <a:gd name="adj" fmla="val 25852"/>
            </a:avLst>
          </a:prstGeom>
          <a:gradFill rotWithShape="1">
            <a:gsLst>
              <a:gs pos="0">
                <a:srgbClr val="FF9933"/>
              </a:gs>
              <a:gs pos="100000">
                <a:srgbClr val="76471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241300" indent="-241300" defTabSz="642938"/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auto">
          <a:xfrm rot="5400000">
            <a:off x="1665809" y="2562930"/>
            <a:ext cx="2328862" cy="19812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80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023" y="10920"/>
                </a:moveTo>
                <a:cubicBezTo>
                  <a:pt x="7022" y="10880"/>
                  <a:pt x="7022" y="10840"/>
                  <a:pt x="7022" y="10800"/>
                </a:cubicBezTo>
                <a:cubicBezTo>
                  <a:pt x="7022" y="8713"/>
                  <a:pt x="8713" y="7022"/>
                  <a:pt x="10800" y="7022"/>
                </a:cubicBezTo>
                <a:cubicBezTo>
                  <a:pt x="12886" y="7022"/>
                  <a:pt x="14578" y="8713"/>
                  <a:pt x="14578" y="10800"/>
                </a:cubicBezTo>
                <a:cubicBezTo>
                  <a:pt x="14578" y="10840"/>
                  <a:pt x="14577" y="10880"/>
                  <a:pt x="14576" y="10920"/>
                </a:cubicBezTo>
                <a:lnTo>
                  <a:pt x="21594" y="11145"/>
                </a:lnTo>
                <a:cubicBezTo>
                  <a:pt x="21598" y="11030"/>
                  <a:pt x="21600" y="1091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915"/>
                  <a:pt x="1" y="11030"/>
                  <a:pt x="5" y="11145"/>
                </a:cubicBezTo>
                <a:lnTo>
                  <a:pt x="7023" y="10920"/>
                </a:lnTo>
                <a:close/>
              </a:path>
            </a:pathLst>
          </a:custGeom>
          <a:gradFill rotWithShape="1">
            <a:gsLst>
              <a:gs pos="0">
                <a:srgbClr val="759E00"/>
              </a:gs>
              <a:gs pos="50000">
                <a:srgbClr val="364900"/>
              </a:gs>
              <a:gs pos="100000">
                <a:srgbClr val="759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01978" y="2584361"/>
            <a:ext cx="334386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defTabSz="457200"/>
            <a:r>
              <a:rPr lang="en-US" sz="3600" b="1" spc="50" dirty="0">
                <a:ln w="11430"/>
                <a:latin typeface="NikoshBAN" pitchFamily="2" charset="0"/>
                <a:cs typeface="NikoshBAN" pitchFamily="2" charset="0"/>
              </a:rPr>
              <a:t>রিসোর্স </a:t>
            </a:r>
            <a:r>
              <a:rPr lang="en-US" sz="3600" b="1" spc="50" dirty="0" err="1" smtClean="0">
                <a:ln w="11430"/>
                <a:latin typeface="NikoshBAN" pitchFamily="2" charset="0"/>
                <a:cs typeface="NikoshBAN" pitchFamily="2" charset="0"/>
              </a:rPr>
              <a:t>স্কেলেবিলিটি</a:t>
            </a:r>
            <a:endParaRPr lang="bn-IN" sz="3600" b="1" spc="50" dirty="0" smtClean="0">
              <a:ln w="11430"/>
              <a:latin typeface="NikoshBAN" pitchFamily="2" charset="0"/>
              <a:cs typeface="NikoshBAN" pitchFamily="2" charset="0"/>
            </a:endParaRPr>
          </a:p>
          <a:p>
            <a:pPr marL="274320" lvl="0" defTabSz="457200"/>
            <a:r>
              <a:rPr lang="en-US" sz="3600" b="1" spc="50" dirty="0">
                <a:ln w="11430"/>
                <a:latin typeface="NikoshBAN" pitchFamily="2" charset="0"/>
                <a:cs typeface="NikoshBAN" pitchFamily="2" charset="0"/>
              </a:rPr>
              <a:t>অন </a:t>
            </a:r>
            <a:r>
              <a:rPr lang="en-US" sz="3600" b="1" spc="50" dirty="0" err="1">
                <a:ln w="11430"/>
                <a:latin typeface="NikoshBAN" pitchFamily="2" charset="0"/>
                <a:cs typeface="NikoshBAN" pitchFamily="2" charset="0"/>
              </a:rPr>
              <a:t>ডিমান্ড</a:t>
            </a:r>
            <a:endParaRPr lang="en-US" sz="3600" b="1" spc="50" dirty="0">
              <a:ln w="11430"/>
              <a:latin typeface="NikoshBAN" pitchFamily="2" charset="0"/>
              <a:cs typeface="NikoshBAN" pitchFamily="2" charset="0"/>
            </a:endParaRPr>
          </a:p>
          <a:p>
            <a:pPr lvl="0" defTabSz="457200"/>
            <a:r>
              <a:rPr lang="bn-IN" sz="3600" b="1" spc="50" dirty="0" smtClean="0">
                <a:ln w="1143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50" dirty="0" smtClean="0">
                <a:ln w="11430"/>
                <a:latin typeface="NikoshBAN" pitchFamily="2" charset="0"/>
                <a:cs typeface="NikoshBAN" pitchFamily="2" charset="0"/>
              </a:rPr>
              <a:t>পে-অ্যাজ-ইউ-গো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274320" lvl="0" defTabSz="457200"/>
            <a:endParaRPr lang="en-US" sz="3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91346" y="862642"/>
            <a:ext cx="64812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ক্লাউড কম্পিউটিং এর </a:t>
            </a:r>
            <a:r>
              <a:rPr lang="en-US" sz="5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bn-IN" sz="5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69754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816</TotalTime>
  <Words>478</Words>
  <Application>Microsoft Office PowerPoint</Application>
  <PresentationFormat>Widescreen</PresentationFormat>
  <Paragraphs>85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Garamond</vt:lpstr>
      <vt:lpstr>NikoshBAN</vt:lpstr>
      <vt:lpstr>SolaimanLipi</vt:lpstr>
      <vt:lpstr>Times New Roman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83</cp:revision>
  <dcterms:created xsi:type="dcterms:W3CDTF">2019-11-12T09:13:51Z</dcterms:created>
  <dcterms:modified xsi:type="dcterms:W3CDTF">2019-11-24T01:24:53Z</dcterms:modified>
</cp:coreProperties>
</file>