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7" r:id="rId3"/>
    <p:sldId id="266" r:id="rId4"/>
    <p:sldId id="271" r:id="rId5"/>
    <p:sldId id="274" r:id="rId6"/>
    <p:sldId id="273" r:id="rId7"/>
    <p:sldId id="259" r:id="rId8"/>
    <p:sldId id="261" r:id="rId9"/>
    <p:sldId id="262" r:id="rId10"/>
    <p:sldId id="267" r:id="rId11"/>
    <p:sldId id="256" r:id="rId12"/>
    <p:sldId id="263" r:id="rId13"/>
    <p:sldId id="269" r:id="rId14"/>
    <p:sldId id="268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1BBAC-C4B0-4B96-9711-70A0815998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4AE06-ABD1-476C-9537-CD6F941B943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16686A-DCE5-43F1-A152-1E4EC2E4FC8F}" type="parTrans" cxnId="{2E7D5455-C0D8-4CB5-AF8F-62445E8DCA88}">
      <dgm:prSet/>
      <dgm:spPr/>
      <dgm:t>
        <a:bodyPr/>
        <a:lstStyle/>
        <a:p>
          <a:endParaRPr lang="en-US"/>
        </a:p>
      </dgm:t>
    </dgm:pt>
    <dgm:pt modelId="{D1E73BB3-82F8-4E6E-801E-0FCE1D8A060A}" type="sibTrans" cxnId="{2E7D5455-C0D8-4CB5-AF8F-62445E8DCA88}">
      <dgm:prSet/>
      <dgm:spPr/>
      <dgm:t>
        <a:bodyPr/>
        <a:lstStyle/>
        <a:p>
          <a:endParaRPr lang="en-US"/>
        </a:p>
      </dgm:t>
    </dgm:pt>
    <dgm:pt modelId="{74DFE27F-3B23-47D5-8B14-5334DA8B6B6F}">
      <dgm:prSet phldrT="[Text]"/>
      <dgm:spPr>
        <a:ln>
          <a:noFill/>
        </a:ln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বৃত্তের ব্যাস ও জ্যা কে চিহ্নিত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করতে 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। </a:t>
          </a:r>
          <a:endParaRPr lang="en-US" dirty="0"/>
        </a:p>
      </dgm:t>
    </dgm:pt>
    <dgm:pt modelId="{414242FC-2C5A-475D-8984-B4C35F180F03}" type="parTrans" cxnId="{34DA1D82-A3BE-4B76-8EEB-703BE5CCB37B}">
      <dgm:prSet/>
      <dgm:spPr/>
      <dgm:t>
        <a:bodyPr/>
        <a:lstStyle/>
        <a:p>
          <a:endParaRPr lang="en-US"/>
        </a:p>
      </dgm:t>
    </dgm:pt>
    <dgm:pt modelId="{E033A2B0-5E3D-4D68-9E48-AA0B7B3C07B4}" type="sibTrans" cxnId="{34DA1D82-A3BE-4B76-8EEB-703BE5CCB37B}">
      <dgm:prSet/>
      <dgm:spPr/>
      <dgm:t>
        <a:bodyPr/>
        <a:lstStyle/>
        <a:p>
          <a:endParaRPr lang="en-US"/>
        </a:p>
      </dgm:t>
    </dgm:pt>
    <dgm:pt modelId="{DD8C825A-6367-40FE-A7DB-8C524649962B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dirty="0"/>
        </a:p>
      </dgm:t>
    </dgm:pt>
    <dgm:pt modelId="{BB265BC1-AEE8-4ACE-BF62-011DB9932913}" type="parTrans" cxnId="{2D1EB7AE-410B-4B16-88F9-87375DDA6381}">
      <dgm:prSet/>
      <dgm:spPr/>
      <dgm:t>
        <a:bodyPr/>
        <a:lstStyle/>
        <a:p>
          <a:endParaRPr lang="en-US"/>
        </a:p>
      </dgm:t>
    </dgm:pt>
    <dgm:pt modelId="{B1BFF18E-75AC-457D-BC64-E55543E7B501}" type="sibTrans" cxnId="{2D1EB7AE-410B-4B16-88F9-87375DDA6381}">
      <dgm:prSet/>
      <dgm:spPr/>
      <dgm:t>
        <a:bodyPr/>
        <a:lstStyle/>
        <a:p>
          <a:endParaRPr lang="en-US"/>
        </a:p>
      </dgm:t>
    </dgm:pt>
    <dgm:pt modelId="{6A98CB17-3B7A-4B9C-969C-99E9C48221D3}">
      <dgm:prSet phldrT="[Text]"/>
      <dgm:spPr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বৃত্ত সম্পর্কিতি উপপাদ্য প্রমান করতে পারবে।</a:t>
          </a:r>
          <a:endParaRPr lang="en-US" dirty="0"/>
        </a:p>
      </dgm:t>
    </dgm:pt>
    <dgm:pt modelId="{4668F435-2C25-42F9-8B10-D49853A23F7A}" type="parTrans" cxnId="{6F589EBE-0242-41E4-9263-25C2F8853B4B}">
      <dgm:prSet/>
      <dgm:spPr/>
      <dgm:t>
        <a:bodyPr/>
        <a:lstStyle/>
        <a:p>
          <a:endParaRPr lang="en-US"/>
        </a:p>
      </dgm:t>
    </dgm:pt>
    <dgm:pt modelId="{925ECD45-8684-4478-B843-92F26DE559BB}" type="sibTrans" cxnId="{6F589EBE-0242-41E4-9263-25C2F8853B4B}">
      <dgm:prSet/>
      <dgm:spPr/>
      <dgm:t>
        <a:bodyPr/>
        <a:lstStyle/>
        <a:p>
          <a:endParaRPr lang="en-US"/>
        </a:p>
      </dgm:t>
    </dgm:pt>
    <dgm:pt modelId="{DE439EAF-0693-4540-AC46-200B1EC52A2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174588-4340-4704-8346-13FE5CEADEC8}" type="parTrans" cxnId="{31EBE209-9821-47BE-9417-9F3A54256810}">
      <dgm:prSet/>
      <dgm:spPr/>
      <dgm:t>
        <a:bodyPr/>
        <a:lstStyle/>
        <a:p>
          <a:endParaRPr lang="en-US"/>
        </a:p>
      </dgm:t>
    </dgm:pt>
    <dgm:pt modelId="{17977D26-02DC-40DA-A349-A43F38990226}" type="sibTrans" cxnId="{31EBE209-9821-47BE-9417-9F3A54256810}">
      <dgm:prSet/>
      <dgm:spPr/>
      <dgm:t>
        <a:bodyPr/>
        <a:lstStyle/>
        <a:p>
          <a:endParaRPr lang="en-US"/>
        </a:p>
      </dgm:t>
    </dgm:pt>
    <dgm:pt modelId="{D77B1860-2596-4FDB-AF7F-4F68882AF6CB}">
      <dgm:prSet phldrT="[Text]"/>
      <dgm:spPr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বৃত্ত সংক্রান্ত গাণিতিক সমস্যা সমাধান করতে পারবে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। </a:t>
          </a:r>
          <a:endParaRPr lang="en-US" dirty="0"/>
        </a:p>
      </dgm:t>
    </dgm:pt>
    <dgm:pt modelId="{70719E21-0BBE-4957-A844-03617B5BD41E}" type="parTrans" cxnId="{77A65068-81E7-48C5-8071-91673E4AEB58}">
      <dgm:prSet/>
      <dgm:spPr/>
      <dgm:t>
        <a:bodyPr/>
        <a:lstStyle/>
        <a:p>
          <a:endParaRPr lang="en-US"/>
        </a:p>
      </dgm:t>
    </dgm:pt>
    <dgm:pt modelId="{3ABAF2F7-8CEA-4270-A454-182C732E1A47}" type="sibTrans" cxnId="{77A65068-81E7-48C5-8071-91673E4AEB58}">
      <dgm:prSet/>
      <dgm:spPr/>
      <dgm:t>
        <a:bodyPr/>
        <a:lstStyle/>
        <a:p>
          <a:endParaRPr lang="en-US"/>
        </a:p>
      </dgm:t>
    </dgm:pt>
    <dgm:pt modelId="{1B59F24F-0983-4EA3-AE19-585F6DA5BB5B}" type="pres">
      <dgm:prSet presAssocID="{6F41BBAC-C4B0-4B96-9711-70A0815998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5C712-3C1B-49B0-BB13-9E8EA67224A2}" type="pres">
      <dgm:prSet presAssocID="{9244AE06-ABD1-476C-9537-CD6F941B9435}" presName="composite" presStyleCnt="0"/>
      <dgm:spPr/>
    </dgm:pt>
    <dgm:pt modelId="{D741C30B-B26A-4D75-B8BF-49A150D22D79}" type="pres">
      <dgm:prSet presAssocID="{9244AE06-ABD1-476C-9537-CD6F941B9435}" presName="parentText" presStyleLbl="alignNode1" presStyleIdx="0" presStyleCnt="3" custLinFactNeighborX="-7334" custLinFactNeighborY="33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67AD8-97AD-495A-BDC1-3C7DD49D8967}" type="pres">
      <dgm:prSet presAssocID="{9244AE06-ABD1-476C-9537-CD6F941B94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B9635-EA5A-4AF3-974E-83BF56BBF76E}" type="pres">
      <dgm:prSet presAssocID="{D1E73BB3-82F8-4E6E-801E-0FCE1D8A060A}" presName="sp" presStyleCnt="0"/>
      <dgm:spPr/>
    </dgm:pt>
    <dgm:pt modelId="{4C32FC7A-30DD-42E9-9FF2-5635044FFD3B}" type="pres">
      <dgm:prSet presAssocID="{DD8C825A-6367-40FE-A7DB-8C524649962B}" presName="composite" presStyleCnt="0"/>
      <dgm:spPr/>
    </dgm:pt>
    <dgm:pt modelId="{21A6AB4D-69DE-4A76-B348-3C2FB6707A12}" type="pres">
      <dgm:prSet presAssocID="{DD8C825A-6367-40FE-A7DB-8C52464996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C4050-BCE8-432F-B618-140F4A1C0FDC}" type="pres">
      <dgm:prSet presAssocID="{DD8C825A-6367-40FE-A7DB-8C52464996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C4F46-DF86-48B4-B7A8-A17908F00685}" type="pres">
      <dgm:prSet presAssocID="{B1BFF18E-75AC-457D-BC64-E55543E7B501}" presName="sp" presStyleCnt="0"/>
      <dgm:spPr/>
    </dgm:pt>
    <dgm:pt modelId="{C3AA0604-BB84-44A3-B7B3-C9710EC9FCC3}" type="pres">
      <dgm:prSet presAssocID="{DE439EAF-0693-4540-AC46-200B1EC52A20}" presName="composite" presStyleCnt="0"/>
      <dgm:spPr/>
    </dgm:pt>
    <dgm:pt modelId="{D69B916D-62D9-4D41-8D0D-2AF28EF87980}" type="pres">
      <dgm:prSet presAssocID="{DE439EAF-0693-4540-AC46-200B1EC52A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F3218-7208-409D-9E24-5C50F5779254}" type="pres">
      <dgm:prSet presAssocID="{DE439EAF-0693-4540-AC46-200B1EC52A2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65068-81E7-48C5-8071-91673E4AEB58}" srcId="{DE439EAF-0693-4540-AC46-200B1EC52A20}" destId="{D77B1860-2596-4FDB-AF7F-4F68882AF6CB}" srcOrd="0" destOrd="0" parTransId="{70719E21-0BBE-4957-A844-03617B5BD41E}" sibTransId="{3ABAF2F7-8CEA-4270-A454-182C732E1A47}"/>
    <dgm:cxn modelId="{2E7D5455-C0D8-4CB5-AF8F-62445E8DCA88}" srcId="{6F41BBAC-C4B0-4B96-9711-70A0815998D0}" destId="{9244AE06-ABD1-476C-9537-CD6F941B9435}" srcOrd="0" destOrd="0" parTransId="{C516686A-DCE5-43F1-A152-1E4EC2E4FC8F}" sibTransId="{D1E73BB3-82F8-4E6E-801E-0FCE1D8A060A}"/>
    <dgm:cxn modelId="{F3AE8BF3-873B-4D20-ADE2-0DE5CD62C27C}" type="presOf" srcId="{DD8C825A-6367-40FE-A7DB-8C524649962B}" destId="{21A6AB4D-69DE-4A76-B348-3C2FB6707A12}" srcOrd="0" destOrd="0" presId="urn:microsoft.com/office/officeart/2005/8/layout/chevron2"/>
    <dgm:cxn modelId="{2CA74BBD-8FE9-46E7-A5B3-8848FC96C005}" type="presOf" srcId="{6A98CB17-3B7A-4B9C-969C-99E9C48221D3}" destId="{03EC4050-BCE8-432F-B618-140F4A1C0FDC}" srcOrd="0" destOrd="0" presId="urn:microsoft.com/office/officeart/2005/8/layout/chevron2"/>
    <dgm:cxn modelId="{34DA1D82-A3BE-4B76-8EEB-703BE5CCB37B}" srcId="{9244AE06-ABD1-476C-9537-CD6F941B9435}" destId="{74DFE27F-3B23-47D5-8B14-5334DA8B6B6F}" srcOrd="0" destOrd="0" parTransId="{414242FC-2C5A-475D-8984-B4C35F180F03}" sibTransId="{E033A2B0-5E3D-4D68-9E48-AA0B7B3C07B4}"/>
    <dgm:cxn modelId="{72A15037-300D-450C-AB18-8302A53FB2F3}" type="presOf" srcId="{74DFE27F-3B23-47D5-8B14-5334DA8B6B6F}" destId="{6D567AD8-97AD-495A-BDC1-3C7DD49D8967}" srcOrd="0" destOrd="0" presId="urn:microsoft.com/office/officeart/2005/8/layout/chevron2"/>
    <dgm:cxn modelId="{31EBE209-9821-47BE-9417-9F3A54256810}" srcId="{6F41BBAC-C4B0-4B96-9711-70A0815998D0}" destId="{DE439EAF-0693-4540-AC46-200B1EC52A20}" srcOrd="2" destOrd="0" parTransId="{3F174588-4340-4704-8346-13FE5CEADEC8}" sibTransId="{17977D26-02DC-40DA-A349-A43F38990226}"/>
    <dgm:cxn modelId="{4DB17246-EAD0-43E8-9436-97172BD85377}" type="presOf" srcId="{D77B1860-2596-4FDB-AF7F-4F68882AF6CB}" destId="{CA3F3218-7208-409D-9E24-5C50F5779254}" srcOrd="0" destOrd="0" presId="urn:microsoft.com/office/officeart/2005/8/layout/chevron2"/>
    <dgm:cxn modelId="{6F589EBE-0242-41E4-9263-25C2F8853B4B}" srcId="{DD8C825A-6367-40FE-A7DB-8C524649962B}" destId="{6A98CB17-3B7A-4B9C-969C-99E9C48221D3}" srcOrd="0" destOrd="0" parTransId="{4668F435-2C25-42F9-8B10-D49853A23F7A}" sibTransId="{925ECD45-8684-4478-B843-92F26DE559BB}"/>
    <dgm:cxn modelId="{A91E288A-2CAA-47DC-BC1A-055E7734724D}" type="presOf" srcId="{6F41BBAC-C4B0-4B96-9711-70A0815998D0}" destId="{1B59F24F-0983-4EA3-AE19-585F6DA5BB5B}" srcOrd="0" destOrd="0" presId="urn:microsoft.com/office/officeart/2005/8/layout/chevron2"/>
    <dgm:cxn modelId="{E86F7E41-E0ED-4FA9-8BAD-7785CC074AE7}" type="presOf" srcId="{DE439EAF-0693-4540-AC46-200B1EC52A20}" destId="{D69B916D-62D9-4D41-8D0D-2AF28EF87980}" srcOrd="0" destOrd="0" presId="urn:microsoft.com/office/officeart/2005/8/layout/chevron2"/>
    <dgm:cxn modelId="{2D1EB7AE-410B-4B16-88F9-87375DDA6381}" srcId="{6F41BBAC-C4B0-4B96-9711-70A0815998D0}" destId="{DD8C825A-6367-40FE-A7DB-8C524649962B}" srcOrd="1" destOrd="0" parTransId="{BB265BC1-AEE8-4ACE-BF62-011DB9932913}" sibTransId="{B1BFF18E-75AC-457D-BC64-E55543E7B501}"/>
    <dgm:cxn modelId="{3A90CED4-ECA3-4826-B4B3-8E36DDED7ED1}" type="presOf" srcId="{9244AE06-ABD1-476C-9537-CD6F941B9435}" destId="{D741C30B-B26A-4D75-B8BF-49A150D22D79}" srcOrd="0" destOrd="0" presId="urn:microsoft.com/office/officeart/2005/8/layout/chevron2"/>
    <dgm:cxn modelId="{527A412B-E0B0-426E-9517-5F8FF75CF659}" type="presParOf" srcId="{1B59F24F-0983-4EA3-AE19-585F6DA5BB5B}" destId="{6F65C712-3C1B-49B0-BB13-9E8EA67224A2}" srcOrd="0" destOrd="0" presId="urn:microsoft.com/office/officeart/2005/8/layout/chevron2"/>
    <dgm:cxn modelId="{3287076C-BA42-4A33-8689-D1A83C32CEE4}" type="presParOf" srcId="{6F65C712-3C1B-49B0-BB13-9E8EA67224A2}" destId="{D741C30B-B26A-4D75-B8BF-49A150D22D79}" srcOrd="0" destOrd="0" presId="urn:microsoft.com/office/officeart/2005/8/layout/chevron2"/>
    <dgm:cxn modelId="{CE0D483F-36D4-4F95-93E2-A8BA1D62230D}" type="presParOf" srcId="{6F65C712-3C1B-49B0-BB13-9E8EA67224A2}" destId="{6D567AD8-97AD-495A-BDC1-3C7DD49D8967}" srcOrd="1" destOrd="0" presId="urn:microsoft.com/office/officeart/2005/8/layout/chevron2"/>
    <dgm:cxn modelId="{21933A2C-9791-4DCC-BCDF-86AA4BF7A018}" type="presParOf" srcId="{1B59F24F-0983-4EA3-AE19-585F6DA5BB5B}" destId="{85EB9635-EA5A-4AF3-974E-83BF56BBF76E}" srcOrd="1" destOrd="0" presId="urn:microsoft.com/office/officeart/2005/8/layout/chevron2"/>
    <dgm:cxn modelId="{B8959D87-A479-4569-8282-E816F7A586B2}" type="presParOf" srcId="{1B59F24F-0983-4EA3-AE19-585F6DA5BB5B}" destId="{4C32FC7A-30DD-42E9-9FF2-5635044FFD3B}" srcOrd="2" destOrd="0" presId="urn:microsoft.com/office/officeart/2005/8/layout/chevron2"/>
    <dgm:cxn modelId="{BF3FDCCB-50CF-48AE-A19F-2756A5471E09}" type="presParOf" srcId="{4C32FC7A-30DD-42E9-9FF2-5635044FFD3B}" destId="{21A6AB4D-69DE-4A76-B348-3C2FB6707A12}" srcOrd="0" destOrd="0" presId="urn:microsoft.com/office/officeart/2005/8/layout/chevron2"/>
    <dgm:cxn modelId="{71C3A219-CC7D-4624-B21B-E5ACAFB51EF8}" type="presParOf" srcId="{4C32FC7A-30DD-42E9-9FF2-5635044FFD3B}" destId="{03EC4050-BCE8-432F-B618-140F4A1C0FDC}" srcOrd="1" destOrd="0" presId="urn:microsoft.com/office/officeart/2005/8/layout/chevron2"/>
    <dgm:cxn modelId="{74FB8167-C6BB-4705-AFB2-49F8B50C2DA0}" type="presParOf" srcId="{1B59F24F-0983-4EA3-AE19-585F6DA5BB5B}" destId="{AAFC4F46-DF86-48B4-B7A8-A17908F00685}" srcOrd="3" destOrd="0" presId="urn:microsoft.com/office/officeart/2005/8/layout/chevron2"/>
    <dgm:cxn modelId="{2715FE7C-1B0D-4AFC-BD7B-E2008ED30F93}" type="presParOf" srcId="{1B59F24F-0983-4EA3-AE19-585F6DA5BB5B}" destId="{C3AA0604-BB84-44A3-B7B3-C9710EC9FCC3}" srcOrd="4" destOrd="0" presId="urn:microsoft.com/office/officeart/2005/8/layout/chevron2"/>
    <dgm:cxn modelId="{08515923-FEE8-4928-AB75-F4C56DBAEE8C}" type="presParOf" srcId="{C3AA0604-BB84-44A3-B7B3-C9710EC9FCC3}" destId="{D69B916D-62D9-4D41-8D0D-2AF28EF87980}" srcOrd="0" destOrd="0" presId="urn:microsoft.com/office/officeart/2005/8/layout/chevron2"/>
    <dgm:cxn modelId="{87F3AA4D-1573-438E-8359-C9871E7A9900}" type="presParOf" srcId="{C3AA0604-BB84-44A3-B7B3-C9710EC9FCC3}" destId="{CA3F3218-7208-409D-9E24-5C50F57792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1C30B-B26A-4D75-B8BF-49A150D22D79}">
      <dsp:nvSpPr>
        <dsp:cNvPr id="0" name=""/>
        <dsp:cNvSpPr/>
      </dsp:nvSpPr>
      <dsp:spPr>
        <a:xfrm rot="5400000">
          <a:off x="-222646" y="273447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570309"/>
        <a:ext cx="1039018" cy="445294"/>
      </dsp:txXfrm>
    </dsp:sp>
    <dsp:sp modelId="{6D567AD8-97AD-495A-BDC1-3C7DD49D8967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900" kern="1200" dirty="0" smtClean="0">
              <a:latin typeface="NikoshBAN" pitchFamily="2" charset="0"/>
              <a:cs typeface="NikoshBAN" pitchFamily="2" charset="0"/>
            </a:rPr>
            <a:t>বৃত্তের ব্যাস ও জ্যা কে চিহ্নিত </a:t>
          </a: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 করতে পারবে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9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900" kern="1200" dirty="0"/>
        </a:p>
      </dsp:txBody>
      <dsp:txXfrm rot="-5400000">
        <a:off x="1039018" y="48278"/>
        <a:ext cx="5009883" cy="870607"/>
      </dsp:txXfrm>
    </dsp:sp>
    <dsp:sp modelId="{21A6AB4D-69DE-4A76-B348-3C2FB6707A12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sz="2700" kern="1200" dirty="0"/>
        </a:p>
      </dsp:txBody>
      <dsp:txXfrm rot="-5400000">
        <a:off x="1" y="1809352"/>
        <a:ext cx="1039018" cy="445294"/>
      </dsp:txXfrm>
    </dsp:sp>
    <dsp:sp modelId="{03EC4050-BCE8-432F-B618-140F4A1C0FDC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বৃত্ত সম্পর্কিতি উপপাদ্য প্রমান করতে পারবে।</a:t>
          </a:r>
          <a:endParaRPr lang="en-US" sz="2900" kern="1200" dirty="0"/>
        </a:p>
      </dsp:txBody>
      <dsp:txXfrm rot="-5400000">
        <a:off x="1039018" y="1336942"/>
        <a:ext cx="5009883" cy="870607"/>
      </dsp:txXfrm>
    </dsp:sp>
    <dsp:sp modelId="{D69B916D-62D9-4D41-8D0D-2AF28EF8798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3098016"/>
        <a:ext cx="1039018" cy="445294"/>
      </dsp:txXfrm>
    </dsp:sp>
    <dsp:sp modelId="{CA3F3218-7208-409D-9E24-5C50F5779254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বৃত্ত সংক্রান্ত গাণিতিক সমস্যা সমাধান করতে পারবে</a:t>
          </a:r>
          <a:r>
            <a:rPr lang="bn-IN" sz="2900" kern="120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29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50A4E-0A6E-45CA-86E7-D3858092827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8C8B1-B23E-426F-BE78-509E6078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9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শিক্ষক ছাত্র – ছাত্রীদের প্রশ্ন করবে জ্যা কাকে বলে ? উত্তর ট্রিগারের মাধ্যমে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C8B1-B23E-426F-BE78-509E607812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শিক্ষক শিক্ষার্থীদের বিশেষ নির্বচন বলার জন্য প্রশ্ন করতে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C8B1-B23E-426F-BE78-509E607812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2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শিক্ষক অবশ্যই বোর্ড ব্যাবহার করবে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C8B1-B23E-426F-BE78-509E607812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0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বোর্ডে আরো বিশদ ব্যাখ্যা দিতে পারে </a:t>
            </a:r>
            <a:r>
              <a:rPr lang="bn-BD" baseline="0" dirty="0" smtClean="0"/>
              <a:t>এবং শিক্ষার্থিদের দিয়ে বের করে আনতে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C8B1-B23E-426F-BE78-509E607812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বোর্ডে আরো বিশদ ব্যাখ্যা দিতে পারে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C8B1-B23E-426F-BE78-509E607812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1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চিত্রের সাহায্যে যথার্থতার ব্যাখ্যা করা হয়েছে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C8B1-B23E-426F-BE78-509E607812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9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11811000" cy="6569076"/>
          </a:xfrm>
          <a:prstGeom prst="rect">
            <a:avLst/>
          </a:prstGeom>
          <a:noFill/>
          <a:ln w="88900" cap="rnd" cmpd="thickThin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67997" y="2396917"/>
            <a:ext cx="3721894" cy="4314038"/>
            <a:chOff x="5638800" y="-250166"/>
            <a:chExt cx="3721894" cy="4314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894" y="-250166"/>
              <a:ext cx="2971800" cy="381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Flowchart: Process 4"/>
            <p:cNvSpPr/>
            <p:nvPr/>
          </p:nvSpPr>
          <p:spPr>
            <a:xfrm>
              <a:off x="5638800" y="3657600"/>
              <a:ext cx="2005012" cy="406272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সাল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/>
                <a:t>300 BC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52800" y="304801"/>
            <a:ext cx="5867400" cy="830997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7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গনিত ক্লাসে সবাইকে স্বাগতম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295400"/>
            <a:ext cx="25908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30" y="4045804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458" y="1323610"/>
            <a:ext cx="4094542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6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প্রমানঃ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OE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Book Antiqua"/>
                <a:cs typeface="NikoshBAN" pitchFamily="2" charset="0"/>
              </a:rPr>
              <a:t>┴</a:t>
            </a:r>
            <a:r>
              <a:rPr lang="bn-BD" sz="2400" dirty="0">
                <a:latin typeface="Book Antiqua"/>
                <a:cs typeface="NikoshBAN" pitchFamily="2" charset="0"/>
              </a:rPr>
              <a:t> </a:t>
            </a:r>
            <a:r>
              <a:rPr lang="en-US" sz="2400" dirty="0">
                <a:latin typeface="Book Antiqua"/>
                <a:cs typeface="NikoshBAN" pitchFamily="2" charset="0"/>
              </a:rPr>
              <a:t>AB </a:t>
            </a:r>
            <a:r>
              <a:rPr lang="bn-BD" sz="2400" dirty="0">
                <a:latin typeface="Book Antiqua"/>
                <a:cs typeface="NikoshBAN" pitchFamily="2" charset="0"/>
              </a:rPr>
              <a:t>এবং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OF </a:t>
            </a:r>
            <a:r>
              <a:rPr lang="en-US" sz="2400" dirty="0">
                <a:latin typeface="Book Antiqua"/>
                <a:cs typeface="NikoshBAN" pitchFamily="2" charset="0"/>
              </a:rPr>
              <a:t>┴ CD </a:t>
            </a:r>
          </a:p>
          <a:p>
            <a:r>
              <a:rPr lang="bn-BD" sz="2400" dirty="0">
                <a:latin typeface="Book Antiqua"/>
                <a:cs typeface="NikoshBAN" pitchFamily="2" charset="0"/>
              </a:rPr>
              <a:t>সুতরাং </a:t>
            </a:r>
            <a:r>
              <a:rPr lang="en-US" sz="2400" dirty="0">
                <a:latin typeface="Book Antiqua"/>
                <a:cs typeface="NikoshBAN" pitchFamily="2" charset="0"/>
              </a:rPr>
              <a:t>AE=BE </a:t>
            </a:r>
            <a:r>
              <a:rPr lang="bn-BD" sz="2400" dirty="0">
                <a:latin typeface="Book Antiqua"/>
                <a:cs typeface="NikoshBAN" pitchFamily="2" charset="0"/>
              </a:rPr>
              <a:t>এবং </a:t>
            </a:r>
            <a:r>
              <a:rPr lang="en-US" sz="2400" dirty="0">
                <a:latin typeface="Book Antiqua"/>
                <a:cs typeface="NikoshBAN" pitchFamily="2" charset="0"/>
              </a:rPr>
              <a:t>CF=DF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16424" y="3557675"/>
            <a:ext cx="6342063" cy="2252540"/>
            <a:chOff x="744537" y="2794537"/>
            <a:chExt cx="6342063" cy="2252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295400" y="2794537"/>
                  <a:ext cx="5791200" cy="2252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AE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200" dirty="0"/>
                    <a:t> AB</a:t>
                  </a:r>
                </a:p>
                <a:p>
                  <a:endParaRPr lang="en-US" sz="3200" dirty="0"/>
                </a:p>
                <a:p>
                  <a:r>
                    <a:rPr lang="en-US" sz="3200" dirty="0"/>
                    <a:t>CF </a:t>
                  </a:r>
                  <a:r>
                    <a:rPr lang="en-US" sz="32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200" dirty="0"/>
                    <a:t> </a:t>
                  </a:r>
                  <a:r>
                    <a:rPr lang="en-US" sz="3200" dirty="0"/>
                    <a:t>CD</a:t>
                  </a:r>
                  <a:endParaRPr lang="en-US" sz="32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2794537"/>
                  <a:ext cx="5791200" cy="22525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25597902"/>
                    </p:ext>
                  </p:extLst>
                </p:nvPr>
              </p:nvGraphicFramePr>
              <p:xfrm>
                <a:off x="744576" y="2895600"/>
                <a:ext cx="644448" cy="5858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06" name="Equation" r:id="rId5" imgW="139680" imgH="126720" progId="Equation.3">
                        <p:embed/>
                      </p:oleObj>
                    </mc:Choice>
                    <mc:Fallback>
                      <p:oleObj name="Equation" r:id="rId5" imgW="139680" imgH="12672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44576" y="2895600"/>
                              <a:ext cx="644448" cy="5858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11756561"/>
                    </p:ext>
                  </p:extLst>
                </p:nvPr>
              </p:nvGraphicFramePr>
              <p:xfrm>
                <a:off x="744576" y="2895600"/>
                <a:ext cx="644448" cy="5858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6" name="Equation" r:id="rId7" imgW="139680" imgH="126720" progId="Equation.3">
                        <p:embed/>
                      </p:oleObj>
                    </mc:Choice>
                    <mc:Fallback>
                      <p:oleObj name="Equation" r:id="rId7" imgW="139680" imgH="12672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44576" y="2895600"/>
                              <a:ext cx="644448" cy="5858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90627693"/>
                    </p:ext>
                  </p:extLst>
                </p:nvPr>
              </p:nvGraphicFramePr>
              <p:xfrm>
                <a:off x="744537" y="4038600"/>
                <a:ext cx="644525" cy="5857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07" name="Equation" r:id="rId9" imgW="139680" imgH="126720" progId="Equation.3">
                        <p:embed/>
                      </p:oleObj>
                    </mc:Choice>
                    <mc:Fallback>
                      <p:oleObj name="Equation" r:id="rId9" imgW="139680" imgH="1267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4537" y="4038600"/>
                              <a:ext cx="644525" cy="5857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13573325"/>
                    </p:ext>
                  </p:extLst>
                </p:nvPr>
              </p:nvGraphicFramePr>
              <p:xfrm>
                <a:off x="744537" y="4038600"/>
                <a:ext cx="644525" cy="5857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7" name="Equation" r:id="rId11" imgW="139680" imgH="126720" progId="Equation.3">
                        <p:embed/>
                      </p:oleObj>
                    </mc:Choice>
                    <mc:Fallback>
                      <p:oleObj name="Equation" r:id="rId11" imgW="139680" imgH="1267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4537" y="4038600"/>
                              <a:ext cx="644525" cy="5857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7239000" y="1288975"/>
            <a:ext cx="2245900" cy="2759493"/>
            <a:chOff x="2520055" y="1209361"/>
            <a:chExt cx="2245900" cy="2759493"/>
          </a:xfrm>
        </p:grpSpPr>
        <p:grpSp>
          <p:nvGrpSpPr>
            <p:cNvPr id="8" name="Group 7"/>
            <p:cNvGrpSpPr/>
            <p:nvPr/>
          </p:nvGrpSpPr>
          <p:grpSpPr>
            <a:xfrm>
              <a:off x="2672455" y="1209361"/>
              <a:ext cx="2093500" cy="2759493"/>
              <a:chOff x="2667000" y="1219200"/>
              <a:chExt cx="2362200" cy="28956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67000" y="1219200"/>
                <a:ext cx="2362200" cy="2895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6" idx="1"/>
                <a:endCxn id="16" idx="3"/>
              </p:cNvCxnSpPr>
              <p:nvPr/>
            </p:nvCxnSpPr>
            <p:spPr>
              <a:xfrm>
                <a:off x="3012936" y="1643251"/>
                <a:ext cx="0" cy="2047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6" idx="7"/>
                <a:endCxn id="16" idx="5"/>
              </p:cNvCxnSpPr>
              <p:nvPr/>
            </p:nvCxnSpPr>
            <p:spPr>
              <a:xfrm>
                <a:off x="4683264" y="1643251"/>
                <a:ext cx="0" cy="2047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6" idx="1"/>
              </p:cNvCxnSpPr>
              <p:nvPr/>
            </p:nvCxnSpPr>
            <p:spPr>
              <a:xfrm>
                <a:off x="3012936" y="1643251"/>
                <a:ext cx="835164" cy="10237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848100" y="1629395"/>
                <a:ext cx="835164" cy="10237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012936" y="2653144"/>
                <a:ext cx="835164" cy="138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848100" y="2653144"/>
                <a:ext cx="83516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459369" y="125494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C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5528" y="136176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20055" y="356473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B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54228" y="356401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D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54228" y="241764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F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53146" y="240085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E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66805" y="261057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O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4828297" y="174366"/>
            <a:ext cx="2245900" cy="2759493"/>
            <a:chOff x="2520055" y="1209361"/>
            <a:chExt cx="2245900" cy="2759493"/>
          </a:xfrm>
        </p:grpSpPr>
        <p:grpSp>
          <p:nvGrpSpPr>
            <p:cNvPr id="31" name="Group 30"/>
            <p:cNvGrpSpPr/>
            <p:nvPr/>
          </p:nvGrpSpPr>
          <p:grpSpPr>
            <a:xfrm>
              <a:off x="2672455" y="1209361"/>
              <a:ext cx="2093500" cy="2759493"/>
              <a:chOff x="2667000" y="1219200"/>
              <a:chExt cx="2362200" cy="28956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667000" y="1219200"/>
                <a:ext cx="2362200" cy="2895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18" idx="1"/>
                <a:endCxn id="18" idx="3"/>
              </p:cNvCxnSpPr>
              <p:nvPr/>
            </p:nvCxnSpPr>
            <p:spPr>
              <a:xfrm>
                <a:off x="3012936" y="1643251"/>
                <a:ext cx="0" cy="2047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8" idx="7"/>
                <a:endCxn id="18" idx="5"/>
              </p:cNvCxnSpPr>
              <p:nvPr/>
            </p:nvCxnSpPr>
            <p:spPr>
              <a:xfrm>
                <a:off x="4683264" y="1643251"/>
                <a:ext cx="0" cy="2047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8" idx="1"/>
              </p:cNvCxnSpPr>
              <p:nvPr/>
            </p:nvCxnSpPr>
            <p:spPr>
              <a:xfrm>
                <a:off x="3012936" y="1643251"/>
                <a:ext cx="835164" cy="10237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848100" y="1629395"/>
                <a:ext cx="835164" cy="10237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012936" y="2653144"/>
                <a:ext cx="835164" cy="138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848100" y="2653144"/>
                <a:ext cx="83516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4459369" y="125494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C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65528" y="136176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20055" y="356473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B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54228" y="356401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D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54228" y="241764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F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53146" y="240085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E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66805" y="261057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O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989825" y="219022"/>
            <a:ext cx="1319802" cy="1608211"/>
            <a:chOff x="5257800" y="1248164"/>
            <a:chExt cx="1319802" cy="1608211"/>
          </a:xfrm>
        </p:grpSpPr>
        <p:grpSp>
          <p:nvGrpSpPr>
            <p:cNvPr id="44" name="Group 43"/>
            <p:cNvGrpSpPr/>
            <p:nvPr/>
          </p:nvGrpSpPr>
          <p:grpSpPr>
            <a:xfrm>
              <a:off x="5562600" y="1613480"/>
              <a:ext cx="772547" cy="988833"/>
              <a:chOff x="5777345" y="1600275"/>
              <a:chExt cx="772547" cy="98883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777345" y="1600275"/>
                <a:ext cx="0" cy="97562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777345" y="1600275"/>
                <a:ext cx="772547" cy="9888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77345" y="2575903"/>
                <a:ext cx="772547" cy="132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5257800" y="124816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72802" y="248704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O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57800" y="246674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E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687534" y="251166"/>
            <a:ext cx="1374727" cy="1549607"/>
            <a:chOff x="7205158" y="1300950"/>
            <a:chExt cx="1374727" cy="1549607"/>
          </a:xfrm>
        </p:grpSpPr>
        <p:grpSp>
          <p:nvGrpSpPr>
            <p:cNvPr id="45" name="Group 44"/>
            <p:cNvGrpSpPr/>
            <p:nvPr/>
          </p:nvGrpSpPr>
          <p:grpSpPr>
            <a:xfrm rot="16200000">
              <a:off x="7407434" y="1715589"/>
              <a:ext cx="996335" cy="791288"/>
              <a:chOff x="5777345" y="1784616"/>
              <a:chExt cx="996336" cy="79128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5381701" y="2180260"/>
                <a:ext cx="79128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V="1">
                <a:off x="5896276" y="1679540"/>
                <a:ext cx="772328" cy="98248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7953521" y="130095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C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05158" y="248122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O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70531" y="2424735"/>
              <a:ext cx="309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F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flipH="1" flipV="1">
              <a:off x="8282287" y="1617496"/>
              <a:ext cx="11941" cy="9644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573547" y="21973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কিন্তু 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AB=CD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517352"/>
              </p:ext>
            </p:extLst>
          </p:nvPr>
        </p:nvGraphicFramePr>
        <p:xfrm>
          <a:off x="2612157" y="2586043"/>
          <a:ext cx="588244" cy="53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4" imgW="139518" imgH="126835" progId="Equation.3">
                  <p:embed/>
                </p:oleObj>
              </mc:Choice>
              <mc:Fallback>
                <p:oleObj name="Equation" r:id="rId4" imgW="139518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157" y="2586043"/>
                        <a:ext cx="588244" cy="534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934419" y="265901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AE=CF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394265" y="3245973"/>
                <a:ext cx="46482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এখন 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OAE 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এ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বং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OCF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সমকোনী ত্রিভুজেদ্বয়ের মধ্যে </a:t>
                </a:r>
              </a:p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অতিভুজ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OA=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অতিভুজ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OC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AE=CF</a:t>
                </a:r>
              </a:p>
              <a:p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i="1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OAE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≅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OCF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OE=OF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265" y="3245973"/>
                <a:ext cx="4648200" cy="2677656"/>
              </a:xfrm>
              <a:prstGeom prst="rect">
                <a:avLst/>
              </a:prstGeom>
              <a:blipFill>
                <a:blip r:embed="rId6"/>
                <a:stretch>
                  <a:fillRect l="-2756" t="-1818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406761"/>
              </p:ext>
            </p:extLst>
          </p:nvPr>
        </p:nvGraphicFramePr>
        <p:xfrm>
          <a:off x="1931274" y="4911963"/>
          <a:ext cx="47684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7" imgW="139518" imgH="126835" progId="Equation.3">
                  <p:embed/>
                </p:oleObj>
              </mc:Choice>
              <mc:Fallback>
                <p:oleObj name="Equation" r:id="rId7" imgW="139518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274" y="4911963"/>
                        <a:ext cx="476843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57966"/>
              </p:ext>
            </p:extLst>
          </p:nvPr>
        </p:nvGraphicFramePr>
        <p:xfrm>
          <a:off x="1931274" y="5422136"/>
          <a:ext cx="430927" cy="39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8" imgW="139518" imgH="126835" progId="Equation.3">
                  <p:embed/>
                </p:oleObj>
              </mc:Choice>
              <mc:Fallback>
                <p:oleObj name="Equation" r:id="rId8" imgW="139518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274" y="5422136"/>
                        <a:ext cx="430927" cy="391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362200" y="601087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সুতরাং কেন্দ্র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o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AB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CD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জ্যাদ্বয় সমদূরবর্তী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72401" y="6472536"/>
            <a:ext cx="238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(Proved)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28402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4 -0.01574 L 0.37777 -0.015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1238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কেন্দ্র থেকে ব্যাস ভিন্ন যেকোন জ্যা এর উপর অঙ্কিত লম্ব ঐ জ্যাকে সমদ্বিখন্ডিত করে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6870" y="2059632"/>
            <a:ext cx="1524000" cy="182880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>
            <a:off x="3968870" y="2059632"/>
            <a:ext cx="0" cy="1828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8870" y="3008536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78570" y="277770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73970" y="2094136"/>
            <a:ext cx="1524000" cy="182880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>
            <a:stCxn id="15" idx="7"/>
            <a:endCxn id="15" idx="5"/>
          </p:cNvCxnSpPr>
          <p:nvPr/>
        </p:nvCxnSpPr>
        <p:spPr>
          <a:xfrm>
            <a:off x="7974785" y="2361958"/>
            <a:ext cx="0" cy="129315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74786" y="3008536"/>
            <a:ext cx="10168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29700" y="285278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জ্যা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28819" y="3655114"/>
            <a:ext cx="2499503" cy="2514600"/>
            <a:chOff x="3520297" y="4114800"/>
            <a:chExt cx="1524000" cy="1828800"/>
          </a:xfrm>
        </p:grpSpPr>
        <p:sp>
          <p:nvSpPr>
            <p:cNvPr id="24" name="Oval 23"/>
            <p:cNvSpPr/>
            <p:nvPr/>
          </p:nvSpPr>
          <p:spPr>
            <a:xfrm>
              <a:off x="3520297" y="4114800"/>
              <a:ext cx="1524000" cy="1828800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736172" y="4397201"/>
              <a:ext cx="295118" cy="150965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7"/>
            </p:cNvCxnSpPr>
            <p:nvPr/>
          </p:nvCxnSpPr>
          <p:spPr>
            <a:xfrm flipH="1">
              <a:off x="4734656" y="4382622"/>
              <a:ext cx="86456" cy="14085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894636" y="5029200"/>
              <a:ext cx="387661" cy="14849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282297" y="5029200"/>
              <a:ext cx="495587" cy="7424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730871" y="63261"/>
            <a:ext cx="165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যথার্থতা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0129" y="5252278"/>
            <a:ext cx="888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9781" y="414472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জ্যা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016980" y="5014501"/>
            <a:ext cx="2623149" cy="1462500"/>
            <a:chOff x="3492979" y="5014501"/>
            <a:chExt cx="2623149" cy="14625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492979" y="5045764"/>
              <a:ext cx="1174399" cy="143123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139281" y="5014501"/>
              <a:ext cx="528097" cy="1462499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667379" y="5761382"/>
              <a:ext cx="1448749" cy="7156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16571" y="3922936"/>
            <a:ext cx="3193211" cy="1444338"/>
            <a:chOff x="3092570" y="3922936"/>
            <a:chExt cx="3193211" cy="1444338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4659702" y="3922936"/>
              <a:ext cx="444619" cy="144433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092570" y="3922936"/>
              <a:ext cx="2011751" cy="583321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107028" y="3922936"/>
              <a:ext cx="1178753" cy="5449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132400" y="36208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27204" y="385874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99733" y="457872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5801" y="61881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45885" y="581889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681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924801" y="685801"/>
            <a:ext cx="2391575" cy="1953749"/>
            <a:chOff x="2230806" y="3124200"/>
            <a:chExt cx="2391575" cy="1953749"/>
          </a:xfrm>
        </p:grpSpPr>
        <p:sp>
          <p:nvSpPr>
            <p:cNvPr id="2" name="Oval 1"/>
            <p:cNvSpPr/>
            <p:nvPr/>
          </p:nvSpPr>
          <p:spPr>
            <a:xfrm>
              <a:off x="2438400" y="3124200"/>
              <a:ext cx="1905000" cy="1905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2" idx="3"/>
              <a:endCxn id="2" idx="5"/>
            </p:cNvCxnSpPr>
            <p:nvPr/>
          </p:nvCxnSpPr>
          <p:spPr>
            <a:xfrm>
              <a:off x="2717381" y="4750219"/>
              <a:ext cx="13470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86351" y="4064419"/>
              <a:ext cx="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124200" y="3669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0160" y="470861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0806" y="468528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8981" y="453288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>
              <a:stCxn id="7" idx="2"/>
              <a:endCxn id="2" idx="3"/>
            </p:cNvCxnSpPr>
            <p:nvPr/>
          </p:nvCxnSpPr>
          <p:spPr>
            <a:xfrm flipH="1">
              <a:off x="2717381" y="4038600"/>
              <a:ext cx="673519" cy="7116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  <a:endCxn id="2" idx="5"/>
            </p:cNvCxnSpPr>
            <p:nvPr/>
          </p:nvCxnSpPr>
          <p:spPr>
            <a:xfrm>
              <a:off x="3390900" y="4038600"/>
              <a:ext cx="673519" cy="7116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Snip Same Side Corner Rectangle 18"/>
          <p:cNvSpPr/>
          <p:nvPr/>
        </p:nvSpPr>
        <p:spPr>
          <a:xfrm>
            <a:off x="4866593" y="135833"/>
            <a:ext cx="1481328" cy="600991"/>
          </a:xfrm>
          <a:prstGeom prst="snip2Same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833355" y="1415534"/>
            <a:ext cx="350520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bn-IN" dirty="0"/>
              <a:t> , </a:t>
            </a:r>
            <a:r>
              <a:rPr lang="en-US" dirty="0"/>
              <a:t>AB = 8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মি হলে </a:t>
            </a:r>
            <a:r>
              <a:rPr lang="bn-IN" dirty="0"/>
              <a:t>, </a:t>
            </a:r>
            <a:r>
              <a:rPr lang="en-US" dirty="0"/>
              <a:t>AD =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dirty="0"/>
              <a:t>? 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1833356" y="2246882"/>
            <a:ext cx="1214645" cy="877319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4566" y="2485030"/>
            <a:ext cx="131183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4 </a:t>
            </a:r>
            <a:r>
              <a:rPr lang="bn-IN" dirty="0"/>
              <a:t>মি.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85594" y="3575979"/>
            <a:ext cx="350520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bn-IN" dirty="0"/>
              <a:t> , </a:t>
            </a:r>
            <a:r>
              <a:rPr lang="en-US" dirty="0"/>
              <a:t>AO =5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মি হলে </a:t>
            </a:r>
            <a:r>
              <a:rPr lang="bn-IN" dirty="0"/>
              <a:t>, </a:t>
            </a:r>
            <a:r>
              <a:rPr lang="en-US" dirty="0"/>
              <a:t>OD  =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dirty="0"/>
              <a:t>? 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1839721" y="4397091"/>
            <a:ext cx="1214645" cy="877319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4630" y="4624022"/>
            <a:ext cx="131183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/>
              <a:t> </a:t>
            </a:r>
            <a:r>
              <a:rPr lang="bn-IN" dirty="0"/>
              <a:t>মি.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533400"/>
            <a:ext cx="2438400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3717" y="2514600"/>
            <a:ext cx="7162800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প্রমান কর যে 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বৃত্তের কেন্দ্র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সমদূরবর্তী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সকল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জ্যা পরস্পর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সমান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45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251" y="381000"/>
            <a:ext cx="2768698" cy="9941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rgbClr val="92D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71800" y="2438400"/>
            <a:ext cx="5943600" cy="3886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2772" y="178356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রকিবুল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হাইমচর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rakibul893@gmail.com </a:t>
            </a:r>
            <a:endParaRPr lang="bn-IN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24725" y="3050063"/>
            <a:ext cx="4371122" cy="319357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67400" y="600076"/>
            <a:ext cx="28574" cy="564356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34600" y="6356351"/>
            <a:ext cx="2743200" cy="365125"/>
          </a:xfrm>
        </p:spPr>
        <p:txBody>
          <a:bodyPr/>
          <a:lstStyle/>
          <a:p>
            <a:fld id="{A6C3E4F2-8571-447F-B362-AE67C60AF6A5}" type="slidenum">
              <a:rPr lang="en-US" smtClean="0"/>
              <a:t>2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" y="178356"/>
            <a:ext cx="4495800" cy="248864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দশম 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54" y="2965123"/>
            <a:ext cx="2488692" cy="32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81310"/>
            <a:ext cx="4084690" cy="3096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956247"/>
            <a:ext cx="4076729" cy="2727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92472"/>
            <a:ext cx="2933700" cy="2990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9066"/>
            <a:ext cx="4152900" cy="3339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8906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গুলি দেখি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1671710" cy="14196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8625" dirty="0">
                <a:latin typeface="NikoshBAN" panose="02000000000000000000" pitchFamily="2" charset="0"/>
                <a:cs typeface="NikoshBAN" panose="02000000000000000000" pitchFamily="2" charset="0"/>
              </a:rPr>
              <a:t>বৃত্ত </a:t>
            </a:r>
            <a:endParaRPr lang="en-US" sz="86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5722" y="0"/>
            <a:ext cx="7966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5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41C30B-B26A-4D75-B8BF-49A150D22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741C30B-B26A-4D75-B8BF-49A150D22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567AD8-97AD-495A-BDC1-3C7DD49D8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D567AD8-97AD-495A-BDC1-3C7DD49D8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A6AB4D-69DE-4A76-B348-3C2FB6707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1A6AB4D-69DE-4A76-B348-3C2FB6707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EC4050-BCE8-432F-B618-140F4A1C0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03EC4050-BCE8-432F-B618-140F4A1C0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9B916D-62D9-4D41-8D0D-2AF28EF87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D69B916D-62D9-4D41-8D0D-2AF28EF87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F3218-7208-409D-9E24-5C50F577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CA3F3218-7208-409D-9E24-5C50F5779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00576" y="2824751"/>
            <a:ext cx="2919194" cy="3048000"/>
            <a:chOff x="3581400" y="1905000"/>
            <a:chExt cx="1447800" cy="1676400"/>
          </a:xfrm>
        </p:grpSpPr>
        <p:sp>
          <p:nvSpPr>
            <p:cNvPr id="7" name="Oval 6"/>
            <p:cNvSpPr/>
            <p:nvPr/>
          </p:nvSpPr>
          <p:spPr>
            <a:xfrm>
              <a:off x="3581400" y="1905000"/>
              <a:ext cx="14478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800600" y="2133600"/>
              <a:ext cx="0" cy="1219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>
            <a:stCxn id="7" idx="0"/>
            <a:endCxn id="7" idx="4"/>
          </p:cNvCxnSpPr>
          <p:nvPr/>
        </p:nvCxnSpPr>
        <p:spPr>
          <a:xfrm>
            <a:off x="6360173" y="2824751"/>
            <a:ext cx="0" cy="304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153401" y="1414790"/>
            <a:ext cx="616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জ্যা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57800" y="833374"/>
            <a:ext cx="2686694" cy="843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14576" y="4332829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ব্যাস 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57576" y="4514085"/>
            <a:ext cx="264846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888819" y="102964"/>
            <a:ext cx="2385976" cy="238597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982806" y="838200"/>
            <a:ext cx="21980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53214" y="531331"/>
            <a:ext cx="60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92181" y="540987"/>
            <a:ext cx="60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358846" y="1828800"/>
            <a:ext cx="738049" cy="2158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2600" y="6172200"/>
            <a:ext cx="449580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rgbClr val="FFC000"/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যে কোন দুইটি বিন্দুর সংযোজক রেখাংশ কে জ্যা বলে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757576" y="5943600"/>
            <a:ext cx="1271624" cy="68580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rgbClr val="FFC000"/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5266614"/>
            <a:ext cx="3520904" cy="1210386"/>
            <a:chOff x="381000" y="5266614"/>
            <a:chExt cx="3520904" cy="1210386"/>
          </a:xfrm>
        </p:grpSpPr>
        <p:sp>
          <p:nvSpPr>
            <p:cNvPr id="29" name="TextBox 28"/>
            <p:cNvSpPr txBox="1"/>
            <p:nvPr/>
          </p:nvSpPr>
          <p:spPr>
            <a:xfrm>
              <a:off x="609600" y="6096000"/>
              <a:ext cx="1524000" cy="3810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জ্যা কাকে বলে ?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5266614"/>
              <a:ext cx="990600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26934" y="5266614"/>
              <a:ext cx="1474970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45000"/>
                    <a:lumOff val="5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২ মিনিট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1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343481"/>
            <a:ext cx="8305800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32000">
                <a:srgbClr val="0070C0"/>
              </a:gs>
              <a:gs pos="77855">
                <a:srgbClr val="00B0F0"/>
              </a:gs>
              <a:gs pos="17000">
                <a:schemeClr val="accent3">
                  <a:lumMod val="75000"/>
                </a:schemeClr>
              </a:gs>
              <a:gs pos="57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সাধারণ নির্বচনঃ বৃত্তের  সকল সমান জ্যা কেন্দ্র থেকে সমদূরবর্তী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80820" y="1524000"/>
            <a:ext cx="2691580" cy="297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7" idx="5"/>
          </p:cNvCxnSpPr>
          <p:nvPr/>
        </p:nvCxnSpPr>
        <p:spPr>
          <a:xfrm>
            <a:off x="7347414" y="1929246"/>
            <a:ext cx="30812" cy="21313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  <a:endCxn id="7" idx="3"/>
          </p:cNvCxnSpPr>
          <p:nvPr/>
        </p:nvCxnSpPr>
        <p:spPr>
          <a:xfrm>
            <a:off x="5474993" y="1959210"/>
            <a:ext cx="0" cy="21013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032928" y="2805418"/>
            <a:ext cx="616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জ্যা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347414" y="2971800"/>
            <a:ext cx="1669699" cy="18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07257" y="3372277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20294" y="3067028"/>
            <a:ext cx="2460399" cy="659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 flipH="1">
            <a:off x="6380891" y="2913948"/>
            <a:ext cx="45719" cy="133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883810"/>
            <a:ext cx="7924800" cy="1077218"/>
          </a:xfrm>
          <a:prstGeom prst="rect">
            <a:avLst/>
          </a:prstGeom>
          <a:gradFill>
            <a:gsLst>
              <a:gs pos="0">
                <a:srgbClr val="FFFF00"/>
              </a:gs>
              <a:gs pos="37000">
                <a:schemeClr val="accent5">
                  <a:lumMod val="75000"/>
                </a:schemeClr>
              </a:gs>
              <a:gs pos="81000">
                <a:srgbClr val="00B0F0"/>
              </a:gs>
              <a:gs pos="17000">
                <a:schemeClr val="accent3">
                  <a:lumMod val="75000"/>
                </a:schemeClr>
              </a:gs>
              <a:gs pos="59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মনেকরি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o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কেন্দ্র এবং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AB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CD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বৃত্তের দুইটি সমান জ্যা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113236"/>
            <a:ext cx="7810500" cy="523220"/>
          </a:xfrm>
          <a:prstGeom prst="rect">
            <a:avLst/>
          </a:prstGeom>
          <a:gradFill>
            <a:gsLst>
              <a:gs pos="0">
                <a:srgbClr val="FFFF00"/>
              </a:gs>
              <a:gs pos="37000">
                <a:schemeClr val="accent5">
                  <a:lumMod val="75000"/>
                </a:schemeClr>
              </a:gs>
              <a:gs pos="81000">
                <a:srgbClr val="00B0F0"/>
              </a:gs>
              <a:gs pos="17000">
                <a:schemeClr val="accent3">
                  <a:lumMod val="75000"/>
                </a:schemeClr>
              </a:gs>
              <a:gs pos="59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প্রমান করতে হবে যে,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o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AB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CD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জ্যাদ্বয় সমদূরবর্তী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07505" y="2783849"/>
            <a:ext cx="295866" cy="2057500"/>
            <a:chOff x="3583505" y="2783849"/>
            <a:chExt cx="295866" cy="20575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879371" y="2993773"/>
              <a:ext cx="0" cy="14783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616877" y="2783849"/>
              <a:ext cx="26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83505" y="4472017"/>
              <a:ext cx="26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B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0" y="2925324"/>
            <a:ext cx="318052" cy="1916024"/>
            <a:chOff x="5334000" y="2925324"/>
            <a:chExt cx="318052" cy="191602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334000" y="3183601"/>
              <a:ext cx="0" cy="14783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34000" y="2925324"/>
              <a:ext cx="26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C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89558" y="4472016"/>
              <a:ext cx="26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D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39027" y="2772477"/>
            <a:ext cx="2562882" cy="2473951"/>
            <a:chOff x="6215027" y="2772476"/>
            <a:chExt cx="2562882" cy="2473951"/>
          </a:xfrm>
        </p:grpSpPr>
        <p:sp>
          <p:nvSpPr>
            <p:cNvPr id="2" name="Oval 1"/>
            <p:cNvSpPr/>
            <p:nvPr/>
          </p:nvSpPr>
          <p:spPr>
            <a:xfrm>
              <a:off x="6248400" y="2772476"/>
              <a:ext cx="2473951" cy="24739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215027" y="2978540"/>
              <a:ext cx="295866" cy="2151324"/>
              <a:chOff x="3583505" y="2690025"/>
              <a:chExt cx="295866" cy="2151324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3879371" y="2993773"/>
                <a:ext cx="0" cy="14783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583505" y="2690025"/>
                <a:ext cx="262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A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583505" y="4472017"/>
                <a:ext cx="262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B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8459857" y="2993773"/>
              <a:ext cx="318052" cy="1916024"/>
              <a:chOff x="5334000" y="2925324"/>
              <a:chExt cx="318052" cy="1916024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5334000" y="3183601"/>
                <a:ext cx="0" cy="14783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5334000" y="2925324"/>
                <a:ext cx="262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389558" y="4472016"/>
                <a:ext cx="262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D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222570" y="380658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6019801" y="5486400"/>
            <a:ext cx="616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জ্যা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403372" y="4021484"/>
            <a:ext cx="924579" cy="1464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8" idx="0"/>
          </p:cNvCxnSpPr>
          <p:nvPr/>
        </p:nvCxnSpPr>
        <p:spPr>
          <a:xfrm flipV="1">
            <a:off x="6327952" y="3581400"/>
            <a:ext cx="474491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28800" y="143434"/>
            <a:ext cx="2329218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37000">
                <a:schemeClr val="accent5">
                  <a:lumMod val="75000"/>
                </a:schemeClr>
              </a:gs>
              <a:gs pos="81000">
                <a:srgbClr val="00B0F0"/>
              </a:gs>
              <a:gs pos="17000">
                <a:schemeClr val="accent3">
                  <a:lumMod val="75000"/>
                </a:schemeClr>
              </a:gs>
              <a:gs pos="59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নির্বচনঃ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79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8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457201"/>
            <a:ext cx="7239000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6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অঙ্কনঃ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o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AB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CD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জ্যা এর উপর যথাক্রমে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OE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OF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লম্ব আঁকি 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O,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O,C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যোগ করি 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715360" y="2186540"/>
            <a:ext cx="2499503" cy="2700000"/>
            <a:chOff x="5829300" y="1635970"/>
            <a:chExt cx="2690003" cy="2913079"/>
          </a:xfrm>
        </p:grpSpPr>
        <p:grpSp>
          <p:nvGrpSpPr>
            <p:cNvPr id="8" name="Group 7"/>
            <p:cNvGrpSpPr/>
            <p:nvPr/>
          </p:nvGrpSpPr>
          <p:grpSpPr>
            <a:xfrm>
              <a:off x="6019800" y="1635970"/>
              <a:ext cx="2499503" cy="2514600"/>
              <a:chOff x="3520297" y="4114800"/>
              <a:chExt cx="1524000" cy="18288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520297" y="4114800"/>
                <a:ext cx="1524000" cy="18288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736172" y="4397201"/>
                <a:ext cx="228941" cy="14586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9" idx="7"/>
              </p:cNvCxnSpPr>
              <p:nvPr/>
            </p:nvCxnSpPr>
            <p:spPr>
              <a:xfrm flipH="1">
                <a:off x="4734656" y="4382622"/>
                <a:ext cx="86456" cy="14085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3868422" y="5039891"/>
                <a:ext cx="402929" cy="1187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282297" y="5029200"/>
                <a:ext cx="495587" cy="742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7086600" y="2438400"/>
              <a:ext cx="381000" cy="39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91336" y="2886641"/>
              <a:ext cx="381000" cy="39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72992" y="2945314"/>
              <a:ext cx="381000" cy="39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16019" y="1654940"/>
              <a:ext cx="381000" cy="39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29300" y="1635970"/>
              <a:ext cx="381000" cy="39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16659" y="4150570"/>
              <a:ext cx="381000" cy="39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25519" y="3980917"/>
              <a:ext cx="381000" cy="39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65481" y="2186541"/>
            <a:ext cx="2182163" cy="2574989"/>
            <a:chOff x="5829300" y="1635970"/>
            <a:chExt cx="2690003" cy="2935664"/>
          </a:xfrm>
        </p:grpSpPr>
        <p:grpSp>
          <p:nvGrpSpPr>
            <p:cNvPr id="35" name="Group 34"/>
            <p:cNvGrpSpPr/>
            <p:nvPr/>
          </p:nvGrpSpPr>
          <p:grpSpPr>
            <a:xfrm>
              <a:off x="6019800" y="1635970"/>
              <a:ext cx="2499503" cy="2514600"/>
              <a:chOff x="3520297" y="4114800"/>
              <a:chExt cx="1524000" cy="18288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520297" y="4114800"/>
                <a:ext cx="1524000" cy="18288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3736172" y="4397201"/>
                <a:ext cx="229918" cy="14890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3" idx="7"/>
              </p:cNvCxnSpPr>
              <p:nvPr/>
            </p:nvCxnSpPr>
            <p:spPr>
              <a:xfrm flipH="1">
                <a:off x="4682254" y="4382622"/>
                <a:ext cx="138858" cy="14375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endCxn id="43" idx="1"/>
              </p:cNvCxnSpPr>
              <p:nvPr/>
            </p:nvCxnSpPr>
            <p:spPr>
              <a:xfrm flipH="1" flipV="1">
                <a:off x="3743482" y="4382622"/>
                <a:ext cx="538815" cy="6465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endCxn id="43" idx="7"/>
              </p:cNvCxnSpPr>
              <p:nvPr/>
            </p:nvCxnSpPr>
            <p:spPr>
              <a:xfrm flipV="1">
                <a:off x="4282297" y="4382622"/>
                <a:ext cx="538815" cy="6465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7086600" y="2438400"/>
              <a:ext cx="381000" cy="42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16019" y="1654938"/>
              <a:ext cx="381000" cy="42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29300" y="1635970"/>
              <a:ext cx="381000" cy="42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16659" y="4150570"/>
              <a:ext cx="381000" cy="42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25519" y="3980917"/>
              <a:ext cx="381000" cy="42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09502" y="5257800"/>
            <a:ext cx="2053626" cy="1371600"/>
            <a:chOff x="1085502" y="5257800"/>
            <a:chExt cx="2053626" cy="1371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085502" y="6629400"/>
              <a:ext cx="20536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046244" y="5257800"/>
              <a:ext cx="0" cy="1371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35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391</Words>
  <Application>Microsoft Office PowerPoint</Application>
  <PresentationFormat>Widescreen</PresentationFormat>
  <Paragraphs>132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Calibri</vt:lpstr>
      <vt:lpstr>Cambria Math</vt:lpstr>
      <vt:lpstr>NikoshBAN</vt:lpstr>
      <vt:lpstr>Times New Roman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সবাইকে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</dc:creator>
  <cp:lastModifiedBy>rakibul893</cp:lastModifiedBy>
  <cp:revision>104</cp:revision>
  <dcterms:created xsi:type="dcterms:W3CDTF">2006-08-16T00:00:00Z</dcterms:created>
  <dcterms:modified xsi:type="dcterms:W3CDTF">2019-11-25T14:54:24Z</dcterms:modified>
</cp:coreProperties>
</file>