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2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BC99-29AF-4DE9-8778-268AD6360C5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531-765D-40BD-95EC-5D3B5D2C4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BC99-29AF-4DE9-8778-268AD6360C5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531-765D-40BD-95EC-5D3B5D2C4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5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BC99-29AF-4DE9-8778-268AD6360C5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531-765D-40BD-95EC-5D3B5D2C4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6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BC99-29AF-4DE9-8778-268AD6360C5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531-765D-40BD-95EC-5D3B5D2C4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8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BC99-29AF-4DE9-8778-268AD6360C5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531-765D-40BD-95EC-5D3B5D2C4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2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BC99-29AF-4DE9-8778-268AD6360C5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531-765D-40BD-95EC-5D3B5D2C4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8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BC99-29AF-4DE9-8778-268AD6360C5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531-765D-40BD-95EC-5D3B5D2C4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3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BC99-29AF-4DE9-8778-268AD6360C5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531-765D-40BD-95EC-5D3B5D2C4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2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BC99-29AF-4DE9-8778-268AD6360C5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531-765D-40BD-95EC-5D3B5D2C4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4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BC99-29AF-4DE9-8778-268AD6360C5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531-765D-40BD-95EC-5D3B5D2C4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8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BC99-29AF-4DE9-8778-268AD6360C5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1531-765D-40BD-95EC-5D3B5D2C4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5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2BC99-29AF-4DE9-8778-268AD6360C5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91531-765D-40BD-95EC-5D3B5D2C4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2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586841" y="113949"/>
            <a:ext cx="6759039" cy="1821728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মাল্টিমিডিয়া ক্লাসে শুভেচ্ছা</a:t>
            </a:r>
          </a:p>
          <a:p>
            <a:pPr algn="ctr"/>
            <a:r>
              <a:rPr lang="bn-BD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কেমন আছো সবাই?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6940" y="2434442"/>
            <a:ext cx="7327076" cy="39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1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099460" y="254638"/>
            <a:ext cx="6400800" cy="1096922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FF00"/>
                </a:solidFill>
              </a:rPr>
              <a:t>রাখইনদের সামাজিক অবস্থা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3" y="1893975"/>
            <a:ext cx="3462090" cy="18478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82639" y="1914123"/>
            <a:ext cx="6578930" cy="171004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FF00"/>
                </a:solidFill>
              </a:rPr>
              <a:t>রাখাইন পরিবার প্রধানত পিতৃতান্ত্রিক</a:t>
            </a:r>
          </a:p>
          <a:p>
            <a:pPr algn="ctr"/>
            <a:r>
              <a:rPr lang="bn-BD" sz="3200" dirty="0">
                <a:solidFill>
                  <a:srgbClr val="FFFF00"/>
                </a:solidFill>
              </a:rPr>
              <a:t>পিতাই পরিবারের প্রধান।</a:t>
            </a:r>
          </a:p>
          <a:p>
            <a:pPr algn="ctr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487948" y="4708999"/>
            <a:ext cx="6483927" cy="8906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FF00"/>
                </a:solidFill>
              </a:rPr>
              <a:t>তবে মেয়েদেরকে তারা শ্রদ্ধা করে</a:t>
            </a:r>
            <a:r>
              <a:rPr lang="bn-BD" dirty="0">
                <a:solidFill>
                  <a:srgbClr val="FFFF00"/>
                </a:solidFill>
              </a:rPr>
              <a:t>।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6" y="4310743"/>
            <a:ext cx="3462090" cy="16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5" y="1733230"/>
            <a:ext cx="4536374" cy="2138125"/>
          </a:xfrm>
        </p:spPr>
      </p:pic>
      <p:sp>
        <p:nvSpPr>
          <p:cNvPr id="4" name="Oval 3"/>
          <p:cNvSpPr/>
          <p:nvPr/>
        </p:nvSpPr>
        <p:spPr>
          <a:xfrm>
            <a:off x="3859480" y="85775"/>
            <a:ext cx="4536374" cy="12156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</a:rPr>
              <a:t>অর্থনৈতিক জীবন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90162" y="1733230"/>
            <a:ext cx="4607626" cy="2138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রাখাইনরা প্রধানত কৃষির উপর নির্ভরশীল।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5" y="4303135"/>
            <a:ext cx="4536374" cy="21451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90162" y="4168239"/>
            <a:ext cx="4750130" cy="22800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কৃষির পাশাপাশি নিজস্ব হস্তচালিত তাঁত থেকে কাপড় বোনার কাজ ও করে থাকে।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15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3776353"/>
            <a:ext cx="3926773" cy="2225111"/>
          </a:xfrm>
        </p:spPr>
      </p:pic>
      <p:sp>
        <p:nvSpPr>
          <p:cNvPr id="4" name="Oval 3"/>
          <p:cNvSpPr/>
          <p:nvPr/>
        </p:nvSpPr>
        <p:spPr>
          <a:xfrm>
            <a:off x="4049485" y="102825"/>
            <a:ext cx="4191990" cy="112067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</a:rPr>
              <a:t>ধর্মীয় জীবন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864661"/>
            <a:ext cx="3906981" cy="2055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77" y="2581807"/>
            <a:ext cx="6511637" cy="19642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03866" y="1357922"/>
            <a:ext cx="6222670" cy="122388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রাখাইনরা বৌদ্ধ ধর্মাবলম্বী।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203865" y="4524499"/>
            <a:ext cx="6222671" cy="22206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</a:rPr>
              <a:t>শিশু-কিশোরদের বৌদ্ধ মন্দিরে বৌদ্ধ ভিক্ষুদের হাতে ধর্মীয় শিষ্টাচারে দীক্ষিত করা হয়।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78774" y="6103917"/>
            <a:ext cx="2125683" cy="6412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/>
              <a:t>বৌদ্ধ ভিক্ষু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878774" y="2919817"/>
            <a:ext cx="2268187" cy="7005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/>
              <a:t>বৌদ্ধ বিহার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5683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4156363" y="0"/>
            <a:ext cx="3811979" cy="1690689"/>
          </a:xfrm>
          <a:prstGeom prst="down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সাংস্কৃতিক জীবন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4" y="3900423"/>
            <a:ext cx="3493821" cy="218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0" y="1185803"/>
            <a:ext cx="3351316" cy="1819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56363" y="1690689"/>
            <a:ext cx="7766463" cy="46863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সমতল ভূমিতে গ্রামগুলো অবস্থিত।ঘরবাড়ি গোলপাতা বা টিনের ছাউনি ও মাচা পেতে তৈরী।গৌতম বুদ্ধের জন্ম-বার্ষিকী,বৈশাখী পূর্ণিমা ও বসন্ত উৎসব প্রধান ধর্মীয় উৎসব।তবে বৃহৎ ও </a:t>
            </a:r>
          </a:p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সর্বজনীন আনন্দ উৎসব হল চৈত্র-সংক্রান্তিতে সাংগ্রাই উৎসব।</a:t>
            </a:r>
          </a:p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পুরুষেরা লুঙ্গি ও ফতুয়া পরে।মেয়েরা লুঙ্গি ও ব্লাউজ পরে।</a:t>
            </a:r>
          </a:p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ধর্মীয় ও লোকজ অনুষ্ঠানে পাগড়ি পরে। পাগড়ি তাদের ঐতিহ্যের প্রতীক।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1224396" y="3158214"/>
            <a:ext cx="1864426" cy="59376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ঘরবাড়ি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1170956" y="6065319"/>
            <a:ext cx="1793174" cy="62345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সাংগ্রাই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9852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4435433" y="0"/>
            <a:ext cx="4239490" cy="1531917"/>
          </a:xfrm>
          <a:prstGeom prst="horizontalScroll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/>
              <a:t>জোড়ায় কাজ</a:t>
            </a:r>
            <a:endParaRPr lang="en-US" sz="4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r="12744"/>
          <a:stretch/>
        </p:blipFill>
        <p:spPr>
          <a:xfrm rot="5400000">
            <a:off x="950025" y="1472541"/>
            <a:ext cx="4429496" cy="5165766"/>
          </a:xfrm>
        </p:spPr>
      </p:pic>
      <p:sp>
        <p:nvSpPr>
          <p:cNvPr id="6" name="Rectangle 5"/>
          <p:cNvSpPr/>
          <p:nvPr/>
        </p:nvSpPr>
        <p:spPr>
          <a:xfrm>
            <a:off x="6032665" y="1840675"/>
            <a:ext cx="5878286" cy="422761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রাখাইনদের অর্থনৈতিক ও ধর্মীয়</a:t>
            </a:r>
          </a:p>
          <a:p>
            <a:pPr algn="ctr"/>
            <a:r>
              <a:rPr lang="bn-BD" sz="3600" dirty="0"/>
              <a:t>জীবন আলোচনা করে লেখ।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820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550723" y="95003"/>
            <a:ext cx="2968831" cy="1223159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/>
              <a:t>মূল্যায়ন</a:t>
            </a:r>
            <a:endParaRPr lang="en-US" sz="4400" dirty="0"/>
          </a:p>
        </p:txBody>
      </p:sp>
      <p:sp>
        <p:nvSpPr>
          <p:cNvPr id="5" name="Flowchart: Process 4"/>
          <p:cNvSpPr/>
          <p:nvPr/>
        </p:nvSpPr>
        <p:spPr>
          <a:xfrm>
            <a:off x="617518" y="1805049"/>
            <a:ext cx="11234056" cy="4868883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ক)শিশু-কিশোররা ধর্মীয় দীক্ষা নেয় কার কাছ থেকে?</a:t>
            </a:r>
          </a:p>
          <a:p>
            <a:pPr algn="ctr"/>
            <a:endParaRPr lang="bn-BD" sz="2800" dirty="0"/>
          </a:p>
          <a:p>
            <a:pPr algn="ctr"/>
            <a:r>
              <a:rPr lang="bn-BD" sz="2800" dirty="0"/>
              <a:t>খ)রাখাইনরা কখন সাংগ্রাই উৎসব পালন করে?</a:t>
            </a:r>
          </a:p>
          <a:p>
            <a:pPr algn="ctr"/>
            <a:endParaRPr lang="bn-BD" sz="2800" dirty="0"/>
          </a:p>
          <a:p>
            <a:pPr algn="ctr"/>
            <a:r>
              <a:rPr lang="bn-BD" sz="2800" dirty="0"/>
              <a:t>গ)তাদের সবচেয়ে বড় ও সর্বজনীন উৎসবের নাম কী?</a:t>
            </a:r>
          </a:p>
          <a:p>
            <a:pPr algn="ctr"/>
            <a:endParaRPr lang="bn-BD" sz="2800" dirty="0"/>
          </a:p>
          <a:p>
            <a:pPr algn="ctr"/>
            <a:r>
              <a:rPr lang="bn-BD" sz="2800" dirty="0"/>
              <a:t>ঘ)রাখাইনদের ঐতিহ্যের প্রতীক কী?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19875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624448" y="394081"/>
            <a:ext cx="7327075" cy="1144423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মূল্যায়নের সমাধান মিলিয়ে নাও</a:t>
            </a:r>
            <a:endParaRPr lang="en-US" sz="4000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1880260" y="2196936"/>
            <a:ext cx="8431480" cy="4512624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C000"/>
                </a:solidFill>
              </a:rPr>
              <a:t>ক)ভিক্ষুর নিকট থেকে।</a:t>
            </a:r>
          </a:p>
          <a:p>
            <a:pPr algn="ctr"/>
            <a:endParaRPr lang="bn-BD" sz="3600" dirty="0">
              <a:solidFill>
                <a:srgbClr val="FFC000"/>
              </a:solidFill>
            </a:endParaRPr>
          </a:p>
          <a:p>
            <a:pPr algn="ctr"/>
            <a:r>
              <a:rPr lang="bn-BD" sz="3600" dirty="0">
                <a:solidFill>
                  <a:srgbClr val="FFC000"/>
                </a:solidFill>
              </a:rPr>
              <a:t>খ)চৈত্র-সংক্রান্তিতে।</a:t>
            </a:r>
          </a:p>
          <a:p>
            <a:pPr algn="ctr"/>
            <a:endParaRPr lang="bn-BD" sz="3600" dirty="0">
              <a:solidFill>
                <a:srgbClr val="FFC000"/>
              </a:solidFill>
            </a:endParaRPr>
          </a:p>
          <a:p>
            <a:pPr algn="ctr"/>
            <a:r>
              <a:rPr lang="bn-BD" sz="3600" dirty="0">
                <a:solidFill>
                  <a:srgbClr val="FFC000"/>
                </a:solidFill>
              </a:rPr>
              <a:t>গ)সাংগ্রাই উৎসব।</a:t>
            </a:r>
          </a:p>
          <a:p>
            <a:pPr algn="ctr"/>
            <a:endParaRPr lang="bn-BD" sz="3600" dirty="0">
              <a:solidFill>
                <a:srgbClr val="FFC000"/>
              </a:solidFill>
            </a:endParaRPr>
          </a:p>
          <a:p>
            <a:pPr algn="ctr"/>
            <a:r>
              <a:rPr lang="bn-BD" sz="3600" dirty="0">
                <a:solidFill>
                  <a:srgbClr val="FFC000"/>
                </a:solidFill>
              </a:rPr>
              <a:t>ঘ)পাগড়ি ।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6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</p:spPr>
      </p:pic>
      <p:sp>
        <p:nvSpPr>
          <p:cNvPr id="4" name="Explosion 1 3"/>
          <p:cNvSpPr/>
          <p:nvPr/>
        </p:nvSpPr>
        <p:spPr>
          <a:xfrm>
            <a:off x="3394363" y="0"/>
            <a:ext cx="5403273" cy="169068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বাড়ীর 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769423" y="5700156"/>
            <a:ext cx="9037121" cy="1157844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রাখাইনদের সাংস্কৃতিক জীবন সংক্ষেপে লিখে আনবে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219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517569" y="161861"/>
            <a:ext cx="6187043" cy="123942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/>
              <a:t>পাঠে মনোযোগী হওয়ায়</a:t>
            </a:r>
            <a:endParaRPr lang="en-US" sz="4400" dirty="0"/>
          </a:p>
        </p:txBody>
      </p:sp>
      <p:sp>
        <p:nvSpPr>
          <p:cNvPr id="6" name="Flowchart: Process 5"/>
          <p:cNvSpPr/>
          <p:nvPr/>
        </p:nvSpPr>
        <p:spPr>
          <a:xfrm>
            <a:off x="7356762" y="5617026"/>
            <a:ext cx="2968831" cy="1080655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/>
              <a:t>ধন্যবাদ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6" y="1496291"/>
            <a:ext cx="9429007" cy="412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</p:spPr>
      </p:pic>
      <p:sp>
        <p:nvSpPr>
          <p:cNvPr id="4" name="Oval 3"/>
          <p:cNvSpPr/>
          <p:nvPr/>
        </p:nvSpPr>
        <p:spPr>
          <a:xfrm>
            <a:off x="451262" y="83125"/>
            <a:ext cx="5438900" cy="152004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ভালো থেকো সবাই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063345" y="5557652"/>
            <a:ext cx="3146961" cy="13003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/>
              <a:t>হাফেজ</a:t>
            </a:r>
            <a:endParaRPr lang="en-US" sz="6000" dirty="0"/>
          </a:p>
        </p:txBody>
      </p:sp>
      <p:sp>
        <p:nvSpPr>
          <p:cNvPr id="8" name="Down Arrow Callout 7"/>
          <p:cNvSpPr/>
          <p:nvPr/>
        </p:nvSpPr>
        <p:spPr>
          <a:xfrm>
            <a:off x="6163294" y="190005"/>
            <a:ext cx="2606633" cy="1413163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/>
              <a:t>আল্লাহ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327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42607" y="732525"/>
            <a:ext cx="2600696" cy="158380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শিক্ষক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74" y="30883"/>
            <a:ext cx="2490133" cy="2475133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1080654" y="2695698"/>
            <a:ext cx="7279576" cy="4037611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শাহনাজ আক্তার(এম.এ,এম.এড)</a:t>
            </a:r>
          </a:p>
          <a:p>
            <a:pPr algn="ctr"/>
            <a:r>
              <a:rPr lang="bn-BD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সিনিয়র শিক্ষক(বাংলা)</a:t>
            </a:r>
          </a:p>
          <a:p>
            <a:pPr algn="ctr"/>
            <a:r>
              <a:rPr lang="bn-BD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কোনাবাড়ী এম.এ.কুদ্দুছ উচ্চ বিদ্যালয়</a:t>
            </a:r>
          </a:p>
          <a:p>
            <a:pPr algn="ctr"/>
            <a:r>
              <a:rPr lang="bn-BD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গাজীপুর সদর,গাজীপুর</a:t>
            </a:r>
          </a:p>
          <a:p>
            <a:pPr algn="ctr"/>
            <a:r>
              <a:rPr lang="bn-BD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ইমেইল:</a:t>
            </a: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shahnazakternomi@gmail.com</a:t>
            </a:r>
          </a:p>
          <a:p>
            <a:pPr algn="ctr"/>
            <a:r>
              <a:rPr lang="bn-BD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মোবাইল:01717871696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8358" y="2695699"/>
            <a:ext cx="3653642" cy="37051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বাংলাদেশ ও বিশ্বপরিচয়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একাদশ-অধ্যায়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শ্রেণি-অষ্টম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মোট শিক্ষার্থী-৪০জন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সময়-৪৫মিনিট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69631" y="1864426"/>
            <a:ext cx="2030681" cy="74814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পাঠ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685808" y="320634"/>
            <a:ext cx="2755075" cy="10925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পরিচিতি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823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30" y="1306653"/>
            <a:ext cx="2797567" cy="1743075"/>
          </a:xfrm>
        </p:spPr>
      </p:pic>
      <p:sp>
        <p:nvSpPr>
          <p:cNvPr id="4" name="Rectangle 3"/>
          <p:cNvSpPr/>
          <p:nvPr/>
        </p:nvSpPr>
        <p:spPr>
          <a:xfrm>
            <a:off x="1045029" y="110771"/>
            <a:ext cx="9072748" cy="10665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C00000"/>
                </a:solidFill>
              </a:rPr>
              <a:t>নিচের ছবিগুলো দেখ এবং চিন্তা করে বলো-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11" y="1385695"/>
            <a:ext cx="2971800" cy="154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33" y="3797408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30" y="3871817"/>
            <a:ext cx="2975758" cy="174307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180056" y="5667869"/>
            <a:ext cx="1761506" cy="6498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রাখাইন</a:t>
            </a:r>
            <a:endParaRPr lang="en-US" sz="2800" dirty="0"/>
          </a:p>
        </p:txBody>
      </p:sp>
      <p:sp>
        <p:nvSpPr>
          <p:cNvPr id="12" name="Oval 11"/>
          <p:cNvSpPr/>
          <p:nvPr/>
        </p:nvSpPr>
        <p:spPr>
          <a:xfrm>
            <a:off x="2368633" y="5667869"/>
            <a:ext cx="2066306" cy="64980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সাঁওতাল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7447868" y="3105301"/>
            <a:ext cx="1508167" cy="50897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গারো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2368385" y="3047963"/>
            <a:ext cx="1900052" cy="5581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চাকমা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45554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2" y="1959429"/>
            <a:ext cx="5997039" cy="4370119"/>
          </a:xfrm>
        </p:spPr>
      </p:pic>
      <p:sp>
        <p:nvSpPr>
          <p:cNvPr id="2" name="Left Arrow 1"/>
          <p:cNvSpPr/>
          <p:nvPr/>
        </p:nvSpPr>
        <p:spPr>
          <a:xfrm>
            <a:off x="7338951" y="1793175"/>
            <a:ext cx="4631376" cy="3135085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মঙ্গোলীয় নৃগোষ্ঠী রাখাইন</a:t>
            </a:r>
            <a:endParaRPr lang="en-US" sz="40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764478" y="0"/>
            <a:ext cx="4381995" cy="1793175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আজকের পাঠ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980706" y="0"/>
            <a:ext cx="5973288" cy="1666937"/>
          </a:xfrm>
          <a:prstGeom prst="horizontalScroll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C000"/>
                </a:solidFill>
              </a:rPr>
              <a:t>এই পাঠ শেষে শিক্ষার্থীরা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3787" y="1947553"/>
            <a:ext cx="10058399" cy="47501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F0"/>
                </a:solidFill>
              </a:rPr>
              <a:t>রাখাইনদের অবস্থান সম্পর্কে বলতে পারবে।</a:t>
            </a:r>
          </a:p>
          <a:p>
            <a:pPr algn="ctr"/>
            <a:endParaRPr lang="bn-BD" sz="3200" dirty="0">
              <a:solidFill>
                <a:srgbClr val="00B0F0"/>
              </a:solidFill>
            </a:endParaRPr>
          </a:p>
          <a:p>
            <a:pPr algn="ctr"/>
            <a:r>
              <a:rPr lang="bn-BD" sz="3200" dirty="0">
                <a:solidFill>
                  <a:srgbClr val="00B0F0"/>
                </a:solidFill>
              </a:rPr>
              <a:t>তাদের সামাজিক ও অর্থনৈতিক জীবনধারা</a:t>
            </a:r>
          </a:p>
          <a:p>
            <a:pPr algn="ctr"/>
            <a:r>
              <a:rPr lang="bn-BD" sz="3200" dirty="0">
                <a:solidFill>
                  <a:srgbClr val="00B0F0"/>
                </a:solidFill>
              </a:rPr>
              <a:t>বর্ণনা করতে পারবে।</a:t>
            </a:r>
          </a:p>
          <a:p>
            <a:pPr algn="ctr"/>
            <a:endParaRPr lang="bn-BD" sz="3200" dirty="0">
              <a:solidFill>
                <a:srgbClr val="00B0F0"/>
              </a:solidFill>
            </a:endParaRPr>
          </a:p>
          <a:p>
            <a:pPr algn="ctr"/>
            <a:r>
              <a:rPr lang="bn-BD" sz="3200" dirty="0">
                <a:solidFill>
                  <a:srgbClr val="00B0F0"/>
                </a:solidFill>
              </a:rPr>
              <a:t>নৃগোষ্ঠীর সাংস্কৃতিক বৈচিত্র্র্যের প্রতি শ্রদ্ধা </a:t>
            </a:r>
          </a:p>
          <a:p>
            <a:pPr algn="ctr"/>
            <a:r>
              <a:rPr lang="bn-BD" sz="3200" dirty="0">
                <a:solidFill>
                  <a:srgbClr val="00B0F0"/>
                </a:solidFill>
              </a:rPr>
              <a:t>পোষণ করবে।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6" name="Quad Arrow Callout 5"/>
          <p:cNvSpPr/>
          <p:nvPr/>
        </p:nvSpPr>
        <p:spPr>
          <a:xfrm>
            <a:off x="2090057" y="2648197"/>
            <a:ext cx="581891" cy="486889"/>
          </a:xfrm>
          <a:prstGeom prst="quad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ad Arrow Callout 6"/>
          <p:cNvSpPr/>
          <p:nvPr/>
        </p:nvSpPr>
        <p:spPr>
          <a:xfrm>
            <a:off x="2101932" y="3604161"/>
            <a:ext cx="570016" cy="463137"/>
          </a:xfrm>
          <a:prstGeom prst="quad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Callout 7"/>
          <p:cNvSpPr/>
          <p:nvPr/>
        </p:nvSpPr>
        <p:spPr>
          <a:xfrm>
            <a:off x="2101933" y="5070763"/>
            <a:ext cx="570016" cy="463137"/>
          </a:xfrm>
          <a:prstGeom prst="quad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2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538847" y="178130"/>
            <a:ext cx="4025735" cy="1151906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আদর্শ পাঠ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57704" y="1508279"/>
            <a:ext cx="4164280" cy="43513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‘রাখাইন’ শব্দটির উৎপত্তি</a:t>
            </a:r>
          </a:p>
          <a:p>
            <a:pPr algn="ctr"/>
            <a:r>
              <a:rPr lang="bn-BD" sz="2800" dirty="0"/>
              <a:t>পালি ভাষার ‘রাক্ষাইন’</a:t>
            </a:r>
          </a:p>
          <a:p>
            <a:pPr algn="ctr"/>
            <a:r>
              <a:rPr lang="bn-BD" sz="2800" dirty="0"/>
              <a:t>থেকে।এর অর্থ হচ্ছে রক্ষণশীল।</a:t>
            </a:r>
          </a:p>
          <a:p>
            <a:pPr algn="ctr"/>
            <a:endParaRPr lang="bn-BD" sz="2800" dirty="0"/>
          </a:p>
          <a:p>
            <a:pPr algn="ctr"/>
            <a:r>
              <a:rPr lang="bn-BD" sz="3200" dirty="0">
                <a:solidFill>
                  <a:srgbClr val="FFFF00"/>
                </a:solidFill>
              </a:rPr>
              <a:t>মিয়ানমারের আরাকানে রাখাইনদের আদিবাস।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2" r="4807"/>
          <a:stretch/>
        </p:blipFill>
        <p:spPr>
          <a:xfrm>
            <a:off x="1223157" y="1508279"/>
            <a:ext cx="59851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33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217725" y="0"/>
            <a:ext cx="3491346" cy="2446317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বাংলাদেশে রাখাইনদের অবস্থান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76" y="71252"/>
            <a:ext cx="6685807" cy="65908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1817" y="4723407"/>
            <a:ext cx="712520" cy="4037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56363" y="4426528"/>
            <a:ext cx="831273" cy="42751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73288" y="5213268"/>
            <a:ext cx="1080655" cy="5225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90857" y="2856015"/>
            <a:ext cx="3325090" cy="8906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পটুয়াখালী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821382" y="3336967"/>
            <a:ext cx="3669475" cy="11815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538358" y="4091048"/>
            <a:ext cx="3277589" cy="78377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বরগুনা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373086" y="4426528"/>
            <a:ext cx="4566061" cy="6293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538358" y="5355771"/>
            <a:ext cx="3277589" cy="81345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কক্সবাজার</a:t>
            </a:r>
            <a:endParaRPr lang="en-US" sz="3200" dirty="0"/>
          </a:p>
        </p:txBody>
      </p:sp>
      <p:cxnSp>
        <p:nvCxnSpPr>
          <p:cNvPr id="18" name="Straight Arrow Connector 17"/>
          <p:cNvCxnSpPr>
            <a:endCxn id="16" idx="1"/>
          </p:cNvCxnSpPr>
          <p:nvPr/>
        </p:nvCxnSpPr>
        <p:spPr>
          <a:xfrm>
            <a:off x="7053943" y="5703121"/>
            <a:ext cx="1484415" cy="5937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279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5"/>
          <a:stretch/>
        </p:blipFill>
        <p:spPr>
          <a:xfrm rot="5400000">
            <a:off x="807521" y="1805053"/>
            <a:ext cx="5142017" cy="4667002"/>
          </a:xfrm>
        </p:spPr>
      </p:pic>
      <p:sp>
        <p:nvSpPr>
          <p:cNvPr id="5" name="Oval 4"/>
          <p:cNvSpPr/>
          <p:nvPr/>
        </p:nvSpPr>
        <p:spPr>
          <a:xfrm>
            <a:off x="1852552" y="308759"/>
            <a:ext cx="3728852" cy="100191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/>
              <a:t>একক কাজ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6044540" y="1472539"/>
            <a:ext cx="5937663" cy="523702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ক)রাখাইনরা কোন কোন জেলায় বাস করে?</a:t>
            </a:r>
          </a:p>
          <a:p>
            <a:pPr algn="ctr"/>
            <a:endParaRPr lang="bn-BD" sz="2800" dirty="0"/>
          </a:p>
          <a:p>
            <a:pPr algn="ctr"/>
            <a:r>
              <a:rPr lang="bn-BD" sz="2800" dirty="0"/>
              <a:t>খ)কোন ভাষা থেকে ‘রাখাইন’ শব্দটি</a:t>
            </a:r>
          </a:p>
          <a:p>
            <a:pPr algn="ctr"/>
            <a:r>
              <a:rPr lang="bn-BD" sz="2800" dirty="0"/>
              <a:t>এসেছে?</a:t>
            </a:r>
          </a:p>
          <a:p>
            <a:pPr algn="ctr"/>
            <a:endParaRPr lang="bn-BD" sz="2800" dirty="0"/>
          </a:p>
          <a:p>
            <a:pPr algn="ctr"/>
            <a:r>
              <a:rPr lang="bn-BD" sz="2800" dirty="0"/>
              <a:t>গ)তাদের আদিবাস কোথায় ছিল?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929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4138549" y="391885"/>
            <a:ext cx="4928261" cy="1611869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একক কাজের সমাধান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2363190" y="2137558"/>
            <a:ext cx="8478981" cy="4168239"/>
          </a:xfrm>
          <a:prstGeom prst="round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ক)পটুয়াখালী,বরগুনা,কক্সবাজার।</a:t>
            </a:r>
          </a:p>
          <a:p>
            <a:pPr algn="ctr"/>
            <a:endParaRPr lang="bn-BD" sz="3200" dirty="0"/>
          </a:p>
          <a:p>
            <a:pPr algn="ctr"/>
            <a:r>
              <a:rPr lang="bn-BD" sz="3200" dirty="0"/>
              <a:t>খ)পালি ভাষা থেকে।</a:t>
            </a:r>
          </a:p>
          <a:p>
            <a:pPr algn="ctr"/>
            <a:endParaRPr lang="bn-BD" sz="3200" dirty="0"/>
          </a:p>
          <a:p>
            <a:pPr algn="ctr"/>
            <a:r>
              <a:rPr lang="bn-BD" sz="3200" dirty="0"/>
              <a:t>গ)মিয়ানমারের আরাকানে।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984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340</Words>
  <Application>Microsoft Office PowerPoint</Application>
  <PresentationFormat>Widescreen</PresentationFormat>
  <Paragraphs>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Shahnaz Akter</dc:creator>
  <cp:lastModifiedBy>Shahnaz Akter</cp:lastModifiedBy>
  <cp:revision>66</cp:revision>
  <dcterms:created xsi:type="dcterms:W3CDTF">2019-08-21T14:17:18Z</dcterms:created>
  <dcterms:modified xsi:type="dcterms:W3CDTF">2019-11-02T12:29:55Z</dcterms:modified>
</cp:coreProperties>
</file>