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8" r:id="rId5"/>
    <p:sldId id="260" r:id="rId6"/>
    <p:sldId id="261" r:id="rId7"/>
    <p:sldId id="263" r:id="rId8"/>
    <p:sldId id="271" r:id="rId9"/>
    <p:sldId id="270" r:id="rId10"/>
    <p:sldId id="262" r:id="rId11"/>
    <p:sldId id="266" r:id="rId12"/>
    <p:sldId id="264"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4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2B965A-DFFF-4793-BDBA-55C78E694235}" type="datetimeFigureOut">
              <a:rPr lang="en-US" smtClean="0"/>
              <a:pPr/>
              <a:t>11/9/2019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9099D2-7501-45FE-8D53-7BAF959A9DD1}" type="slidenum">
              <a:rPr lang="en-US" smtClean="0"/>
              <a:pPr/>
              <a:t>‹#›</a:t>
            </a:fld>
            <a:endParaRPr lang="en-US"/>
          </a:p>
        </p:txBody>
      </p:sp>
    </p:spTree>
    <p:extLst>
      <p:ext uri="{BB962C8B-B14F-4D97-AF65-F5344CB8AC3E}">
        <p14:creationId xmlns:p14="http://schemas.microsoft.com/office/powerpoint/2010/main" val="3050136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B09099D2-7501-45FE-8D53-7BAF959A9DD1}" type="slidenum">
              <a:rPr lang="en-US" smtClean="0"/>
              <a:pPr/>
              <a:t>2</a:t>
            </a:fld>
            <a:endParaRPr lang="en-US"/>
          </a:p>
        </p:txBody>
      </p:sp>
    </p:spTree>
    <p:extLst>
      <p:ext uri="{BB962C8B-B14F-4D97-AF65-F5344CB8AC3E}">
        <p14:creationId xmlns:p14="http://schemas.microsoft.com/office/powerpoint/2010/main" val="817184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fi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a:solidFill>
            <a:schemeClr val="bg2">
              <a:lumMod val="25000"/>
            </a:schemeClr>
          </a:solidFill>
        </p:spPr>
        <p:txBody>
          <a:bodyPr>
            <a:normAutofit/>
          </a:bodyPr>
          <a:lstStyle/>
          <a:p>
            <a:r>
              <a:rPr lang="bn-BD" sz="4800" b="1" dirty="0" smtClean="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rPr>
              <a:t>স্বাগতম</a:t>
            </a:r>
            <a:r>
              <a:rPr lang="pa-Arab-PK" sz="4800" b="1" dirty="0" smtClean="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rPr>
              <a:t>السلام عليکم ورحمۃ</a:t>
            </a:r>
            <a:r>
              <a:rPr lang="bn-BD" sz="4800" dirty="0" smtClean="0">
                <a:solidFill>
                  <a:srgbClr val="00B050"/>
                </a:solidFill>
              </a:rPr>
              <a:t> </a:t>
            </a:r>
            <a:endParaRPr lang="en-US" sz="4800" dirty="0">
              <a:solidFill>
                <a:srgbClr val="00B050"/>
              </a:solidFill>
            </a:endParaRPr>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5000" y="1417638"/>
            <a:ext cx="5334000" cy="5334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525963"/>
          </a:xfrm>
          <a:solidFill>
            <a:schemeClr val="bg2">
              <a:lumMod val="25000"/>
            </a:schemeClr>
          </a:solidFill>
        </p:spPr>
        <p:txBody>
          <a:bodyPr/>
          <a:lstStyle/>
          <a:p>
            <a:r>
              <a:rPr lang="bn-BD" dirty="0" smtClean="0">
                <a:solidFill>
                  <a:schemeClr val="accent6">
                    <a:lumMod val="75000"/>
                  </a:schemeClr>
                </a:solidFill>
              </a:rPr>
              <a:t>আসমানী কিতাব সমুহে মানুষকে নীতি নৈতিকতার আদর্শ অনুসরনের নির্দেশ দেওয়া হয়েছে । এসব গ্রন্থে উন্নত আদর্শও সৎ গুনাবলীর নানা বিষয় অত্যন্ত সুন্দর ভাবে বর্নিত হয়েছে।</a:t>
            </a:r>
            <a:endParaRPr lang="en-US" dirty="0">
              <a:solidFill>
                <a:schemeClr val="accent6">
                  <a:lumMod val="75000"/>
                </a:schemeClr>
              </a:solidFill>
            </a:endParaRPr>
          </a:p>
        </p:txBody>
      </p:sp>
      <p:sp>
        <p:nvSpPr>
          <p:cNvPr id="4" name="Oval 3"/>
          <p:cNvSpPr/>
          <p:nvPr/>
        </p:nvSpPr>
        <p:spPr>
          <a:xfrm>
            <a:off x="2286000" y="304800"/>
            <a:ext cx="4191000" cy="10668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t>উত্তর </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plus(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a:solidFill>
            <a:schemeClr val="accent3">
              <a:lumMod val="75000"/>
            </a:schemeClr>
          </a:solidFill>
        </p:spPr>
        <p:txBody>
          <a:bodyPr/>
          <a:lstStyle/>
          <a:p>
            <a:r>
              <a:rPr lang="bn-BD" dirty="0" smtClean="0"/>
              <a:t>মূল্যায়ণঃ</a:t>
            </a:r>
            <a:endParaRPr lang="en-US" dirty="0"/>
          </a:p>
        </p:txBody>
      </p:sp>
      <p:sp>
        <p:nvSpPr>
          <p:cNvPr id="3" name="Content Placeholder 2"/>
          <p:cNvSpPr>
            <a:spLocks noGrp="1"/>
          </p:cNvSpPr>
          <p:nvPr>
            <p:ph idx="1"/>
          </p:nvPr>
        </p:nvSpPr>
        <p:spPr>
          <a:xfrm>
            <a:off x="990600" y="1600200"/>
            <a:ext cx="7315200" cy="1676400"/>
          </a:xfrm>
          <a:solidFill>
            <a:schemeClr val="accent3">
              <a:lumMod val="50000"/>
            </a:schemeClr>
          </a:solidFill>
        </p:spPr>
        <p:txBody>
          <a:bodyPr/>
          <a:lstStyle/>
          <a:p>
            <a:r>
              <a:rPr lang="bn-BD" dirty="0" smtClean="0"/>
              <a:t>আসমানি কিতাব </a:t>
            </a:r>
            <a:r>
              <a:rPr lang="bn-IN" dirty="0" smtClean="0"/>
              <a:t>মোট কয় খানা</a:t>
            </a:r>
            <a:r>
              <a:rPr lang="bn-BD" dirty="0" smtClean="0"/>
              <a:t>? </a:t>
            </a:r>
          </a:p>
          <a:p>
            <a:pPr marL="0" indent="0">
              <a:buNone/>
            </a:pPr>
            <a:endParaRPr lang="en-US" dirty="0"/>
          </a:p>
        </p:txBody>
      </p:sp>
      <p:sp>
        <p:nvSpPr>
          <p:cNvPr id="4" name="Flowchart: Alternate Process 3"/>
          <p:cNvSpPr/>
          <p:nvPr/>
        </p:nvSpPr>
        <p:spPr>
          <a:xfrm>
            <a:off x="1025236" y="3733800"/>
            <a:ext cx="7315200" cy="2286000"/>
          </a:xfrm>
          <a:prstGeom prst="flowChartAlternateProcess">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t>ক,১০১ খানা।</a:t>
            </a:r>
          </a:p>
          <a:p>
            <a:pPr algn="ctr"/>
            <a:r>
              <a:rPr lang="bn-IN" sz="3600" dirty="0" smtClean="0"/>
              <a:t>খ,১০২ খানা। </a:t>
            </a:r>
          </a:p>
          <a:p>
            <a:pPr algn="ctr"/>
            <a:r>
              <a:rPr lang="bn-IN" sz="3600" dirty="0" smtClean="0"/>
              <a:t>গ,১০৩ খানা। </a:t>
            </a:r>
          </a:p>
          <a:p>
            <a:pPr algn="ctr"/>
            <a:r>
              <a:rPr lang="bn-IN" sz="3600" dirty="0" smtClean="0"/>
              <a:t>ঘ,১০৪ খানা । </a:t>
            </a:r>
            <a:endParaRPr lang="en-US" sz="3600" dirty="0"/>
          </a:p>
        </p:txBody>
      </p:sp>
      <p:sp>
        <p:nvSpPr>
          <p:cNvPr id="5" name="5-Point Star 4"/>
          <p:cNvSpPr/>
          <p:nvPr/>
        </p:nvSpPr>
        <p:spPr>
          <a:xfrm>
            <a:off x="2971800" y="5295900"/>
            <a:ext cx="4572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plus(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circle(in)">
                                      <p:cBhvr>
                                        <p:cTn id="22" dur="2000"/>
                                        <p:tgtEl>
                                          <p:spTgt spid="4">
                                            <p:txEl>
                                              <p:pRg st="0" end="0"/>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circle(in)">
                                      <p:cBhvr>
                                        <p:cTn id="25" dur="2000"/>
                                        <p:tgtEl>
                                          <p:spTgt spid="4">
                                            <p:txEl>
                                              <p:pRg st="1" end="1"/>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circle(in)">
                                      <p:cBhvr>
                                        <p:cTn id="28" dur="20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circle(in)">
                                      <p:cBhvr>
                                        <p:cTn id="33" dur="2000"/>
                                        <p:tgtEl>
                                          <p:spTgt spid="4">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1000"/>
                                        <p:tgtEl>
                                          <p:spTgt spid="5"/>
                                        </p:tgtEl>
                                      </p:cBhvr>
                                    </p:animEffect>
                                    <p:anim calcmode="lin" valueType="num">
                                      <p:cBhvr>
                                        <p:cTn id="39" dur="1000" fill="hold"/>
                                        <p:tgtEl>
                                          <p:spTgt spid="5"/>
                                        </p:tgtEl>
                                        <p:attrNameLst>
                                          <p:attrName>ppt_x</p:attrName>
                                        </p:attrNameLst>
                                      </p:cBhvr>
                                      <p:tavLst>
                                        <p:tav tm="0">
                                          <p:val>
                                            <p:strVal val="#ppt_x"/>
                                          </p:val>
                                        </p:tav>
                                        <p:tav tm="100000">
                                          <p:val>
                                            <p:strVal val="#ppt_x"/>
                                          </p:val>
                                        </p:tav>
                                      </p:tavLst>
                                    </p:anim>
                                    <p:anim calcmode="lin" valueType="num">
                                      <p:cBhvr>
                                        <p:cTn id="40" dur="900" decel="100000" fill="hold"/>
                                        <p:tgtEl>
                                          <p:spTgt spid="5"/>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bn-BD" dirty="0" smtClean="0"/>
              <a:t>বাড়ির কাজ</a:t>
            </a:r>
            <a:endParaRPr lang="en-US"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bn-BD" dirty="0" smtClean="0"/>
              <a:t>“আসমানী কিতাব সমূহ নির্ভূল গ্রন্থ” ব্যাখ্যা কর।</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plus(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bn-BD" dirty="0" smtClean="0"/>
              <a:t>ধন্যবাদ</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116" y="1752600"/>
            <a:ext cx="7761768" cy="4572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25000"/>
            </a:schemeClr>
          </a:solidFill>
        </p:spPr>
        <p:txBody>
          <a:bodyPr/>
          <a:lstStyle/>
          <a:p>
            <a:r>
              <a:rPr lang="bn-BD" dirty="0" smtClean="0"/>
              <a:t>পরিচিতি </a:t>
            </a:r>
            <a:endParaRPr lang="en-US" dirty="0"/>
          </a:p>
        </p:txBody>
      </p:sp>
      <p:sp>
        <p:nvSpPr>
          <p:cNvPr id="3" name="Content Placeholder 2"/>
          <p:cNvSpPr>
            <a:spLocks noGrp="1"/>
          </p:cNvSpPr>
          <p:nvPr>
            <p:ph sz="half" idx="1"/>
          </p:nvPr>
        </p:nvSpPr>
        <p:spPr>
          <a:xfrm>
            <a:off x="152400" y="2514600"/>
            <a:ext cx="4038600" cy="4144963"/>
          </a:xfrm>
          <a:solidFill>
            <a:schemeClr val="bg2">
              <a:lumMod val="50000"/>
            </a:schemeClr>
          </a:solidFill>
        </p:spPr>
        <p:txBody>
          <a:bodyPr>
            <a:normAutofit fontScale="85000" lnSpcReduction="10000"/>
          </a:bodyPr>
          <a:lstStyle/>
          <a:p>
            <a:pPr>
              <a:buNone/>
            </a:pPr>
            <a:r>
              <a:rPr lang="en-US" dirty="0" smtClean="0"/>
              <a:t> </a:t>
            </a:r>
            <a:r>
              <a:rPr lang="en-US" sz="4300" dirty="0" err="1" smtClean="0"/>
              <a:t>শিক্ষক</a:t>
            </a:r>
            <a:r>
              <a:rPr lang="en-US" sz="4300" dirty="0" smtClean="0"/>
              <a:t> </a:t>
            </a:r>
            <a:r>
              <a:rPr lang="en-US" sz="4300" dirty="0" err="1" smtClean="0"/>
              <a:t>পরিচিতি</a:t>
            </a:r>
            <a:endParaRPr lang="en-US" sz="4300" dirty="0" smtClean="0"/>
          </a:p>
          <a:p>
            <a:pPr>
              <a:buNone/>
            </a:pPr>
            <a:r>
              <a:rPr lang="bn-BD" sz="3500" dirty="0" smtClean="0"/>
              <a:t>নামঃ</a:t>
            </a:r>
            <a:r>
              <a:rPr lang="bn-IN" sz="3500" dirty="0" smtClean="0"/>
              <a:t>আব্দুলওয়াহেদ জিহাদী </a:t>
            </a:r>
            <a:endParaRPr lang="en-US" sz="3500" dirty="0" smtClean="0"/>
          </a:p>
          <a:p>
            <a:pPr>
              <a:buNone/>
            </a:pPr>
            <a:r>
              <a:rPr lang="en-US" sz="3500" dirty="0" smtClean="0"/>
              <a:t>  </a:t>
            </a:r>
            <a:r>
              <a:rPr lang="en-US" sz="3800" dirty="0" err="1" smtClean="0"/>
              <a:t>সহকারি</a:t>
            </a:r>
            <a:r>
              <a:rPr lang="bn-IN" sz="3800" dirty="0"/>
              <a:t> </a:t>
            </a:r>
            <a:r>
              <a:rPr lang="bn-IN" sz="3800" dirty="0" smtClean="0"/>
              <a:t>সুপার। </a:t>
            </a:r>
            <a:endParaRPr lang="en-US" sz="3800" dirty="0" smtClean="0"/>
          </a:p>
          <a:p>
            <a:pPr>
              <a:buNone/>
            </a:pPr>
            <a:r>
              <a:rPr lang="en-US" sz="3800" dirty="0" err="1" smtClean="0"/>
              <a:t>দত্তেরচর</a:t>
            </a:r>
            <a:r>
              <a:rPr lang="en-US" sz="3800" dirty="0" smtClean="0"/>
              <a:t> </a:t>
            </a:r>
            <a:r>
              <a:rPr lang="bn-IN" sz="3800" dirty="0" smtClean="0"/>
              <a:t>পীরগাছা বালিকা      দাখিল মাদ্রাসা</a:t>
            </a:r>
            <a:r>
              <a:rPr lang="bn-IN" sz="3500" dirty="0" smtClean="0"/>
              <a:t>। </a:t>
            </a:r>
            <a:endParaRPr lang="bn-BD" sz="3500" dirty="0" smtClean="0"/>
          </a:p>
          <a:p>
            <a:pPr>
              <a:buNone/>
            </a:pPr>
            <a:r>
              <a:rPr lang="en-US" sz="3500" dirty="0" smtClean="0"/>
              <a:t>  </a:t>
            </a:r>
            <a:r>
              <a:rPr lang="bn-BD" sz="3500" dirty="0" smtClean="0"/>
              <a:t> </a:t>
            </a:r>
            <a:r>
              <a:rPr lang="bn-IN" sz="3500" dirty="0" smtClean="0"/>
              <a:t>পীরগাছা, রংপুর। </a:t>
            </a:r>
            <a:r>
              <a:rPr lang="bn-BD" sz="3500" dirty="0" smtClean="0"/>
              <a:t> </a:t>
            </a:r>
          </a:p>
          <a:p>
            <a:pPr>
              <a:buNone/>
            </a:pPr>
            <a:r>
              <a:rPr lang="en-US" sz="3500" dirty="0" smtClean="0"/>
              <a:t>  </a:t>
            </a:r>
            <a:r>
              <a:rPr lang="bn-BD" sz="3100" dirty="0" smtClean="0"/>
              <a:t>মোবাইল</a:t>
            </a:r>
            <a:r>
              <a:rPr lang="bn-IN" sz="3100" dirty="0" smtClean="0"/>
              <a:t>-০১৭৯৪৮৬৩১৮৬  </a:t>
            </a:r>
            <a:endParaRPr lang="bn-BD" sz="3100" dirty="0" smtClean="0"/>
          </a:p>
          <a:p>
            <a:pPr>
              <a:buNone/>
            </a:pPr>
            <a:r>
              <a:rPr lang="en-US" sz="2600" dirty="0" smtClean="0"/>
              <a:t> </a:t>
            </a:r>
            <a:r>
              <a:rPr lang="bn-IN" sz="2600" dirty="0" smtClean="0"/>
              <a:t> </a:t>
            </a:r>
            <a:r>
              <a:rPr lang="bn-IN" sz="1800" dirty="0" smtClean="0">
                <a:solidFill>
                  <a:srgbClr val="FF0000"/>
                </a:solidFill>
              </a:rPr>
              <a:t>মেইল</a:t>
            </a:r>
            <a:r>
              <a:rPr lang="bn-IN" sz="2000" dirty="0" smtClean="0">
                <a:solidFill>
                  <a:srgbClr val="FF0000"/>
                </a:solidFill>
              </a:rPr>
              <a:t>-</a:t>
            </a:r>
            <a:r>
              <a:rPr lang="en-US" sz="2000" dirty="0" smtClean="0">
                <a:solidFill>
                  <a:srgbClr val="FF0000"/>
                </a:solidFill>
              </a:rPr>
              <a:t>abdulwahedaz361@gmail.com</a:t>
            </a:r>
            <a:endParaRPr lang="bn-BD" sz="2000" dirty="0">
              <a:solidFill>
                <a:srgbClr val="FF0000"/>
              </a:solidFill>
            </a:endParaRPr>
          </a:p>
          <a:p>
            <a:pPr>
              <a:buNone/>
            </a:pPr>
            <a:endParaRPr lang="en-US" sz="2600" dirty="0" smtClean="0"/>
          </a:p>
          <a:p>
            <a:endParaRPr lang="en-US" dirty="0"/>
          </a:p>
        </p:txBody>
      </p:sp>
      <p:sp>
        <p:nvSpPr>
          <p:cNvPr id="7" name="TextBox 6"/>
          <p:cNvSpPr txBox="1"/>
          <p:nvPr/>
        </p:nvSpPr>
        <p:spPr>
          <a:xfrm>
            <a:off x="4419600" y="2514600"/>
            <a:ext cx="3505200" cy="3785652"/>
          </a:xfrm>
          <a:prstGeom prst="rect">
            <a:avLst/>
          </a:prstGeom>
          <a:solidFill>
            <a:schemeClr val="accent1">
              <a:lumMod val="75000"/>
            </a:schemeClr>
          </a:solidFill>
        </p:spPr>
        <p:txBody>
          <a:bodyPr wrap="square" rtlCol="0">
            <a:spAutoFit/>
          </a:bodyPr>
          <a:lstStyle/>
          <a:p>
            <a:r>
              <a:rPr lang="bn-IN" sz="4800" dirty="0" smtClean="0"/>
              <a:t> </a:t>
            </a:r>
            <a:r>
              <a:rPr lang="bn-IN" sz="4400" dirty="0" smtClean="0"/>
              <a:t>পাঠ </a:t>
            </a:r>
            <a:r>
              <a:rPr lang="bn-IN" sz="4400" i="1" dirty="0" smtClean="0"/>
              <a:t>পরিচিতি</a:t>
            </a:r>
            <a:r>
              <a:rPr lang="bn-IN" sz="5400" i="1" dirty="0" smtClean="0"/>
              <a:t> </a:t>
            </a:r>
            <a:endParaRPr lang="bn-IN" sz="6000" i="1" dirty="0" smtClean="0"/>
          </a:p>
          <a:p>
            <a:r>
              <a:rPr lang="bn-BD" sz="2800" dirty="0" smtClean="0"/>
              <a:t>শ্রেনীঃ </a:t>
            </a:r>
            <a:r>
              <a:rPr lang="en-US" sz="2800" dirty="0" smtClean="0"/>
              <a:t>৭ম </a:t>
            </a:r>
            <a:endParaRPr lang="bn-BD" sz="2800" dirty="0" smtClean="0"/>
          </a:p>
          <a:p>
            <a:r>
              <a:rPr lang="bn-BD" sz="2800" dirty="0" smtClean="0"/>
              <a:t>বিষয়ঃ </a:t>
            </a:r>
            <a:r>
              <a:rPr lang="en-US" sz="2800" dirty="0" err="1" smtClean="0"/>
              <a:t>আকাইদ</a:t>
            </a:r>
            <a:r>
              <a:rPr lang="en-US" sz="2800" dirty="0" smtClean="0"/>
              <a:t> ও </a:t>
            </a:r>
            <a:r>
              <a:rPr lang="en-US" sz="2800" dirty="0" err="1" smtClean="0"/>
              <a:t>ফিকাহ</a:t>
            </a:r>
            <a:r>
              <a:rPr lang="en-US" sz="2800" dirty="0" smtClean="0"/>
              <a:t> </a:t>
            </a:r>
          </a:p>
          <a:p>
            <a:r>
              <a:rPr lang="en-US" sz="2800" dirty="0" err="1" smtClean="0"/>
              <a:t>অধ্যায়</a:t>
            </a:r>
            <a:r>
              <a:rPr lang="en-US" sz="2800" dirty="0" smtClean="0"/>
              <a:t> -৭ম </a:t>
            </a:r>
            <a:endParaRPr lang="bn-BD" sz="2800" dirty="0" smtClean="0"/>
          </a:p>
          <a:p>
            <a:r>
              <a:rPr lang="bn-BD" sz="2800" dirty="0" smtClean="0"/>
              <a:t>সময়ঃ ৪৫ মিনিট </a:t>
            </a:r>
          </a:p>
          <a:p>
            <a:r>
              <a:rPr lang="bn-BD" sz="2800" dirty="0" smtClean="0"/>
              <a:t>তারিখঃ </a:t>
            </a:r>
            <a:r>
              <a:rPr lang="en-US" sz="2800" dirty="0" smtClean="0"/>
              <a:t>০৩</a:t>
            </a:r>
            <a:r>
              <a:rPr lang="bn-BD" sz="2800" dirty="0" smtClean="0"/>
              <a:t>/১</a:t>
            </a:r>
            <a:r>
              <a:rPr lang="en-US" sz="2800" dirty="0" smtClean="0"/>
              <a:t>১ </a:t>
            </a:r>
            <a:r>
              <a:rPr lang="bn-BD" sz="2800" dirty="0" smtClean="0"/>
              <a:t>/২০১৯  </a:t>
            </a:r>
            <a:endParaRPr lang="bn-IN" sz="2800" dirty="0" smtClean="0"/>
          </a:p>
          <a:p>
            <a:endParaRPr lang="bn-BD" sz="2800" dirty="0" smtClean="0"/>
          </a:p>
          <a:p>
            <a:endParaRPr lang="bn-BD"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977" y="336041"/>
            <a:ext cx="2323570" cy="21489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plus(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plus(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plus(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plus(in)">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plus(in)">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plus(in)">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plus(in)">
                                      <p:cBhvr>
                                        <p:cTn id="47" dur="2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3" presetClass="entr" presetSubtype="16"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plus(in)">
                                      <p:cBhvr>
                                        <p:cTn id="5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trellis">
          <a:fgClr>
            <a:schemeClr val="accent1"/>
          </a:fgClr>
          <a:bgClr>
            <a:schemeClr val="bg1"/>
          </a:bgClr>
        </a:patt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04800" y="152400"/>
            <a:ext cx="8229600" cy="1143000"/>
          </a:xfrm>
          <a:solidFill>
            <a:schemeClr val="bg2">
              <a:lumMod val="50000"/>
            </a:schemeClr>
          </a:solidFill>
        </p:spPr>
        <p:txBody>
          <a:bodyPr/>
          <a:lstStyle/>
          <a:p>
            <a:r>
              <a:rPr lang="bn-BD" sz="4800" b="1" dirty="0" smtClean="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rPr>
              <a:t>ছবিগুলো</a:t>
            </a:r>
            <a:r>
              <a:rPr lang="bn-BD" dirty="0" smtClean="0"/>
              <a:t> </a:t>
            </a:r>
            <a:r>
              <a:rPr lang="bn-BD" sz="4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দেখ।</a:t>
            </a:r>
            <a:endParaRPr lang="en-US" dirty="0">
              <a:solidFill>
                <a:srgbClr val="00B050"/>
              </a:solidFill>
            </a:endParaRPr>
          </a:p>
        </p:txBody>
      </p:sp>
      <p:sp>
        <p:nvSpPr>
          <p:cNvPr id="6" name="Text Placeholder 5"/>
          <p:cNvSpPr>
            <a:spLocks noGrp="1"/>
          </p:cNvSpPr>
          <p:nvPr>
            <p:ph type="body" idx="1"/>
          </p:nvPr>
        </p:nvSpPr>
        <p:spPr>
          <a:solidFill>
            <a:schemeClr val="bg2">
              <a:lumMod val="25000"/>
            </a:schemeClr>
          </a:solidFill>
        </p:spPr>
        <p:txBody>
          <a:bodyPr/>
          <a:lstStyle/>
          <a:p>
            <a:r>
              <a:rPr lang="bn-BD" dirty="0" smtClean="0"/>
              <a:t>(১) কুরআন</a:t>
            </a:r>
            <a:endParaRPr lang="en-US" dirty="0"/>
          </a:p>
        </p:txBody>
      </p:sp>
      <p:pic>
        <p:nvPicPr>
          <p:cNvPr id="10" name="Content Placeholder 9" descr="download Quran.jpg"/>
          <p:cNvPicPr>
            <a:picLocks noGrp="1" noChangeAspect="1"/>
          </p:cNvPicPr>
          <p:nvPr>
            <p:ph sz="half" idx="2"/>
          </p:nvPr>
        </p:nvPicPr>
        <p:blipFill>
          <a:blip r:embed="rId2" cstate="print"/>
          <a:stretch>
            <a:fillRect/>
          </a:stretch>
        </p:blipFill>
        <p:spPr>
          <a:xfrm>
            <a:off x="533400" y="2514600"/>
            <a:ext cx="2348706" cy="3607405"/>
          </a:xfrm>
        </p:spPr>
      </p:pic>
      <p:sp>
        <p:nvSpPr>
          <p:cNvPr id="8" name="Text Placeholder 7"/>
          <p:cNvSpPr>
            <a:spLocks noGrp="1"/>
          </p:cNvSpPr>
          <p:nvPr>
            <p:ph type="body" sz="quarter" idx="3"/>
          </p:nvPr>
        </p:nvSpPr>
        <p:spPr>
          <a:solidFill>
            <a:schemeClr val="bg2">
              <a:lumMod val="25000"/>
            </a:schemeClr>
          </a:solidFill>
        </p:spPr>
        <p:txBody>
          <a:bodyPr/>
          <a:lstStyle/>
          <a:p>
            <a:r>
              <a:rPr lang="bn-BD" dirty="0" smtClean="0"/>
              <a:t>(২) বাইবেল </a:t>
            </a:r>
            <a:endParaRPr lang="en-US" dirty="0"/>
          </a:p>
        </p:txBody>
      </p:sp>
      <p:pic>
        <p:nvPicPr>
          <p:cNvPr id="11" name="Content Placeholder 10" descr="download bibel.jpg"/>
          <p:cNvPicPr>
            <a:picLocks noGrp="1" noChangeAspect="1"/>
          </p:cNvPicPr>
          <p:nvPr>
            <p:ph sz="quarter" idx="4"/>
          </p:nvPr>
        </p:nvPicPr>
        <p:blipFill>
          <a:blip r:embed="rId3" cstate="print"/>
          <a:stretch>
            <a:fillRect/>
          </a:stretch>
        </p:blipFill>
        <p:spPr>
          <a:xfrm>
            <a:off x="4267200" y="2414588"/>
            <a:ext cx="3926681" cy="3926681"/>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plus(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plus(in)">
                                      <p:cBhvr>
                                        <p:cTn id="17" dur="2000"/>
                                        <p:tgtEl>
                                          <p:spTgt spid="6">
                                            <p:bg/>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plus(in)">
                                      <p:cBhvr>
                                        <p:cTn id="22" dur="2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heel(4)">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8">
                                            <p:bg/>
                                          </p:spTgt>
                                        </p:tgtEl>
                                        <p:attrNameLst>
                                          <p:attrName>style.visibility</p:attrName>
                                        </p:attrNameLst>
                                      </p:cBhvr>
                                      <p:to>
                                        <p:strVal val="visible"/>
                                      </p:to>
                                    </p:set>
                                    <p:animEffect transition="in" filter="plus(in)">
                                      <p:cBhvr>
                                        <p:cTn id="32" dur="2000"/>
                                        <p:tgtEl>
                                          <p:spTgt spid="8">
                                            <p:bg/>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plus(in)">
                                      <p:cBhvr>
                                        <p:cTn id="3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P spid="8"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Explosion 1 1"/>
          <p:cNvSpPr/>
          <p:nvPr/>
        </p:nvSpPr>
        <p:spPr>
          <a:xfrm>
            <a:off x="533400" y="228600"/>
            <a:ext cx="8077200" cy="6324600"/>
          </a:xfrm>
          <a:prstGeom prst="irregularSeal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t>আসমানি কিতাব </a:t>
            </a:r>
            <a:endParaRPr lang="en-US" sz="4800" dirty="0"/>
          </a:p>
        </p:txBody>
      </p:sp>
    </p:spTree>
    <p:extLst>
      <p:ext uri="{BB962C8B-B14F-4D97-AF65-F5344CB8AC3E}">
        <p14:creationId xmlns:p14="http://schemas.microsoft.com/office/powerpoint/2010/main" val="328807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50000"/>
            </a:schemeClr>
          </a:solidFill>
        </p:spPr>
        <p:txBody>
          <a:bodyPr>
            <a:normAutofit fontScale="90000"/>
          </a:bodyPr>
          <a:lstStyle/>
          <a:p>
            <a:r>
              <a:rPr lang="bn-IN" dirty="0" smtClean="0"/>
              <a:t>এ অধ্যায় শেষে শিক্ষার্থীরা যা বলতে পারবে </a:t>
            </a:r>
            <a:r>
              <a:rPr lang="en-US" dirty="0" smtClean="0"/>
              <a:t>…..</a:t>
            </a:r>
            <a:r>
              <a:rPr lang="bn-BD" dirty="0" smtClean="0"/>
              <a:t> </a:t>
            </a:r>
            <a:endParaRPr lang="en-US" dirty="0"/>
          </a:p>
        </p:txBody>
      </p:sp>
      <p:sp>
        <p:nvSpPr>
          <p:cNvPr id="3" name="Content Placeholder 2"/>
          <p:cNvSpPr>
            <a:spLocks noGrp="1"/>
          </p:cNvSpPr>
          <p:nvPr>
            <p:ph idx="1"/>
          </p:nvPr>
        </p:nvSpPr>
        <p:spPr>
          <a:xfrm>
            <a:off x="457200" y="1905000"/>
            <a:ext cx="8229600" cy="4525963"/>
          </a:xfrm>
          <a:solidFill>
            <a:schemeClr val="accent3">
              <a:lumMod val="75000"/>
            </a:schemeClr>
          </a:solidFill>
        </p:spPr>
        <p:txBody>
          <a:bodyPr/>
          <a:lstStyle/>
          <a:p>
            <a:pPr marL="514350" indent="-514350">
              <a:buAutoNum type="arabicParenBoth"/>
            </a:pPr>
            <a:r>
              <a:rPr lang="bn-BD" dirty="0" smtClean="0"/>
              <a:t>আসমানী কিতাব সম্পর্কে জানতে পার</a:t>
            </a:r>
            <a:r>
              <a:rPr lang="bn-IN" dirty="0" smtClean="0"/>
              <a:t>বে </a:t>
            </a:r>
            <a:r>
              <a:rPr lang="bn-BD" dirty="0" smtClean="0"/>
              <a:t>।</a:t>
            </a:r>
          </a:p>
          <a:p>
            <a:pPr marL="514350" indent="-514350">
              <a:buAutoNum type="arabicParenBoth"/>
            </a:pPr>
            <a:r>
              <a:rPr lang="bn-BD" dirty="0" smtClean="0"/>
              <a:t>আসমানী কিতাবের উপর বিশ্বাস স্থাপনের প্রয়োজনীয়তা সম্পর্কে জান</a:t>
            </a:r>
            <a:r>
              <a:rPr lang="bn-IN" dirty="0" smtClean="0"/>
              <a:t>বে </a:t>
            </a:r>
            <a:r>
              <a:rPr lang="bn-BD" dirty="0" smtClean="0"/>
              <a:t>।</a:t>
            </a:r>
          </a:p>
          <a:p>
            <a:pPr marL="514350" indent="-514350">
              <a:buAutoNum type="arabicParenBoth"/>
            </a:pPr>
            <a:r>
              <a:rPr lang="bn-BD" dirty="0" smtClean="0"/>
              <a:t> নৈতিক চরিত্র গঠনে আসমানী কিতাবের ভূমিকা সম্পর্কে জান</a:t>
            </a:r>
            <a:r>
              <a:rPr lang="bn-IN" dirty="0" smtClean="0"/>
              <a:t>বে </a:t>
            </a:r>
            <a:r>
              <a:rPr lang="bn-BD"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plus(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plus(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plus(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6000">
              <a:schemeClr val="accent2">
                <a:lumMod val="95000"/>
                <a:lumOff val="5000"/>
              </a:schemeClr>
            </a:gs>
            <a:gs pos="100000">
              <a:schemeClr val="accent2">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25000"/>
            </a:schemeClr>
          </a:solidFill>
        </p:spPr>
        <p:txBody>
          <a:bodyPr/>
          <a:lstStyle/>
          <a:p>
            <a:r>
              <a:rPr lang="bn-IN" dirty="0" smtClean="0"/>
              <a:t>নিচে দেখ </a:t>
            </a:r>
            <a:endParaRPr lang="en-US" dirty="0"/>
          </a:p>
        </p:txBody>
      </p:sp>
      <p:sp>
        <p:nvSpPr>
          <p:cNvPr id="3" name="Content Placeholder 2"/>
          <p:cNvSpPr>
            <a:spLocks noGrp="1"/>
          </p:cNvSpPr>
          <p:nvPr>
            <p:ph idx="1"/>
          </p:nvPr>
        </p:nvSpPr>
        <p:spPr>
          <a:noFill/>
        </p:spPr>
        <p:txBody>
          <a:bodyPr>
            <a:normAutofit fontScale="92500"/>
          </a:bodyPr>
          <a:lstStyle/>
          <a:p>
            <a:r>
              <a:rPr lang="bn-BD" dirty="0" smtClean="0"/>
              <a:t>ইসলামি পরিভাষায় যেসব কিতাব আল্লাহ তায়ালা মানব জাতীর হিদায়তের জন্য দিক নির্দেশনা স্বরুপ নাজিল করেছেন তাকে আসমানী কিতাব বলে।</a:t>
            </a:r>
          </a:p>
          <a:p>
            <a:r>
              <a:rPr lang="bn-BD" dirty="0" smtClean="0"/>
              <a:t>আসমানি কিতাব হলো সকল জ্ঞান বিজ্ঞানের সবচেয়ে নির্ভর যোগ্য উৎস,এর মাধ্যমেই আমরা সৃষ্টি জগৎ, মানব সৃষ্টি, পরকাল সম্পর্কে জানতে পারি এবং মানব জীবনে চলার পথের সঠিক দিক নির্দেশনা আসমানী কিতাব সমূহে পাওয়া যায়।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6858000" cy="1325562"/>
          </a:xfrm>
          <a:solidFill>
            <a:schemeClr val="accent3">
              <a:lumMod val="75000"/>
            </a:schemeClr>
          </a:solidFill>
        </p:spPr>
        <p:txBody>
          <a:bodyPr>
            <a:normAutofit/>
          </a:bodyPr>
          <a:lstStyle/>
          <a:p>
            <a:r>
              <a:rPr lang="bn-BD" dirty="0" smtClean="0"/>
              <a:t>একক কাজ</a:t>
            </a:r>
            <a:endParaRPr lang="en-US" dirty="0"/>
          </a:p>
        </p:txBody>
      </p:sp>
      <p:sp>
        <p:nvSpPr>
          <p:cNvPr id="3" name="Content Placeholder 2"/>
          <p:cNvSpPr>
            <a:spLocks noGrp="1"/>
          </p:cNvSpPr>
          <p:nvPr>
            <p:ph idx="1"/>
          </p:nvPr>
        </p:nvSpPr>
        <p:spPr>
          <a:xfrm>
            <a:off x="2133600" y="3962400"/>
            <a:ext cx="4648200" cy="2209801"/>
          </a:xfrm>
          <a:solidFill>
            <a:srgbClr val="C00000"/>
          </a:solidFill>
        </p:spPr>
        <p:txBody>
          <a:bodyPr>
            <a:normAutofit/>
          </a:bodyPr>
          <a:lstStyle/>
          <a:p>
            <a:pPr lvl="1"/>
            <a:r>
              <a:rPr lang="bn-IN" sz="3600" dirty="0" smtClean="0"/>
              <a:t>৪টি </a:t>
            </a:r>
            <a:r>
              <a:rPr lang="bn-BD" sz="3600" dirty="0" smtClean="0"/>
              <a:t>আসমানি কিতাবের </a:t>
            </a:r>
            <a:r>
              <a:rPr lang="bn-IN" sz="3600" dirty="0" smtClean="0"/>
              <a:t>নাম বল</a:t>
            </a:r>
            <a:r>
              <a:rPr lang="bn-BD" sz="3600" dirty="0" smtClean="0"/>
              <a:t> ।</a:t>
            </a:r>
            <a:endParaRPr lang="en-US" sz="3600" dirty="0"/>
          </a:p>
        </p:txBody>
      </p:sp>
      <p:sp>
        <p:nvSpPr>
          <p:cNvPr id="4" name="Up-Down Arrow 3"/>
          <p:cNvSpPr/>
          <p:nvPr/>
        </p:nvSpPr>
        <p:spPr>
          <a:xfrm>
            <a:off x="4114800" y="1905000"/>
            <a:ext cx="685800" cy="2057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par>
                                <p:cTn id="13" presetID="13" presetClass="entr" presetSubtype="16"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plus(in)">
                                      <p:cBhvr>
                                        <p:cTn id="1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sphere">
          <a:fgClr>
            <a:schemeClr val="accent1"/>
          </a:fgClr>
          <a:bgClr>
            <a:schemeClr val="bg1"/>
          </a:bgClr>
        </a:pattFill>
        <a:effectLst/>
      </p:bgPr>
    </p:bg>
    <p:spTree>
      <p:nvGrpSpPr>
        <p:cNvPr id="1" name=""/>
        <p:cNvGrpSpPr/>
        <p:nvPr/>
      </p:nvGrpSpPr>
      <p:grpSpPr>
        <a:xfrm>
          <a:off x="0" y="0"/>
          <a:ext cx="0" cy="0"/>
          <a:chOff x="0" y="0"/>
          <a:chExt cx="0" cy="0"/>
        </a:xfrm>
      </p:grpSpPr>
      <p:sp>
        <p:nvSpPr>
          <p:cNvPr id="2" name="4-Point Star 1"/>
          <p:cNvSpPr/>
          <p:nvPr/>
        </p:nvSpPr>
        <p:spPr>
          <a:xfrm>
            <a:off x="1905000" y="1676400"/>
            <a:ext cx="5562600" cy="3581400"/>
          </a:xfrm>
          <a:prstGeom prst="star4">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t>আসমানি কিতাব </a:t>
            </a:r>
            <a:endParaRPr lang="en-US" sz="2800" dirty="0"/>
          </a:p>
        </p:txBody>
      </p:sp>
      <p:sp>
        <p:nvSpPr>
          <p:cNvPr id="3" name="Oval 2"/>
          <p:cNvSpPr/>
          <p:nvPr/>
        </p:nvSpPr>
        <p:spPr>
          <a:xfrm>
            <a:off x="3390900" y="228600"/>
            <a:ext cx="2286000" cy="14478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তাওরাত</a:t>
            </a:r>
            <a:endParaRPr lang="en-US" dirty="0"/>
          </a:p>
        </p:txBody>
      </p:sp>
      <p:sp>
        <p:nvSpPr>
          <p:cNvPr id="4" name="Oval 3"/>
          <p:cNvSpPr/>
          <p:nvPr/>
        </p:nvSpPr>
        <p:spPr>
          <a:xfrm>
            <a:off x="7543800" y="2971800"/>
            <a:ext cx="1447800" cy="19050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জাবুর </a:t>
            </a:r>
            <a:endParaRPr lang="en-US" dirty="0"/>
          </a:p>
        </p:txBody>
      </p:sp>
      <p:sp>
        <p:nvSpPr>
          <p:cNvPr id="5" name="Oval 4"/>
          <p:cNvSpPr/>
          <p:nvPr/>
        </p:nvSpPr>
        <p:spPr>
          <a:xfrm>
            <a:off x="228600" y="3048000"/>
            <a:ext cx="1676400" cy="16002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ইঞ্জিল </a:t>
            </a:r>
            <a:endParaRPr lang="en-US" dirty="0"/>
          </a:p>
        </p:txBody>
      </p:sp>
      <p:sp>
        <p:nvSpPr>
          <p:cNvPr id="6" name="Oval 5"/>
          <p:cNvSpPr/>
          <p:nvPr/>
        </p:nvSpPr>
        <p:spPr>
          <a:xfrm>
            <a:off x="3429000" y="5410200"/>
            <a:ext cx="2514600" cy="12954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কুরআন</a:t>
            </a:r>
            <a:endParaRPr lang="en-US" dirty="0"/>
          </a:p>
        </p:txBody>
      </p:sp>
    </p:spTree>
    <p:extLst>
      <p:ext uri="{BB962C8B-B14F-4D97-AF65-F5344CB8AC3E}">
        <p14:creationId xmlns:p14="http://schemas.microsoft.com/office/powerpoint/2010/main" val="24457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900" decel="100000" fill="hold"/>
                                        <p:tgtEl>
                                          <p:spTgt spid="4"/>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900" decel="100000" fill="hold"/>
                                        <p:tgtEl>
                                          <p:spTgt spid="3"/>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900" decel="100000" fill="hold"/>
                                        <p:tgtEl>
                                          <p:spTgt spid="6"/>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Oval 1"/>
          <p:cNvSpPr/>
          <p:nvPr/>
        </p:nvSpPr>
        <p:spPr>
          <a:xfrm>
            <a:off x="2362200" y="-6927"/>
            <a:ext cx="4800600" cy="18288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t>দলীয় কাজ </a:t>
            </a:r>
            <a:endParaRPr lang="en-US" sz="4800" dirty="0"/>
          </a:p>
        </p:txBody>
      </p:sp>
      <p:sp>
        <p:nvSpPr>
          <p:cNvPr id="3" name="Flowchart: Alternate Process 2"/>
          <p:cNvSpPr/>
          <p:nvPr/>
        </p:nvSpPr>
        <p:spPr>
          <a:xfrm>
            <a:off x="1676400" y="3352800"/>
            <a:ext cx="6324600" cy="3352800"/>
          </a:xfrm>
          <a:prstGeom prst="flowChartAlternateProcess">
            <a:avLst/>
          </a:prstGeom>
          <a:gradFill flip="none" rotWithShape="1">
            <a:gsLst>
              <a:gs pos="46000">
                <a:schemeClr val="accent2">
                  <a:lumMod val="95000"/>
                  <a:lumOff val="5000"/>
                </a:schemeClr>
              </a:gs>
              <a:gs pos="100000">
                <a:schemeClr val="accent2">
                  <a:lumMod val="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t>আসমানি কিতাবে কিসের নির্দেশ দেয়া হয়েছে</a:t>
            </a:r>
            <a:endParaRPr lang="en-US" sz="4000" dirty="0"/>
          </a:p>
        </p:txBody>
      </p:sp>
      <p:sp>
        <p:nvSpPr>
          <p:cNvPr id="4" name="Down Arrow 3"/>
          <p:cNvSpPr/>
          <p:nvPr/>
        </p:nvSpPr>
        <p:spPr>
          <a:xfrm>
            <a:off x="4248150" y="2019300"/>
            <a:ext cx="7239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725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242</Words>
  <Application>Microsoft Office PowerPoint</Application>
  <PresentationFormat>On-screen Show (4:3)</PresentationFormat>
  <Paragraphs>47</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Vrinda</vt:lpstr>
      <vt:lpstr>Office Theme</vt:lpstr>
      <vt:lpstr>স্বাগতমالسلام عليکم ورحمۃ </vt:lpstr>
      <vt:lpstr>পরিচিতি </vt:lpstr>
      <vt:lpstr>ছবিগুলো দেখ।</vt:lpstr>
      <vt:lpstr>PowerPoint Presentation</vt:lpstr>
      <vt:lpstr>এ অধ্যায় শেষে শিক্ষার্থীরা যা বলতে পারবে ….. </vt:lpstr>
      <vt:lpstr>নিচে দেখ </vt:lpstr>
      <vt:lpstr>একক কাজ</vt:lpstr>
      <vt:lpstr>PowerPoint Presentation</vt:lpstr>
      <vt:lpstr>PowerPoint Presentation</vt:lpstr>
      <vt:lpstr>PowerPoint Presentation</vt:lpstr>
      <vt:lpstr>মূল্যায়ণঃ</vt:lpstr>
      <vt:lpstr>বাড়ির কাজ</vt:lpstr>
      <vt:lpstr>ধন্যবাদ</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WS- 02</dc:creator>
  <cp:lastModifiedBy>Md Abdul Wahed</cp:lastModifiedBy>
  <cp:revision>69</cp:revision>
  <dcterms:created xsi:type="dcterms:W3CDTF">2006-08-16T00:00:00Z</dcterms:created>
  <dcterms:modified xsi:type="dcterms:W3CDTF">2019-11-09T14:57:20Z</dcterms:modified>
</cp:coreProperties>
</file>