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4" r:id="rId3"/>
    <p:sldId id="266" r:id="rId4"/>
    <p:sldId id="268" r:id="rId5"/>
    <p:sldId id="257" r:id="rId6"/>
    <p:sldId id="267" r:id="rId7"/>
    <p:sldId id="265" r:id="rId8"/>
    <p:sldId id="270" r:id="rId9"/>
    <p:sldId id="271" r:id="rId10"/>
    <p:sldId id="273" r:id="rId11"/>
    <p:sldId id="278" r:id="rId12"/>
    <p:sldId id="277" r:id="rId13"/>
    <p:sldId id="279" r:id="rId14"/>
    <p:sldId id="281" r:id="rId15"/>
    <p:sldId id="275" r:id="rId16"/>
    <p:sldId id="262" r:id="rId17"/>
    <p:sldId id="261" r:id="rId18"/>
    <p:sldId id="263" r:id="rId19"/>
    <p:sldId id="26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28B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>
      <p:cViewPr>
        <p:scale>
          <a:sx n="70" d="100"/>
          <a:sy n="70" d="100"/>
        </p:scale>
        <p:origin x="-139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8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16" descr="300px-2006-01-14_Surface_wav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0" y="1295400"/>
            <a:ext cx="57150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5257800" cy="458027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8600" y="4953000"/>
            <a:ext cx="8534400" cy="1752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গতিশীল কণার গতি নির্দিষ্ট সময় পর পর  নির্দিষ্ট বিন্দুকে অতিক্রম করে তা পর্যাবৃত্ত গতি </a:t>
            </a:r>
          </a:p>
        </p:txBody>
      </p:sp>
      <p:sp>
        <p:nvSpPr>
          <p:cNvPr id="6" name="Oval 5"/>
          <p:cNvSpPr/>
          <p:nvPr/>
        </p:nvSpPr>
        <p:spPr>
          <a:xfrm>
            <a:off x="5715000" y="2209800"/>
            <a:ext cx="3124200" cy="12954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পর্যাবৃত্ত গতি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81000"/>
            <a:ext cx="4764741" cy="358546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4953000"/>
            <a:ext cx="8458200" cy="1066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পর্যায়কালের অর্ধেক সময় যে দিকে চলে 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বাকী 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অর্ধেক 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পূর্ব গতির 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 দিকে 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চললে সে গতিই 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স্পন্দন গতি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638800" y="1905000"/>
            <a:ext cx="3124200" cy="1143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স্পন্দন গতি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590800" y="609600"/>
            <a:ext cx="3886200" cy="6096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ভিডিওটি দেখি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241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05200" y="2514600"/>
          <a:ext cx="1790700" cy="1511300"/>
        </p:xfrm>
        <a:graphic>
          <a:graphicData uri="http://schemas.openxmlformats.org/presentationml/2006/ole">
            <p:oleObj spid="_x0000_s10241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0" y="274638"/>
            <a:ext cx="5562600" cy="802552"/>
          </a:xfrm>
          <a:prstGeom prst="rect">
            <a:avLst/>
          </a:prstGeom>
          <a:ln w="76200">
            <a:solidFill>
              <a:srgbClr val="92D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তরঙ্গের প্রকার ভেদ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81000" y="2230582"/>
            <a:ext cx="4038600" cy="639762"/>
          </a:xfrm>
          <a:prstGeom prst="rect">
            <a:avLst/>
          </a:prstGeom>
          <a:ln w="76200">
            <a:solidFill>
              <a:srgbClr val="92D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I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অনুদৈর্ঘ্য তরঙ্গ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6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505200"/>
            <a:ext cx="4191000" cy="2667000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4876800" y="2209800"/>
            <a:ext cx="3581400" cy="639762"/>
          </a:xfrm>
          <a:prstGeom prst="rect">
            <a:avLst/>
          </a:prstGeom>
          <a:ln w="76200">
            <a:solidFill>
              <a:srgbClr val="92D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IN" sz="3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অনুপ্রস্থ তরঙ্গ 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8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3505200"/>
            <a:ext cx="4041775" cy="2667000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10" name="Straight Connector 9"/>
          <p:cNvCxnSpPr/>
          <p:nvPr/>
        </p:nvCxnSpPr>
        <p:spPr>
          <a:xfrm>
            <a:off x="2286000" y="1524000"/>
            <a:ext cx="43815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13709" y="1458190"/>
            <a:ext cx="0" cy="75161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667500" y="1458190"/>
            <a:ext cx="0" cy="67541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</p:cNvCxnSpPr>
          <p:nvPr/>
        </p:nvCxnSpPr>
        <p:spPr>
          <a:xfrm>
            <a:off x="6667500" y="2849562"/>
            <a:ext cx="0" cy="579438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400300" y="2849562"/>
            <a:ext cx="0" cy="579438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4229894" y="1256506"/>
            <a:ext cx="381000" cy="1588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640876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52400" y="3429000"/>
            <a:ext cx="9717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bn-IN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তরঙ্গ শীর্ষ </a:t>
            </a:r>
            <a:endParaRPr lang="en-US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4400" y="4953000"/>
            <a:ext cx="9124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bn-IN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তরঙ্গপাদ </a:t>
            </a:r>
            <a:endParaRPr lang="en-US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43400" y="2825234"/>
            <a:ext cx="9717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bn-IN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তরঙ্গদৈর্ঘ্য </a:t>
            </a:r>
            <a:endParaRPr lang="en-US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0800" y="3657600"/>
            <a:ext cx="6735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bn-IN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বিস্তার </a:t>
            </a:r>
            <a:endParaRPr lang="en-US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5800" y="533400"/>
            <a:ext cx="9076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bn-IN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সংকোচন </a:t>
            </a:r>
            <a:endParaRPr lang="en-US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0307" y="2455902"/>
            <a:ext cx="7232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bn-IN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প্রসারণ </a:t>
            </a:r>
            <a:endParaRPr lang="en-US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209800" y="837107"/>
            <a:ext cx="0" cy="3717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124200" y="2286000"/>
            <a:ext cx="0" cy="3985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588333" y="1524000"/>
            <a:ext cx="116249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bn-IN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আনুদৈর্ঘ্য </a:t>
            </a:r>
          </a:p>
          <a:p>
            <a:r>
              <a:rPr lang="bn-IN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তরঙ্গের দিক </a:t>
            </a:r>
            <a:endParaRPr lang="en-US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35933" y="4026932"/>
            <a:ext cx="116249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bn-IN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আনুপ্রস্থ</a:t>
            </a:r>
          </a:p>
          <a:p>
            <a:r>
              <a:rPr lang="bn-IN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তরঙ্গের দিক </a:t>
            </a:r>
            <a:endParaRPr lang="en-US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1676400" y="837107"/>
            <a:ext cx="53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76400" y="2684502"/>
            <a:ext cx="144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200400" y="228600"/>
            <a:ext cx="2438400" cy="5334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তরঙ্গ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6" grpId="0" animBg="1"/>
      <p:bldP spid="37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200" y="1066800"/>
            <a:ext cx="8305800" cy="1828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তরঙ্গ প্রতি 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সেকেন্ডে যত গুলো পূর্ণ কম্পন সম্পন্ন হয় তাই কম্পাংক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কম্পাংককে 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প্রকাশ করা হয়। কম্পাংকের একক 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Hz </a:t>
            </a:r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(হার্জ) </a:t>
            </a:r>
            <a:endParaRPr lang="bn-BD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5800" y="228600"/>
            <a:ext cx="2590800" cy="685800"/>
          </a:xfrm>
          <a:prstGeom prst="ellipse">
            <a:avLst/>
          </a:prstGeom>
          <a:solidFill>
            <a:schemeClr val="bg1"/>
          </a:solidFill>
          <a:ln w="762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কম্পাংক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533400" y="3124200"/>
            <a:ext cx="3200400" cy="838200"/>
          </a:xfrm>
          <a:prstGeom prst="ellipse">
            <a:avLst/>
          </a:prstGeom>
          <a:solidFill>
            <a:schemeClr val="bg1"/>
          </a:solidFill>
          <a:ln w="762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তরঙ্গ</a:t>
            </a:r>
            <a:r>
              <a:rPr lang="bn-BD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4191000"/>
            <a:ext cx="8077200" cy="19812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তরঙ্গ একটি পূর্ণ কম্পনের  সময়ে যে দূরত্ব অতিক্রম করে  সে দূরত্বকে  তরঙ্গ দৈর্ঘ্য  বলে। তরঙ্গ দৈর্ঘ্যকে     দ্বারা প্রকাশ করা হয়।</a:t>
            </a:r>
            <a:endParaRPr lang="bn-BD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54864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bn-BD" sz="44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05000" y="762000"/>
            <a:ext cx="5334000" cy="1295400"/>
          </a:xfrm>
          <a:prstGeom prst="ellipse">
            <a:avLst/>
          </a:prstGeom>
          <a:solidFill>
            <a:schemeClr val="bg1"/>
          </a:solidFill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2895600"/>
            <a:ext cx="8077200" cy="1219200"/>
          </a:xfrm>
          <a:prstGeom prst="roundRect">
            <a:avLst/>
          </a:prstGeom>
          <a:solidFill>
            <a:schemeClr val="bg1"/>
          </a:solidFill>
          <a:ln w="57150"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তরঙ্গ বেগ ও কম্পাংকের মধ্যে সম্পর্ক স্থাপন কর।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33600" y="533400"/>
            <a:ext cx="4419600" cy="1143000"/>
          </a:xfrm>
          <a:prstGeom prst="ellipse">
            <a:avLst/>
          </a:prstGeom>
          <a:solidFill>
            <a:schemeClr val="bg1"/>
          </a:solidFill>
          <a:ln w="76200"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2133600"/>
            <a:ext cx="7772400" cy="2590800"/>
          </a:xfrm>
          <a:prstGeom prst="roundRect">
            <a:avLst/>
          </a:prstGeom>
          <a:solidFill>
            <a:schemeClr val="bg1"/>
          </a:solidFill>
          <a:ln w="57150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 কাকে বলে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কম্পাংক কাকে বলে? এর একক কি?</a:t>
            </a:r>
          </a:p>
          <a:p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তরঙ্গ দৈর্ঘ্য কাকে বলে? 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2057400" y="304800"/>
            <a:ext cx="4419600" cy="990600"/>
          </a:xfrm>
          <a:prstGeom prst="ellipse">
            <a:avLst/>
          </a:prstGeom>
          <a:solidFill>
            <a:schemeClr val="bg1"/>
          </a:solidFill>
          <a:ln w="76200"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1000" y="1600200"/>
            <a:ext cx="7924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তরঙ্গ থেকে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কম্পাংক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বিস্তার নির্ণয় করঃ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3200"/>
            <a:ext cx="671546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52400" y="3048000"/>
            <a:ext cx="7859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বি</a:t>
            </a:r>
          </a:p>
          <a:p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স্তা</a:t>
            </a:r>
          </a:p>
          <a:p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র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(m)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381000" y="4800600"/>
            <a:ext cx="25816" cy="141915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04854" y="6246167"/>
            <a:ext cx="132279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(s)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73800" y="6477000"/>
            <a:ext cx="31242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5" grpId="0" animBg="1"/>
      <p:bldP spid="25" grpId="0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295400"/>
            <a:ext cx="6914866" cy="4876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219200" y="304800"/>
            <a:ext cx="6019800" cy="990600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J C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95400" y="1828800"/>
            <a:ext cx="1524000" cy="20320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Oval 2"/>
          <p:cNvSpPr/>
          <p:nvPr/>
        </p:nvSpPr>
        <p:spPr>
          <a:xfrm>
            <a:off x="685800" y="838200"/>
            <a:ext cx="2819400" cy="838200"/>
          </a:xfrm>
          <a:prstGeom prst="ellipse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4038600"/>
            <a:ext cx="3429000" cy="2286000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 মালিক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প্রধান </a:t>
            </a:r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</a:p>
          <a:p>
            <a:pPr algn="ctr"/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মকন </a:t>
            </a:r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 </a:t>
            </a:r>
            <a:r>
              <a:rPr lang="bn-BD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কলেজ </a:t>
            </a:r>
            <a:endParaRPr lang="bn-IN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দক্ষিন সুরমা , সিলেট</a:t>
            </a:r>
          </a:p>
          <a:p>
            <a:pPr algn="ctr"/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মোবাইল- 01</a:t>
            </a:r>
            <a:r>
              <a:rPr lang="bn-BD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৭১২৯৬১৮৯২ 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133600" y="3657600"/>
            <a:ext cx="4420394" cy="794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562600" y="838200"/>
            <a:ext cx="2819400" cy="838200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29200" y="3962400"/>
            <a:ext cx="3810000" cy="2514600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শ্রেণিঃ নবম ও দশম </a:t>
            </a:r>
          </a:p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en-US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তরঙ্গ</a:t>
            </a:r>
            <a:r>
              <a:rPr lang="en-US" sz="24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শব্দ</a:t>
            </a:r>
            <a:endParaRPr lang="en-US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0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1905000"/>
            <a:ext cx="2481637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38200" y="304800"/>
            <a:ext cx="6858000" cy="533400"/>
          </a:xfrm>
          <a:prstGeom prst="roundRect">
            <a:avLst/>
          </a:prstGeom>
          <a:solidFill>
            <a:schemeClr val="bg1"/>
          </a:solidFill>
          <a:ln w="57150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করো এবং মন্তব্য করো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371600"/>
            <a:ext cx="3276600" cy="335280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4800600" y="1219200"/>
            <a:ext cx="3962400" cy="3124200"/>
          </a:xfrm>
          <a:custGeom>
            <a:avLst/>
            <a:gdLst>
              <a:gd name="connsiteX0" fmla="*/ 0 w 5592619"/>
              <a:gd name="connsiteY0" fmla="*/ 671945 h 1353127"/>
              <a:gd name="connsiteX1" fmla="*/ 609600 w 5592619"/>
              <a:gd name="connsiteY1" fmla="*/ 103909 h 1353127"/>
              <a:gd name="connsiteX2" fmla="*/ 1579418 w 5592619"/>
              <a:gd name="connsiteY2" fmla="*/ 1295400 h 1353127"/>
              <a:gd name="connsiteX3" fmla="*/ 2535382 w 5592619"/>
              <a:gd name="connsiteY3" fmla="*/ 76200 h 1353127"/>
              <a:gd name="connsiteX4" fmla="*/ 3311236 w 5592619"/>
              <a:gd name="connsiteY4" fmla="*/ 1336964 h 1353127"/>
              <a:gd name="connsiteX5" fmla="*/ 4211782 w 5592619"/>
              <a:gd name="connsiteY5" fmla="*/ 159327 h 1353127"/>
              <a:gd name="connsiteX6" fmla="*/ 5001491 w 5592619"/>
              <a:gd name="connsiteY6" fmla="*/ 1253836 h 1353127"/>
              <a:gd name="connsiteX7" fmla="*/ 5500255 w 5592619"/>
              <a:gd name="connsiteY7" fmla="*/ 755073 h 1353127"/>
              <a:gd name="connsiteX8" fmla="*/ 5555673 w 5592619"/>
              <a:gd name="connsiteY8" fmla="*/ 727364 h 135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92619" h="1353127">
                <a:moveTo>
                  <a:pt x="0" y="671945"/>
                </a:moveTo>
                <a:cubicBezTo>
                  <a:pt x="173182" y="335972"/>
                  <a:pt x="346364" y="0"/>
                  <a:pt x="609600" y="103909"/>
                </a:cubicBezTo>
                <a:cubicBezTo>
                  <a:pt x="872836" y="207818"/>
                  <a:pt x="1258454" y="1300018"/>
                  <a:pt x="1579418" y="1295400"/>
                </a:cubicBezTo>
                <a:cubicBezTo>
                  <a:pt x="1900382" y="1290782"/>
                  <a:pt x="2246746" y="69273"/>
                  <a:pt x="2535382" y="76200"/>
                </a:cubicBezTo>
                <a:cubicBezTo>
                  <a:pt x="2824018" y="83127"/>
                  <a:pt x="3031836" y="1323110"/>
                  <a:pt x="3311236" y="1336964"/>
                </a:cubicBezTo>
                <a:cubicBezTo>
                  <a:pt x="3590636" y="1350818"/>
                  <a:pt x="3930073" y="173182"/>
                  <a:pt x="4211782" y="159327"/>
                </a:cubicBezTo>
                <a:cubicBezTo>
                  <a:pt x="4493491" y="145472"/>
                  <a:pt x="4786746" y="1154545"/>
                  <a:pt x="5001491" y="1253836"/>
                </a:cubicBezTo>
                <a:cubicBezTo>
                  <a:pt x="5216237" y="1353127"/>
                  <a:pt x="5407891" y="842818"/>
                  <a:pt x="5500255" y="755073"/>
                </a:cubicBezTo>
                <a:cubicBezTo>
                  <a:pt x="5592619" y="667328"/>
                  <a:pt x="5574146" y="697346"/>
                  <a:pt x="5555673" y="727364"/>
                </a:cubicBezTo>
              </a:path>
            </a:pathLst>
          </a:custGeom>
          <a:ln w="76200">
            <a:solidFill>
              <a:srgbClr val="00B0F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800600" y="2743200"/>
            <a:ext cx="4038600" cy="76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1" y="1105930"/>
            <a:ext cx="6763730" cy="506627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0" y="228600"/>
            <a:ext cx="6172200" cy="685800"/>
          </a:xfrm>
          <a:prstGeom prst="roundRect">
            <a:avLst/>
          </a:prstGeom>
          <a:solidFill>
            <a:schemeClr val="bg1"/>
          </a:solidFill>
          <a:ln w="5715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BD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লক্ষ্য করো এবং মন্তব্য করো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41910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152400"/>
            <a:ext cx="7620000" cy="685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64" name="Picture 4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962400"/>
            <a:ext cx="3333750" cy="2085131"/>
          </a:xfrm>
          <a:prstGeom prst="rect">
            <a:avLst/>
          </a:prstGeom>
          <a:noFill/>
        </p:spPr>
      </p:pic>
      <p:pic>
        <p:nvPicPr>
          <p:cNvPr id="15368" name="Picture 8" descr="Image result for paddy field wa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038600"/>
            <a:ext cx="3653554" cy="20574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932"/>
          <a:stretch/>
        </p:blipFill>
        <p:spPr>
          <a:xfrm>
            <a:off x="3352800" y="1066800"/>
            <a:ext cx="3138031" cy="23622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657600" y="3505200"/>
            <a:ext cx="2057400" cy="381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সমুদ্রের ঢেউ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6096000"/>
            <a:ext cx="3200400" cy="533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স্থি্র পানিতে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ঢেউ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181600" y="6172200"/>
            <a:ext cx="3581400" cy="533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ক্ষেতে 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বাতাসের 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ঢেউ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371600" y="1066800"/>
            <a:ext cx="6172200" cy="1524000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7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19200" y="3581400"/>
            <a:ext cx="7086600" cy="1600200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3810000"/>
            <a:ext cx="37721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err="1" smtClean="0">
                <a:ln/>
                <a:solidFill>
                  <a:srgbClr val="0070C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rPr>
              <a:t>তরঙ্গ</a:t>
            </a:r>
            <a:r>
              <a:rPr lang="en-US" sz="7200" b="1" cap="all" spc="0" dirty="0" smtClean="0">
                <a:ln/>
                <a:solidFill>
                  <a:srgbClr val="0070C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7200" b="1" cap="all" spc="0" dirty="0" err="1" smtClean="0">
                <a:ln/>
                <a:solidFill>
                  <a:srgbClr val="0070C0"/>
                </a:solidFill>
                <a:effectLst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rPr>
              <a:t>শব্দ</a:t>
            </a:r>
            <a:endParaRPr lang="en-US" sz="7200" b="1" cap="all" spc="0" dirty="0">
              <a:ln/>
              <a:solidFill>
                <a:srgbClr val="0070C0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5D979A2-7111-450E-8E71-25EB7B43F2B0}"/>
              </a:ext>
            </a:extLst>
          </p:cNvPr>
          <p:cNvSpPr txBox="1"/>
          <p:nvPr/>
        </p:nvSpPr>
        <p:spPr>
          <a:xfrm>
            <a:off x="3186043" y="152400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n-IN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14600" y="304800"/>
            <a:ext cx="3048000" cy="1219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1981200"/>
            <a:ext cx="7010400" cy="3048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pPr marL="457200" indent="-457200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তরঙ্গ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457200" indent="-457200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তরঙ্গের</a:t>
            </a:r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৩)</a:t>
            </a:r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তরঙ্গ বর্ণনা করতে পারবে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143000"/>
            <a:ext cx="5791200" cy="3280257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914400" y="4800600"/>
            <a:ext cx="7086600" cy="1295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তরঙ্গঃ</a:t>
            </a:r>
            <a:r>
              <a:rPr lang="bn-IN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মাধ্যমের কণাগুলোর স্থান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না করে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মাধ্যমের ভেতর দিয়ে অন্য জায়গায় শক্তি পাঠানোর প্রক্রিয়া। </a:t>
            </a:r>
            <a:endParaRPr lang="bn-IN" sz="2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133600" y="228600"/>
            <a:ext cx="4724400" cy="1219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তরঙ্গের বৈশি</a:t>
            </a:r>
            <a:r>
              <a:rPr lang="bn-BD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ষ্ট্য</a:t>
            </a:r>
            <a:r>
              <a:rPr lang="bn-I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2133600"/>
            <a:ext cx="7696200" cy="3352800"/>
          </a:xfrm>
          <a:prstGeom prst="roundRect">
            <a:avLst/>
          </a:prstGeom>
          <a:solidFill>
            <a:schemeClr val="bg1"/>
          </a:solidFill>
          <a:ln w="5715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2286000"/>
            <a:ext cx="723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তরঙ্গ সঞ্চারণের জন্য 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 প্রয়োজন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Tx/>
              <a:buAutoNum type="arabicParenR"/>
            </a:pP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মাধ্যমের 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কনাগুলি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স্থান পরিবর্তন হয় 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কেবল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নিজ অবস্থানে 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 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স্পন্দিত হয়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Tx/>
              <a:buAutoNum type="arabicParenR"/>
            </a:pP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সকল তরঙ্গই 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 শক্তি স্থানানতরিত 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করে।</a:t>
            </a:r>
          </a:p>
          <a:p>
            <a:pPr marL="342900" indent="-342900">
              <a:buFontTx/>
              <a:buAutoNum type="arabicParenR"/>
            </a:pP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তরঙ্গের বেগ 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মাধ্যমের 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প্রকৃতির উপর নির্ভর করে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arenR"/>
            </a:pP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তরঙ্গের প্রতিফলন, 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প্রতিসরন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উপরিপাতন হয়।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342</Words>
  <Application>Microsoft Office PowerPoint</Application>
  <PresentationFormat>On-screen Show (4:3)</PresentationFormat>
  <Paragraphs>72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Tito</dc:creator>
  <cp:lastModifiedBy>Raju</cp:lastModifiedBy>
  <cp:revision>210</cp:revision>
  <dcterms:created xsi:type="dcterms:W3CDTF">2006-08-16T00:00:00Z</dcterms:created>
  <dcterms:modified xsi:type="dcterms:W3CDTF">2019-11-24T17:17:48Z</dcterms:modified>
</cp:coreProperties>
</file>