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4" r:id="rId2"/>
    <p:sldId id="287" r:id="rId3"/>
    <p:sldId id="288" r:id="rId4"/>
    <p:sldId id="282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70" r:id="rId15"/>
    <p:sldId id="271" r:id="rId16"/>
    <p:sldId id="285" r:id="rId17"/>
    <p:sldId id="272" r:id="rId18"/>
    <p:sldId id="27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21" autoAdjust="0"/>
  </p:normalViewPr>
  <p:slideViewPr>
    <p:cSldViewPr>
      <p:cViewPr varScale="1">
        <p:scale>
          <a:sx n="71" d="100"/>
          <a:sy n="71" d="100"/>
        </p:scale>
        <p:origin x="49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6CFE6-A0B4-4633-9EE5-B2EBEEA2094F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6204-13F3-4722-8BA6-9A175BCE9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একটি প্রাণিকে শনাক্ত করতে কেন এই সাতটি ধাপ অতিক্রম করতে হবে তা শিক্ষার্থীদেরকে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প্রাণি বা প্রাণিদের চার্ট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মাঝে সরবরাহ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9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কয়েকটি দলে ভাগ করে দিতে পারেন । দলীয় কাজে উল্লেখিত বিষয়গুলো বেরিয়ে না আসলে শিক্ষক শিক্ষার্থীদেরকে জানিয়ে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19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1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শব্দগুলো</a:t>
            </a:r>
            <a:r>
              <a:rPr lang="bn-BD" baseline="0" dirty="0" smtClean="0"/>
              <a:t> শিক্ষার্থীদেরকে খাতায় লিখে নিতে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0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 কাছে প্রশ্ন করতে পারেন বাজারের সকল সাবান গুলোকে এবাভে শ্রেণি বিন্যাস করা যাবে?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384A-480E-459E-9FBB-2BF152D845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মাধ্যমে পরিবেশ থেকে বিভিন্ন প্রজাতির কিছু প্রাণি সংগ্রহ করে শ্রেণিকক্ষে প্রদর্শন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6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শ্রেণিবিন্যাসে</a:t>
            </a:r>
            <a:r>
              <a:rPr lang="bn-BD" baseline="0" dirty="0" smtClean="0"/>
              <a:t> তাদের অবধানের কিছু কথা শিক্ষার্থীদের নিকট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শ্রেণিবিন্যাসে</a:t>
            </a:r>
            <a:r>
              <a:rPr lang="bn-BD" baseline="0" dirty="0" smtClean="0"/>
              <a:t> তার অবধানের কিছু কথা শিক্ষার্থীদের নিকট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7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56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উপকরণ ব্যবহার করে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উপস্থাপন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550268B-5FB1-4301-96B3-05C262E1FF53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0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6.jpeg"/><Relationship Id="rId10" Type="http://schemas.openxmlformats.org/officeDocument/2006/relationships/image" Target="../media/image32.jpeg"/><Relationship Id="rId4" Type="http://schemas.openxmlformats.org/officeDocument/2006/relationships/image" Target="../media/image33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76200" y="304800"/>
            <a:ext cx="8686799" cy="6324599"/>
            <a:chOff x="228600" y="954881"/>
            <a:chExt cx="8534399" cy="5369719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মোঃমোশারফ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হোসেন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সোন্দ্রম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বুড়িচং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mosharaf.physics@gmail.com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.-01911984037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প্রথম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6400800" y="304800"/>
            <a:ext cx="19812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9" y="228601"/>
            <a:ext cx="2438399" cy="2438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1524000"/>
            <a:ext cx="8305800" cy="2590800"/>
            <a:chOff x="228600" y="1524000"/>
            <a:chExt cx="8467725" cy="1762125"/>
          </a:xfrm>
        </p:grpSpPr>
        <p:pic>
          <p:nvPicPr>
            <p:cNvPr id="2" name="Picture 1" descr="SALI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524000"/>
              <a:ext cx="2590800" cy="1762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1524000"/>
              <a:ext cx="2842054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kechu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524000"/>
              <a:ext cx="2600325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981200" y="533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প্রাণিগুলো লক্ষ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আকৃতি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চলন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এদের দেহের গঠন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বাসস্থান  কী একই ধরণের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এদের বংশ বৃদ্ধির প্রক্রিয়া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1"/>
            <a:ext cx="6477000" cy="274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m,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0" y="1219200"/>
            <a:ext cx="1264920" cy="1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07830"/>
            <a:ext cx="990600" cy="65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row-eating-240x16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447800"/>
            <a:ext cx="1143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o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1371600"/>
            <a:ext cx="1143000" cy="81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895600"/>
          <a:ext cx="6477000" cy="30611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5368"/>
                <a:gridCol w="2272632"/>
                <a:gridCol w="2159000"/>
              </a:tblGrid>
              <a:tr h="4399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831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831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82951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39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-608806" y="4495006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181894" y="4533106"/>
            <a:ext cx="312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63094" y="44569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068094" y="45331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" y="33528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" y="41910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" y="50292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6019800"/>
            <a:ext cx="647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projapot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3352800"/>
            <a:ext cx="976313" cy="767930"/>
          </a:xfrm>
          <a:prstGeom prst="rect">
            <a:avLst/>
          </a:prstGeom>
        </p:spPr>
      </p:pic>
      <p:pic>
        <p:nvPicPr>
          <p:cNvPr id="40" name="Picture 39" descr="jino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4257386"/>
            <a:ext cx="1066800" cy="771814"/>
          </a:xfrm>
          <a:prstGeom prst="rect">
            <a:avLst/>
          </a:prstGeom>
        </p:spPr>
      </p:pic>
      <p:pic>
        <p:nvPicPr>
          <p:cNvPr id="42" name="Picture 41" descr="doe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5131789"/>
            <a:ext cx="990600" cy="8363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1000" y="6172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ছকের প্রাণিগুলোর বৈশিষ্ট্যের সাথে মিল  করে উপরের প্রাণিগুলোকে ছকে অন্তর্ভূক্ত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200" y="60270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সমস্ত পৃথিবীর সকল প্রাণির মধ্যে যে সকল প্রাণিগুলোর বৈশিষ্ট্য ছকের প্রাণিগুলোর সাথে মিলবে তাদেরকে ছকভূক্ত করা যাবে কি?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CHINGR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2103327"/>
            <a:ext cx="1219200" cy="81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0833 0.189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2239 0.423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15417 0.53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858000" cy="954107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প্রাণীকে সনাক্ত করতে হলে প্রধানত সাতটি ধাপে এর বৈশিষ্ট্যগুলো মিলিয়ে নিতে হয়। এ ধাপগুলো হল-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0333" y="1600200"/>
            <a:ext cx="8212667" cy="3963888"/>
            <a:chOff x="533400" y="1600200"/>
            <a:chExt cx="7391400" cy="396388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609600" y="1600200"/>
              <a:ext cx="33528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জগৎ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Kingdom)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4400" y="1688068"/>
              <a:ext cx="3124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পর্ব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Phylum)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2514600"/>
              <a:ext cx="3276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Class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2590800"/>
              <a:ext cx="26670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বর্গ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 Order)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3669268"/>
              <a:ext cx="32004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গোত্র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Family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3745468"/>
              <a:ext cx="31242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Genus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5040868"/>
              <a:ext cx="3200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প্রজাতি 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Species)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733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86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600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25908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35814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418012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52578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609599" y="3581400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914399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286000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267200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12192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প্রাণির ছবি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0009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1430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120009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উপকারিতা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12192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অপকারিতা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Anneli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0"/>
            <a:ext cx="1356691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ban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8600" y="1600200"/>
            <a:ext cx="1463040" cy="1009650"/>
          </a:xfrm>
          <a:prstGeom prst="rect">
            <a:avLst/>
          </a:prstGeom>
        </p:spPr>
      </p:pic>
      <p:pic>
        <p:nvPicPr>
          <p:cNvPr id="27" name="Picture 26" descr="jin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581401"/>
            <a:ext cx="1181100" cy="85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SALI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495800"/>
            <a:ext cx="1183365" cy="80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Chondrichthy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334000"/>
            <a:ext cx="1392308" cy="6619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29400" y="304800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4191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7543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শ্রেণিবিন্যাসকরণ পদ্ধতি আবিস্কৃত না হলে কী অসুবিধা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হতো উল্লেখ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457200"/>
            <a:ext cx="1676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029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676400"/>
            <a:ext cx="5937422" cy="1828800"/>
            <a:chOff x="838200" y="1676400"/>
            <a:chExt cx="5937422" cy="1828800"/>
          </a:xfrm>
        </p:grpSpPr>
        <p:pic>
          <p:nvPicPr>
            <p:cNvPr id="3" name="Picture 2" descr="jo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695450"/>
              <a:ext cx="2533650" cy="1809750"/>
            </a:xfrm>
            <a:prstGeom prst="rect">
              <a:avLst/>
            </a:prstGeom>
          </p:spPr>
        </p:pic>
        <p:pic>
          <p:nvPicPr>
            <p:cNvPr id="4" name="Picture 3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0" y="1676400"/>
              <a:ext cx="2965622" cy="18288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81200" y="495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মধ্যে একটি পার্থক্য বল</a:t>
            </a:r>
            <a:r>
              <a:rPr lang="bn-BD" sz="2800" dirty="0" smtClean="0"/>
              <a:t>।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1676400"/>
            <a:ext cx="6410325" cy="1905000"/>
            <a:chOff x="762000" y="1676400"/>
            <a:chExt cx="6410325" cy="1905000"/>
          </a:xfrm>
        </p:grpSpPr>
        <p:pic>
          <p:nvPicPr>
            <p:cNvPr id="7" name="Picture 6" descr="Fish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1676400"/>
              <a:ext cx="3642264" cy="1905000"/>
            </a:xfrm>
            <a:prstGeom prst="rect">
              <a:avLst/>
            </a:prstGeom>
          </p:spPr>
        </p:pic>
        <p:pic>
          <p:nvPicPr>
            <p:cNvPr id="8" name="Picture 7" descr="kechu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1676400"/>
              <a:ext cx="2600325" cy="1752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86000" y="4953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বাসস্থানের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1600200"/>
            <a:ext cx="6934200" cy="2472466"/>
            <a:chOff x="609600" y="1600200"/>
            <a:chExt cx="6934200" cy="2472466"/>
          </a:xfrm>
        </p:grpSpPr>
        <p:pic>
          <p:nvPicPr>
            <p:cNvPr id="12" name="Picture 11" descr="CHINGRI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" y="1676400"/>
              <a:ext cx="3492500" cy="2324100"/>
            </a:xfrm>
            <a:prstGeom prst="rect">
              <a:avLst/>
            </a:prstGeom>
          </p:spPr>
        </p:pic>
        <p:pic>
          <p:nvPicPr>
            <p:cNvPr id="13" name="Picture 12" descr="kumir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3400" y="1600200"/>
              <a:ext cx="3200400" cy="247246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85800" y="5257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953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চলন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1600200"/>
            <a:ext cx="7239000" cy="2362200"/>
            <a:chOff x="762000" y="1600200"/>
            <a:chExt cx="7239000" cy="2362200"/>
          </a:xfrm>
        </p:grpSpPr>
        <p:pic>
          <p:nvPicPr>
            <p:cNvPr id="17" name="Picture 16" descr="banor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000" y="1676400"/>
              <a:ext cx="3657600" cy="2286000"/>
            </a:xfrm>
            <a:prstGeom prst="rect">
              <a:avLst/>
            </a:prstGeom>
          </p:spPr>
        </p:pic>
        <p:pic>
          <p:nvPicPr>
            <p:cNvPr id="18" name="Picture 17" descr="SALIK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27928" y="1600200"/>
              <a:ext cx="3473072" cy="23622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447800" y="4953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বংশ বৃদ্ধির প্রক্রিয়া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6" grpId="0"/>
      <p:bldP spid="16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4648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6781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শ্রেণিবিন্যাস বিদ্যা, দ্বি-পদ নামকরণ, ও প্রজাতি।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35814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0"/>
            <a:ext cx="70104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চারপাশের পরিবেশ থেকে ১০ টি  প্রাণি সংগ্রহ করে তাদের দুইটি করে বৈশিষ্ট্য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886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niy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4953000" cy="5074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35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82000" cy="4216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08053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6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KarnaphuliEMJ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KarnaphuliE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arnaphuliEMJ" pitchFamily="2" charset="0"/>
              </a:rPr>
              <a:t>পাঠে</a:t>
            </a:r>
            <a:r>
              <a:rPr lang="en-US" dirty="0" smtClean="0">
                <a:solidFill>
                  <a:srgbClr val="FF0000"/>
                </a:solidFill>
                <a:latin typeface="KarnaphuliE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arnaphuliEMJ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  <a:latin typeface="KarnaphuliE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987552"/>
            <a:ext cx="5783407" cy="4922247"/>
            <a:chOff x="1590675" y="436418"/>
            <a:chExt cx="3333750" cy="4727864"/>
          </a:xfrm>
        </p:grpSpPr>
        <p:pic>
          <p:nvPicPr>
            <p:cNvPr id="4" name="Picture 4" descr="http://galileoart.com/up/files/txq5s8ca6c8kaojra88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306782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microscopy-uk.org.uk/micropolitan/botany/zea_vascular_bundl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992582"/>
              <a:ext cx="2057400" cy="19049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www.srozhdeniem.ru/assets/images/cvety/2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88571" l="6000" r="93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675" y="436418"/>
              <a:ext cx="333375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07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381000"/>
            <a:ext cx="87630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সাবানগুলোকে কয়টি গ্রুপে ভাগ করা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81000"/>
            <a:ext cx="8534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উপর ভিত্তি করে সাবানগুলোকে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ভাগ করা  যাবে?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3124200"/>
          <a:ext cx="8610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71700"/>
                <a:gridCol w="21336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টয়লেট সাবান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ডিটারজেন্ট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লন্ড্রি সাবান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তরল সাবান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 descr="det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990600" cy="1188720"/>
          </a:xfrm>
          <a:prstGeom prst="rect">
            <a:avLst/>
          </a:prstGeom>
        </p:spPr>
      </p:pic>
      <p:pic>
        <p:nvPicPr>
          <p:cNvPr id="23" name="Picture 22" descr="5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90600"/>
            <a:ext cx="990600" cy="990600"/>
          </a:xfrm>
          <a:prstGeom prst="rect">
            <a:avLst/>
          </a:prstGeom>
        </p:spPr>
      </p:pic>
      <p:pic>
        <p:nvPicPr>
          <p:cNvPr id="28" name="Picture 27" descr="kjj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219200"/>
            <a:ext cx="838200" cy="1061720"/>
          </a:xfrm>
          <a:prstGeom prst="rect">
            <a:avLst/>
          </a:prstGeom>
        </p:spPr>
      </p:pic>
      <p:pic>
        <p:nvPicPr>
          <p:cNvPr id="8" name="Picture 7" descr="keya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1066800"/>
            <a:ext cx="1282390" cy="876300"/>
          </a:xfrm>
          <a:prstGeom prst="rect">
            <a:avLst/>
          </a:prstGeom>
        </p:spPr>
      </p:pic>
      <p:pic>
        <p:nvPicPr>
          <p:cNvPr id="12" name="Picture 11" descr="lifebou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143000"/>
            <a:ext cx="973666" cy="1143000"/>
          </a:xfrm>
          <a:prstGeom prst="rect">
            <a:avLst/>
          </a:prstGeom>
        </p:spPr>
      </p:pic>
      <p:pic>
        <p:nvPicPr>
          <p:cNvPr id="21" name="Picture 20" descr="surf axc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1219200"/>
            <a:ext cx="1143000" cy="1143000"/>
          </a:xfrm>
          <a:prstGeom prst="rect">
            <a:avLst/>
          </a:prstGeom>
        </p:spPr>
      </p:pic>
      <p:pic>
        <p:nvPicPr>
          <p:cNvPr id="14" name="Picture 13" descr="lux.jpg"/>
          <p:cNvPicPr>
            <a:picLocks noChangeAspect="1"/>
          </p:cNvPicPr>
          <p:nvPr/>
        </p:nvPicPr>
        <p:blipFill rotWithShape="1">
          <a:blip r:embed="rId9"/>
          <a:srcRect t="13437" b="20850"/>
          <a:stretch/>
        </p:blipFill>
        <p:spPr>
          <a:xfrm>
            <a:off x="6858000" y="1295400"/>
            <a:ext cx="1143000" cy="751095"/>
          </a:xfrm>
          <a:prstGeom prst="rect">
            <a:avLst/>
          </a:prstGeom>
        </p:spPr>
      </p:pic>
      <p:pic>
        <p:nvPicPr>
          <p:cNvPr id="19" name="Picture 18" descr="saba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1371600"/>
            <a:ext cx="912861" cy="903732"/>
          </a:xfrm>
          <a:prstGeom prst="rect">
            <a:avLst/>
          </a:prstGeom>
        </p:spPr>
      </p:pic>
      <p:pic>
        <p:nvPicPr>
          <p:cNvPr id="22" name="Picture 21" descr="w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2133600"/>
            <a:ext cx="838200" cy="850005"/>
          </a:xfrm>
          <a:prstGeom prst="rect">
            <a:avLst/>
          </a:prstGeom>
        </p:spPr>
      </p:pic>
      <p:pic>
        <p:nvPicPr>
          <p:cNvPr id="4" name="Picture 3" descr="detol handwash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800" y="1905000"/>
            <a:ext cx="1000125" cy="1000125"/>
          </a:xfrm>
          <a:prstGeom prst="rect">
            <a:avLst/>
          </a:prstGeom>
        </p:spPr>
      </p:pic>
      <p:pic>
        <p:nvPicPr>
          <p:cNvPr id="7" name="Picture 6" descr="key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00" y="2133600"/>
            <a:ext cx="1066800" cy="854290"/>
          </a:xfrm>
          <a:prstGeom prst="rect">
            <a:avLst/>
          </a:prstGeom>
        </p:spPr>
      </p:pic>
      <p:pic>
        <p:nvPicPr>
          <p:cNvPr id="10" name="Picture 9" descr="keya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200" y="1981200"/>
            <a:ext cx="1257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2084 0.4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7917 0.4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52917 0.52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11319 0.5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27187 0.383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32083 0.5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70417 0.5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4983 0.60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75 0.28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65365 0.5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6875 0.527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6667 0.526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20404"/>
            <a:ext cx="2362200" cy="18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838201"/>
            <a:ext cx="282416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ttobas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9" y="2882295"/>
            <a:ext cx="2527091" cy="212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kumi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319" y="2967395"/>
            <a:ext cx="2595562" cy="207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katbir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820404"/>
            <a:ext cx="2438400" cy="18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kechu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003292"/>
            <a:ext cx="2438400" cy="2063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5334000"/>
            <a:ext cx="58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দেখা প্রাণীগুলো দেখতে কী একই রকম?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33446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সবাই কী একই পরিবেশে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5334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সবাই কি একই রকম খাবার খায়?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334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কী একই রকমভাবে চলাফেরা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334000"/>
            <a:ext cx="808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দেহের আকৃতি, গঠন ও জৈবিক কাজের প্রকৃতি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533400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সবগুলোরই কী মেরুদন্ড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334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তোমরা কি জান, পৃথিবীতে কত প্রজাতির প্রাণী আছে?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660" y="685800"/>
            <a:ext cx="5638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প্রাণিজগতের শ্রেণিবিন্যাস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ec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4239660" cy="3175206"/>
          </a:xfrm>
          <a:prstGeom prst="rect">
            <a:avLst/>
          </a:prstGeom>
        </p:spPr>
      </p:pic>
      <p:pic>
        <p:nvPicPr>
          <p:cNvPr id="4" name="Picture 3" descr="kum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752600"/>
            <a:ext cx="4110038" cy="317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3962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5344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এই পাঠ শেষে শিক্ষার্থীরা---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 অবদান আছে এমন বিজ্ঞানীদের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সনাক্ত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শ্রেণিবিন্যাসের ধাপগুলো বর্ণনা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দ্বিপদ নামকরণের নিয়মাবলী বর্ণনা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বিভিন্ন প্রাণীর বাসস্থান , গঠন, উপকারিতা ও অপকারিতা বর্ণনা করতে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শ্রেণিবিন্যাসের প্রয়োজনীয়তা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979908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শ্রেণিবিন্যাসে অবদানকারী বিজ্ঞানীর 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6041"/>
            <a:ext cx="2438400" cy="3267959"/>
          </a:xfrm>
          <a:prstGeom prst="rect">
            <a:avLst/>
          </a:prstGeom>
        </p:spPr>
      </p:pic>
      <p:pic>
        <p:nvPicPr>
          <p:cNvPr id="5" name="Picture 4" descr="john r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057400"/>
            <a:ext cx="2743200" cy="3291840"/>
          </a:xfrm>
          <a:prstGeom prst="rect">
            <a:avLst/>
          </a:prstGeom>
        </p:spPr>
      </p:pic>
      <p:pic>
        <p:nvPicPr>
          <p:cNvPr id="7" name="Picture 6" descr="liniy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820" y="2057400"/>
            <a:ext cx="270618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386339"/>
            <a:ext cx="243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অ্যারিস্টোটল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386339"/>
            <a:ext cx="2743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 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386338"/>
            <a:ext cx="2667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ক্যারোলাস লিনিয়াস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960287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বিজ্ঞানীদের সম্পর্কে তোমরা কী জান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9842" y="5550657"/>
            <a:ext cx="5049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sapiens</a:t>
            </a:r>
            <a:endParaRPr lang="en-US" sz="2800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959" y="508429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পারছ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icture14.jpg"/>
          <p:cNvPicPr>
            <a:picLocks noChangeAspect="1"/>
          </p:cNvPicPr>
          <p:nvPr/>
        </p:nvPicPr>
        <p:blipFill rotWithShape="1">
          <a:blip r:embed="rId3"/>
          <a:srcRect b="22715"/>
          <a:stretch/>
        </p:blipFill>
        <p:spPr>
          <a:xfrm>
            <a:off x="1954357" y="1189396"/>
            <a:ext cx="5257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286000" y="304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বৈজ্ঞানিক নাম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5181600"/>
            <a:ext cx="365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u="sng" dirty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u="sng" dirty="0">
                <a:latin typeface="NikoshBAN" pitchFamily="2" charset="0"/>
                <a:cs typeface="NikoshBAN" pitchFamily="2" charset="0"/>
              </a:rPr>
              <a:t>sapiens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381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মানুষের বৈজ্ঞানিক নামে কী কী বৈশিষ্ট্য 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liniy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997527"/>
            <a:ext cx="51816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600200" y="5400020"/>
            <a:ext cx="6477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শ্রেণিবিন্যাসের জনকঃ প্রকৃতি বিজ্ঞানী ক্যারোলাস লিনিয়াস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304800"/>
            <a:ext cx="498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লোকটিকে তোমরা চেন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852</TotalTime>
  <Words>691</Words>
  <Application>Microsoft Office PowerPoint</Application>
  <PresentationFormat>On-screen Show (4:3)</PresentationFormat>
  <Paragraphs>120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Georgia</vt:lpstr>
      <vt:lpstr>KarnaphuliEMJ</vt:lpstr>
      <vt:lpstr>NikoshBAN</vt:lpstr>
      <vt:lpstr>Times New Roman</vt:lpstr>
      <vt:lpstr>Vrinda</vt:lpstr>
      <vt:lpstr>Wingdings</vt:lpstr>
      <vt:lpstr>Wingdings 2</vt:lpstr>
      <vt:lpstr>Civic</vt:lpstr>
      <vt:lpstr>Packager Shell Object</vt:lpstr>
      <vt:lpstr>PowerPoint Presentation</vt:lpstr>
      <vt:lpstr>PowerPoint Presentation</vt:lpstr>
      <vt:lpstr>আজকের পাঠে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LAB</cp:lastModifiedBy>
  <cp:revision>90</cp:revision>
  <dcterms:created xsi:type="dcterms:W3CDTF">2014-12-09T14:58:32Z</dcterms:created>
  <dcterms:modified xsi:type="dcterms:W3CDTF">2019-11-24T04:24:35Z</dcterms:modified>
</cp:coreProperties>
</file>