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ags/tag4.xml" ContentType="application/vnd.openxmlformats-officedocument.presentationml.tag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tags/tag1.xml" ContentType="application/vnd.openxmlformats-officedocument.presentationml.tags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19"/>
  </p:notesMasterIdLst>
  <p:sldIdLst>
    <p:sldId id="256" r:id="rId2"/>
    <p:sldId id="257" r:id="rId3"/>
    <p:sldId id="294" r:id="rId4"/>
    <p:sldId id="306" r:id="rId5"/>
    <p:sldId id="309" r:id="rId6"/>
    <p:sldId id="260" r:id="rId7"/>
    <p:sldId id="307" r:id="rId8"/>
    <p:sldId id="272" r:id="rId9"/>
    <p:sldId id="273" r:id="rId10"/>
    <p:sldId id="304" r:id="rId11"/>
    <p:sldId id="303" r:id="rId12"/>
    <p:sldId id="298" r:id="rId13"/>
    <p:sldId id="308" r:id="rId14"/>
    <p:sldId id="288" r:id="rId15"/>
    <p:sldId id="279" r:id="rId16"/>
    <p:sldId id="280" r:id="rId17"/>
    <p:sldId id="281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 useTimings="0">
    <p:present/>
    <p:sldAll/>
    <p:penClr>
      <a:srgbClr val="FF0000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D60093"/>
    <a:srgbClr val="00CC00"/>
    <a:srgbClr val="D3E622"/>
    <a:srgbClr val="FF9900"/>
    <a:srgbClr val="F3C315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3162" autoAdjust="0"/>
    <p:restoredTop sz="94291" autoAdjust="0"/>
  </p:normalViewPr>
  <p:slideViewPr>
    <p:cSldViewPr snapToGrid="0">
      <p:cViewPr varScale="1">
        <p:scale>
          <a:sx n="69" d="100"/>
          <a:sy n="69" d="100"/>
        </p:scale>
        <p:origin x="-1506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notesViewPr>
    <p:cSldViewPr snapToGrid="0" showGuides="1">
      <p:cViewPr varScale="1">
        <p:scale>
          <a:sx n="53" d="100"/>
          <a:sy n="53" d="100"/>
        </p:scale>
        <p:origin x="-2820" y="-90"/>
      </p:cViewPr>
      <p:guideLst>
        <p:guide orient="horz" pos="2880"/>
        <p:guide pos="2160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34A0B80-80E3-4E08-B7B1-8E299A35AFE9}" type="datetimeFigureOut">
              <a:rPr lang="en-US" smtClean="0"/>
              <a:pPr/>
              <a:t>11/26/2019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1A1D180-FB79-45F9-9753-16B828A32AA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7104154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A1D180-FB79-45F9-9753-16B828A32AA7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9347819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0F7E495-2DA8-40CE-945A-D8708D97856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4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91A676F2-DD39-4867-8937-38051B1405C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A5929973-9401-4E36-ADD9-C1C09A9FE4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AEE0F7-C8DD-497B-B4FB-C38AD7B91602}" type="datetimeFigureOut">
              <a:rPr lang="en-US" smtClean="0"/>
              <a:pPr/>
              <a:t>11/26/2019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248A9A32-A832-4ACB-8E9B-A80558D000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F38FC004-262D-4131-90D2-8C5A3B43AE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854CC-F8A4-4FBF-B817-2810E3EFD4E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694061606"/>
      </p:ext>
    </p:extLst>
  </p:cSld>
  <p:clrMapOvr>
    <a:masterClrMapping/>
  </p:clrMapOvr>
  <p:transition spd="slow" advTm="1000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D7A649A-B704-4942-A9F6-FA0308A008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42BDDC40-AA52-4466-94B7-BBF94412D90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70725FC9-C456-43E2-9A79-18CDD50228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AEE0F7-C8DD-497B-B4FB-C38AD7B91602}" type="datetimeFigureOut">
              <a:rPr lang="en-US" smtClean="0"/>
              <a:pPr/>
              <a:t>11/26/2019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9FF20DC2-AD03-453B-8FB2-CC6CC74EE9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2D250C54-339C-47BC-9D70-C9768D93C9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854CC-F8A4-4FBF-B817-2810E3EFD4E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53470891"/>
      </p:ext>
    </p:extLst>
  </p:cSld>
  <p:clrMapOvr>
    <a:masterClrMapping/>
  </p:clrMapOvr>
  <p:transition spd="slow" advTm="1000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DB2C8E00-8C99-47A9-8C13-99135A60ADD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6" y="365126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766F19BF-0DD0-4590-B998-1782BD4C3A2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1" y="365126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18EB1C84-594C-4193-A46B-43F89076BD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AEE0F7-C8DD-497B-B4FB-C38AD7B91602}" type="datetimeFigureOut">
              <a:rPr lang="en-US" smtClean="0"/>
              <a:pPr/>
              <a:t>11/26/2019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8DAA577C-9D3A-44B2-BD52-CB99BCEAF8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50A5BC31-C6FF-411C-BD76-CE02E9F07E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854CC-F8A4-4FBF-B817-2810E3EFD4E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365490591"/>
      </p:ext>
    </p:extLst>
  </p:cSld>
  <p:clrMapOvr>
    <a:masterClrMapping/>
  </p:clrMapOvr>
  <p:transition spd="slow" advTm="1000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E06CDE9-5412-4FAE-B8EE-50F1340CB6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D41EE9FE-FE4C-4553-B60C-4693B514AE8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BEFD1621-AE13-405C-9136-C73DF07534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AEE0F7-C8DD-497B-B4FB-C38AD7B91602}" type="datetimeFigureOut">
              <a:rPr lang="en-US" smtClean="0"/>
              <a:pPr/>
              <a:t>11/26/2019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C08F1E05-9487-4927-82E9-73E5F509BA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7FF877B3-1049-4173-A86D-02DB5041E2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854CC-F8A4-4FBF-B817-2810E3EFD4E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072528704"/>
      </p:ext>
    </p:extLst>
  </p:cSld>
  <p:clrMapOvr>
    <a:masterClrMapping/>
  </p:clrMapOvr>
  <p:transition spd="slow" advTm="1000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6E6B5E0-5DDB-412E-9839-A58DFC4EF3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9" y="1709740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FA72F6D0-6775-42EA-A72A-3B015EAAAA1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9" y="4589465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2456C0D8-11C5-4812-8CE6-9C86B6C750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AEE0F7-C8DD-497B-B4FB-C38AD7B91602}" type="datetimeFigureOut">
              <a:rPr lang="en-US" smtClean="0"/>
              <a:pPr/>
              <a:t>11/26/2019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07F21DEA-34B4-4570-8C26-1A8CE1B312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E3046DE8-ED17-41D9-9E93-9702666FA1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854CC-F8A4-4FBF-B817-2810E3EFD4E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018276529"/>
      </p:ext>
    </p:extLst>
  </p:cSld>
  <p:clrMapOvr>
    <a:masterClrMapping/>
  </p:clrMapOvr>
  <p:transition spd="slow" advTm="1000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52F54E3-6B20-4A27-8E9A-890911D70F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145F36C0-B275-4FC6-92A8-61699C0F4A7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1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E6651811-4584-46C4-B398-F5FDE4A4771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1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E7B1B64F-24FA-4C4E-81DD-35878E4F3C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AEE0F7-C8DD-497B-B4FB-C38AD7B91602}" type="datetimeFigureOut">
              <a:rPr lang="en-US" smtClean="0"/>
              <a:pPr/>
              <a:t>11/26/2019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D2E1BD88-A4FB-49C7-BC00-830E58907E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6E8D7330-74AA-4088-9723-0BA6D890D4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854CC-F8A4-4FBF-B817-2810E3EFD4E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067682981"/>
      </p:ext>
    </p:extLst>
  </p:cSld>
  <p:clrMapOvr>
    <a:masterClrMapping/>
  </p:clrMapOvr>
  <p:transition spd="slow" advTm="1000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8186DA6-69E2-404B-AD53-E7F3A664BD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2" y="365127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7AD899A7-4A84-4B14-9FA8-F571B2C36DC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4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AB0843F3-1FB7-4702-ADED-A2E2B5B97F0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C1FEA5C4-2F5B-4F4E-8934-F421D364140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1" y="1681164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DD4DF17D-6CD6-4850-820A-F4491AF3D90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1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52F5DEB0-FA87-48AA-86F1-19704859FC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AEE0F7-C8DD-497B-B4FB-C38AD7B91602}" type="datetimeFigureOut">
              <a:rPr lang="en-US" smtClean="0"/>
              <a:pPr/>
              <a:t>11/26/2019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62C2ECA3-F728-4E7F-B93E-3A1A1B2BC7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39286430-3817-435C-A52F-0E8958A66C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854CC-F8A4-4FBF-B817-2810E3EFD4E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236077218"/>
      </p:ext>
    </p:extLst>
  </p:cSld>
  <p:clrMapOvr>
    <a:masterClrMapping/>
  </p:clrMapOvr>
  <p:transition spd="slow" advTm="1000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8C10811-E1B5-4AA3-9EE6-7767D90421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D647CCFF-2D67-4821-8E25-2B9BE71FEF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AEE0F7-C8DD-497B-B4FB-C38AD7B91602}" type="datetimeFigureOut">
              <a:rPr lang="en-US" smtClean="0"/>
              <a:pPr/>
              <a:t>11/26/2019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48C1001F-D0A8-4FE0-8F76-D098DD878F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BEF9CBA1-D3DA-4941-AA7C-F3BA1ADE59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854CC-F8A4-4FBF-B817-2810E3EFD4E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983303809"/>
      </p:ext>
    </p:extLst>
  </p:cSld>
  <p:clrMapOvr>
    <a:masterClrMapping/>
  </p:clrMapOvr>
  <p:transition spd="slow" advTm="1000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28416B07-A717-443A-A5E8-320ED2A510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AEE0F7-C8DD-497B-B4FB-C38AD7B91602}" type="datetimeFigureOut">
              <a:rPr lang="en-US" smtClean="0"/>
              <a:pPr/>
              <a:t>11/26/2019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A8F85D73-DD07-405C-84D8-36A091A7FD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C673A11A-3445-4CF2-B3D8-841A07883F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854CC-F8A4-4FBF-B817-2810E3EFD4E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491892086"/>
      </p:ext>
    </p:extLst>
  </p:cSld>
  <p:clrMapOvr>
    <a:masterClrMapping/>
  </p:clrMapOvr>
  <p:transition spd="slow" advTm="1000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B1E0F5D-E941-4A0D-BD0E-485A1F4AF5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9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B7E4C192-6052-4E3E-9D2F-7E25DB4C5E5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27"/>
            <a:ext cx="4629151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F8708A1B-0A77-402B-98D3-658710D2B7E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9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015E34FD-CC97-44F4-8EA9-06FEE85CBF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AEE0F7-C8DD-497B-B4FB-C38AD7B91602}" type="datetimeFigureOut">
              <a:rPr lang="en-US" smtClean="0"/>
              <a:pPr/>
              <a:t>11/26/2019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FA9AEC20-E922-45E9-ABD9-135C8C94A3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9923BEC5-5D66-4EE6-A7DA-B1B42B798A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854CC-F8A4-4FBF-B817-2810E3EFD4E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624244242"/>
      </p:ext>
    </p:extLst>
  </p:cSld>
  <p:clrMapOvr>
    <a:masterClrMapping/>
  </p:clrMapOvr>
  <p:transition spd="slow" advTm="1000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492BFC6-8D90-4AEA-9F20-E804551D33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9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CFA06A2F-767C-44F8-A880-B319D47E531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7"/>
            <a:ext cx="4629151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CE497654-B603-482C-9F3C-B7B52640674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9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996A2175-BBA6-4714-B304-F4A3F71355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AEE0F7-C8DD-497B-B4FB-C38AD7B91602}" type="datetimeFigureOut">
              <a:rPr lang="en-US" smtClean="0"/>
              <a:pPr/>
              <a:t>11/26/2019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F39F1EDB-6E35-4E35-ACF8-6CC189F375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28E6CE43-9E2F-4FD2-BE38-BB20259957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854CC-F8A4-4FBF-B817-2810E3EFD4E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658397994"/>
      </p:ext>
    </p:extLst>
  </p:cSld>
  <p:clrMapOvr>
    <a:masterClrMapping/>
  </p:clrMapOvr>
  <p:transition spd="slow" advTm="1000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4000" t="-1000" r="-4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45513717-0C52-4686-868B-53DAD0C0ED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1" y="365127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AA59BC6F-7D7F-4B92-91ED-63BC581FA5F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1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1C51BB7B-99D0-4F89-9FD2-904D945AA57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1" y="6356352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AEE0F7-C8DD-497B-B4FB-C38AD7B91602}" type="datetimeFigureOut">
              <a:rPr lang="en-US" smtClean="0"/>
              <a:pPr/>
              <a:t>11/26/2019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2F12C964-F9B3-4CFD-89B8-C3C4F25E450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1" y="6356352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30EC949C-D830-4505-BCE8-8F14B7ABBC7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1" y="6356352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A854CC-F8A4-4FBF-B817-2810E3EFD4E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7138755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ransition spd="slow" advTm="1000">
    <p:fade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mailto:hossain.bteb@gmail.com" TargetMode="Externa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JNBPi3HrYis" TargetMode="External"/><Relationship Id="rId2" Type="http://schemas.openxmlformats.org/officeDocument/2006/relationships/slideLayout" Target="../slideLayouts/slideLayout7.xml"/><Relationship Id="rId1" Type="http://schemas.openxmlformats.org/officeDocument/2006/relationships/video" Target="file:///C:\Users\Ratul\Downloads\videoplayback.mp4" TargetMode="External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png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2B12E3DA-2018-4BEA-8C73-06DDE08C403B}"/>
              </a:ext>
            </a:extLst>
          </p:cNvPr>
          <p:cNvSpPr/>
          <p:nvPr/>
        </p:nvSpPr>
        <p:spPr>
          <a:xfrm>
            <a:off x="140527" y="944407"/>
            <a:ext cx="8738755" cy="307776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400" b="1" cap="none" spc="0" dirty="0" err="1" smtClean="0">
                <a:ln w="12700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আজকের</a:t>
            </a:r>
            <a:r>
              <a:rPr lang="en-US" sz="2400" b="1" cap="none" spc="0" dirty="0" smtClean="0">
                <a:ln w="12700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cap="none" spc="0" dirty="0" err="1" smtClean="0">
                <a:ln w="12700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মাল</a:t>
            </a:r>
            <a:r>
              <a:rPr lang="en-US" sz="2400" b="1" dirty="0" err="1" smtClean="0">
                <a:ln w="12700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্টিমিডিয়া</a:t>
            </a:r>
            <a:r>
              <a:rPr lang="en-US" sz="2400" b="1" dirty="0" smtClean="0">
                <a:ln w="12700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ln w="12700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ক্লাসে</a:t>
            </a:r>
            <a:r>
              <a:rPr lang="en-US" sz="2400" b="1" dirty="0" smtClean="0">
                <a:ln w="12700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ত</a:t>
            </a:r>
            <a:r>
              <a:rPr lang="as-IN" sz="2400" b="1" dirty="0" smtClean="0">
                <a:ln w="12700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ো</a:t>
            </a:r>
            <a:r>
              <a:rPr lang="en-US" sz="2400" b="1" dirty="0" smtClean="0">
                <a:ln w="12700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as-IN" sz="2400" b="1" dirty="0" smtClean="0">
                <a:ln w="12700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2400" b="1" dirty="0" smtClean="0">
                <a:ln w="12700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as-IN" sz="2400" b="1" dirty="0" smtClean="0">
                <a:ln w="12700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2400" b="1" dirty="0" smtClean="0">
                <a:ln w="12700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 </a:t>
            </a:r>
            <a:r>
              <a:rPr lang="as-IN" sz="2400" b="1" dirty="0" smtClean="0">
                <a:ln w="12700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2400" b="1" dirty="0" err="1" smtClean="0">
                <a:ln w="12700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কল</a:t>
            </a:r>
            <a:r>
              <a:rPr lang="en-US" sz="2400" b="1" dirty="0" smtClean="0">
                <a:ln w="12700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ln w="12700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কে</a:t>
            </a:r>
            <a:endParaRPr lang="en-US" sz="2400" b="1" dirty="0" smtClean="0">
              <a:ln w="12700" cmpd="sng">
                <a:solidFill>
                  <a:sysClr val="windowText" lastClr="000000"/>
                </a:solidFill>
                <a:prstDash val="solid"/>
              </a:ln>
              <a:solidFill>
                <a:sysClr val="windowText" lastClr="0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5400" b="1" dirty="0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16600" b="1" dirty="0" smtClean="0">
                <a:ln w="12700" cmpd="sng">
                  <a:solidFill>
                    <a:srgbClr val="00CC00"/>
                  </a:solidFill>
                  <a:prstDash val="solid"/>
                </a:ln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16600" b="1" dirty="0" smtClean="0">
                <a:ln w="12700" cmpd="sng">
                  <a:solidFill>
                    <a:srgbClr val="00CC00"/>
                  </a:solidFill>
                  <a:prstDash val="solid"/>
                </a:ln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16600" b="1" dirty="0" smtClean="0">
                <a:ln w="12700" cmpd="sng">
                  <a:solidFill>
                    <a:srgbClr val="00CC00"/>
                  </a:solidFill>
                  <a:prstDash val="solid"/>
                </a:ln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16600" b="1" dirty="0" smtClean="0">
                <a:ln w="12700" cmpd="sng">
                  <a:solidFill>
                    <a:srgbClr val="00CC00"/>
                  </a:solidFill>
                  <a:prstDash val="solid"/>
                </a:ln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16600" b="1" dirty="0" smtClean="0">
                <a:ln w="12700" cmpd="sng">
                  <a:solidFill>
                    <a:srgbClr val="00CC00"/>
                  </a:solidFill>
                  <a:prstDash val="solid"/>
                </a:ln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en-US" sz="16600" b="1" dirty="0" smtClean="0">
                <a:ln w="12700" cmpd="sng">
                  <a:solidFill>
                    <a:srgbClr val="00CC00"/>
                  </a:solidFill>
                  <a:prstDash val="solid"/>
                </a:ln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as-IN" sz="16600" b="1" dirty="0" smtClean="0">
                <a:ln w="12700" cmpd="sng">
                  <a:solidFill>
                    <a:srgbClr val="00CC00"/>
                  </a:solidFill>
                  <a:prstDash val="solid"/>
                </a:ln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endParaRPr lang="en-US" sz="5400" b="1" cap="none" spc="0" dirty="0">
              <a:ln w="12700" cmpd="sng">
                <a:solidFill>
                  <a:srgbClr val="00CC00"/>
                </a:solidFill>
                <a:prstDash val="solid"/>
              </a:ln>
              <a:solidFill>
                <a:srgbClr val="00CC00"/>
              </a:solidFill>
              <a:effectLst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420739" y="1429792"/>
            <a:ext cx="8339796" cy="264687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166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স্বাগতম</a:t>
            </a:r>
            <a:endParaRPr lang="en-US" sz="166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25659" y="1449460"/>
            <a:ext cx="8339796" cy="264687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16600" b="1" dirty="0" err="1" smtClean="0">
                <a:ln w="11430">
                  <a:solidFill>
                    <a:srgbClr val="FFFF00"/>
                  </a:solidFill>
                </a:ln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স্বাগতম</a:t>
            </a:r>
            <a:endParaRPr lang="en-US" sz="16600" b="1" cap="none" spc="0" dirty="0">
              <a:ln w="11430">
                <a:solidFill>
                  <a:srgbClr val="FFFF00"/>
                </a:solidFill>
              </a:ln>
              <a:solidFill>
                <a:srgbClr val="FFFF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58233" y="1443082"/>
            <a:ext cx="8339796" cy="264687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16600" b="1" dirty="0" err="1" smtClean="0">
                <a:ln w="11430">
                  <a:solidFill>
                    <a:schemeClr val="bg1"/>
                  </a:solidFill>
                </a:ln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স্বাগতম</a:t>
            </a:r>
            <a:endParaRPr lang="en-US" sz="16600" b="1" cap="none" spc="0" dirty="0">
              <a:ln w="11430">
                <a:solidFill>
                  <a:schemeClr val="bg1"/>
                </a:solidFill>
              </a:ln>
              <a:solidFill>
                <a:sysClr val="windowText" lastClr="0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custDataLst>
      <p:tags r:id="rId1"/>
    </p:custDataLst>
    <p:extLst>
      <p:ext uri="{BB962C8B-B14F-4D97-AF65-F5344CB8AC3E}">
        <p14:creationId xmlns="" xmlns:p14="http://schemas.microsoft.com/office/powerpoint/2010/main" val="1555635535"/>
      </p:ext>
    </p:extLst>
  </p:cSld>
  <p:clrMapOvr>
    <a:masterClrMapping/>
  </p:clrMapOvr>
  <p:transition spd="slow" advTm="46344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2" grpId="0"/>
      <p:bldP spid="4" grpId="0"/>
      <p:bldP spid="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952501" y="595610"/>
            <a:ext cx="7219950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800" b="0" cap="none" spc="0" dirty="0" err="1" smtClean="0">
                <a:ln w="18415" cmpd="sng">
                  <a:solidFill>
                    <a:srgbClr val="00CC00"/>
                  </a:solidFill>
                  <a:prstDash val="solid"/>
                </a:ln>
                <a:solidFill>
                  <a:srgbClr val="00CC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অপটিক্যাল</a:t>
            </a:r>
            <a:r>
              <a:rPr lang="en-US" sz="2800" b="0" cap="none" spc="0" dirty="0" smtClean="0">
                <a:ln w="18415" cmpd="sng">
                  <a:solidFill>
                    <a:srgbClr val="00CC00"/>
                  </a:solidFill>
                  <a:prstDash val="solid"/>
                </a:ln>
                <a:solidFill>
                  <a:srgbClr val="00CC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en-US" sz="2800" b="0" cap="none" spc="0" dirty="0" err="1" smtClean="0">
                <a:ln w="18415" cmpd="sng">
                  <a:solidFill>
                    <a:srgbClr val="00CC00"/>
                  </a:solidFill>
                  <a:prstDash val="solid"/>
                </a:ln>
                <a:solidFill>
                  <a:srgbClr val="00CC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ফাইবারের</a:t>
            </a:r>
            <a:r>
              <a:rPr lang="en-US" sz="2800" b="0" cap="none" spc="0" dirty="0" smtClean="0">
                <a:ln w="18415" cmpd="sng">
                  <a:solidFill>
                    <a:srgbClr val="00CC00"/>
                  </a:solidFill>
                  <a:prstDash val="solid"/>
                </a:ln>
                <a:solidFill>
                  <a:srgbClr val="00CC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en-US" sz="2800" b="0" cap="none" spc="0" dirty="0" err="1" smtClean="0">
                <a:ln w="18415" cmpd="sng">
                  <a:solidFill>
                    <a:srgbClr val="00CC00"/>
                  </a:solidFill>
                  <a:prstDash val="solid"/>
                </a:ln>
                <a:solidFill>
                  <a:srgbClr val="00CC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বৈশিষ্ট্য</a:t>
            </a:r>
            <a:endParaRPr lang="en-US" sz="2800" b="0" cap="none" spc="0" dirty="0">
              <a:ln w="18415" cmpd="sng">
                <a:solidFill>
                  <a:srgbClr val="00CC00"/>
                </a:solidFill>
                <a:prstDash val="solid"/>
              </a:ln>
              <a:solidFill>
                <a:srgbClr val="00CC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66775" y="1609725"/>
            <a:ext cx="66960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en-US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</a:rPr>
              <a:t> </a:t>
            </a:r>
            <a:r>
              <a:rPr lang="en-US" b="1" dirty="0" err="1" smtClean="0"/>
              <a:t>ইলেকট্রিসিট্রি</a:t>
            </a:r>
            <a:r>
              <a:rPr lang="en-US" b="1" dirty="0" smtClean="0"/>
              <a:t> </a:t>
            </a:r>
            <a:r>
              <a:rPr lang="en-US" b="1" dirty="0" err="1" smtClean="0"/>
              <a:t>মতো</a:t>
            </a:r>
            <a:r>
              <a:rPr lang="en-US" b="1" dirty="0" smtClean="0"/>
              <a:t> </a:t>
            </a:r>
            <a:r>
              <a:rPr lang="en-US" b="1" dirty="0" err="1" smtClean="0"/>
              <a:t>আলোক</a:t>
            </a:r>
            <a:r>
              <a:rPr lang="en-US" b="1" dirty="0" smtClean="0"/>
              <a:t> </a:t>
            </a:r>
            <a:r>
              <a:rPr lang="en-US" b="1" dirty="0" err="1" smtClean="0"/>
              <a:t>সংকেত</a:t>
            </a:r>
            <a:r>
              <a:rPr lang="en-US" b="1" dirty="0" smtClean="0"/>
              <a:t> </a:t>
            </a:r>
            <a:r>
              <a:rPr lang="en-US" b="1" dirty="0" err="1" smtClean="0"/>
              <a:t>বাইরে</a:t>
            </a:r>
            <a:r>
              <a:rPr lang="en-US" b="1" dirty="0" smtClean="0"/>
              <a:t> </a:t>
            </a:r>
            <a:r>
              <a:rPr lang="en-US" b="1" dirty="0" err="1" smtClean="0"/>
              <a:t>ছড়িয়ে</a:t>
            </a:r>
            <a:r>
              <a:rPr lang="en-US" b="1" dirty="0" smtClean="0"/>
              <a:t> </a:t>
            </a:r>
            <a:r>
              <a:rPr lang="en-US" b="1" dirty="0" err="1" smtClean="0"/>
              <a:t>পড়ে</a:t>
            </a:r>
            <a:r>
              <a:rPr lang="en-US" b="1" dirty="0" smtClean="0"/>
              <a:t> </a:t>
            </a:r>
            <a:r>
              <a:rPr lang="en-US" b="1" dirty="0" err="1" smtClean="0"/>
              <a:t>না</a:t>
            </a:r>
            <a:r>
              <a:rPr lang="en-US" b="1" dirty="0" smtClean="0"/>
              <a:t>।</a:t>
            </a:r>
            <a:endParaRPr lang="en-US" b="1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04875" y="2076450"/>
            <a:ext cx="66960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en-US" b="1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</a:rPr>
              <a:t> </a:t>
            </a:r>
            <a:r>
              <a:rPr lang="en-US" b="1" dirty="0" err="1" smtClean="0"/>
              <a:t>ফাইবার</a:t>
            </a:r>
            <a:r>
              <a:rPr lang="en-US" b="1" dirty="0" smtClean="0"/>
              <a:t> </a:t>
            </a:r>
            <a:r>
              <a:rPr lang="en-US" b="1" dirty="0" err="1" smtClean="0"/>
              <a:t>অপটিক</a:t>
            </a:r>
            <a:r>
              <a:rPr lang="en-US" b="1" dirty="0" smtClean="0"/>
              <a:t> </a:t>
            </a:r>
            <a:r>
              <a:rPr lang="en-US" b="1" dirty="0" err="1" smtClean="0"/>
              <a:t>কাবল</a:t>
            </a:r>
            <a:r>
              <a:rPr lang="en-US" b="1" dirty="0" smtClean="0"/>
              <a:t> </a:t>
            </a:r>
            <a:r>
              <a:rPr lang="en-US" b="1" dirty="0" err="1" smtClean="0"/>
              <a:t>ইএমআই</a:t>
            </a:r>
            <a:r>
              <a:rPr lang="en-US" b="1" dirty="0" smtClean="0"/>
              <a:t> </a:t>
            </a:r>
            <a:r>
              <a:rPr lang="en-US" b="1" dirty="0" err="1" smtClean="0"/>
              <a:t>নেই</a:t>
            </a:r>
            <a:r>
              <a:rPr lang="en-US" b="1" dirty="0" smtClean="0"/>
              <a:t> </a:t>
            </a:r>
            <a:r>
              <a:rPr lang="en-US" b="1" dirty="0" err="1" smtClean="0"/>
              <a:t>বলে</a:t>
            </a:r>
            <a:r>
              <a:rPr lang="en-US" b="1" dirty="0" smtClean="0"/>
              <a:t> </a:t>
            </a:r>
            <a:r>
              <a:rPr lang="en-US" b="1" dirty="0" err="1" smtClean="0"/>
              <a:t>এই</a:t>
            </a:r>
            <a:r>
              <a:rPr lang="en-US" b="1" dirty="0" smtClean="0"/>
              <a:t> </a:t>
            </a:r>
            <a:r>
              <a:rPr lang="en-US" b="1" dirty="0" err="1" smtClean="0"/>
              <a:t>সব</a:t>
            </a:r>
            <a:r>
              <a:rPr lang="en-US" b="1" dirty="0" smtClean="0"/>
              <a:t> </a:t>
            </a:r>
            <a:r>
              <a:rPr lang="en-US" b="1" dirty="0" err="1" smtClean="0"/>
              <a:t>স্থানে</a:t>
            </a:r>
            <a:endParaRPr lang="en-US" b="1" dirty="0" smtClean="0"/>
          </a:p>
          <a:p>
            <a:r>
              <a:rPr lang="en-US" b="1" dirty="0" smtClean="0"/>
              <a:t>      </a:t>
            </a:r>
            <a:r>
              <a:rPr lang="en-US" b="1" dirty="0" err="1" smtClean="0"/>
              <a:t>ব্যাবহার</a:t>
            </a:r>
            <a:r>
              <a:rPr lang="en-US" b="1" dirty="0" smtClean="0"/>
              <a:t> </a:t>
            </a:r>
            <a:r>
              <a:rPr lang="en-US" b="1" dirty="0" err="1" smtClean="0"/>
              <a:t>করা</a:t>
            </a:r>
            <a:r>
              <a:rPr lang="en-US" b="1" dirty="0" smtClean="0"/>
              <a:t> </a:t>
            </a:r>
            <a:r>
              <a:rPr lang="en-US" b="1" dirty="0" err="1" smtClean="0"/>
              <a:t>যায়</a:t>
            </a:r>
            <a:r>
              <a:rPr lang="en-US" b="1" dirty="0" smtClean="0"/>
              <a:t>।</a:t>
            </a:r>
            <a:endParaRPr lang="en-US" b="1" dirty="0" smtClean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904875" y="2809875"/>
            <a:ext cx="66960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buFont typeface="Wingdings" pitchFamily="2" charset="2"/>
              <a:buChar char="Ø"/>
            </a:pPr>
            <a:r>
              <a:rPr lang="en-US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</a:rPr>
              <a:t> </a:t>
            </a:r>
            <a:r>
              <a:rPr lang="en-US" b="1" dirty="0" err="1" smtClean="0"/>
              <a:t>এটি</a:t>
            </a:r>
            <a:r>
              <a:rPr lang="en-US" b="1" dirty="0" smtClean="0"/>
              <a:t> </a:t>
            </a:r>
            <a:r>
              <a:rPr lang="en-US" b="1" dirty="0" err="1" smtClean="0"/>
              <a:t>ইলেকট্রিক্যাল</a:t>
            </a:r>
            <a:r>
              <a:rPr lang="en-US" b="1" dirty="0" smtClean="0"/>
              <a:t> </a:t>
            </a:r>
            <a:r>
              <a:rPr lang="en-US" b="1" dirty="0" err="1" smtClean="0"/>
              <a:t>সিগনাল</a:t>
            </a:r>
            <a:r>
              <a:rPr lang="en-US" b="1" dirty="0" smtClean="0"/>
              <a:t> </a:t>
            </a:r>
            <a:r>
              <a:rPr lang="en-US" b="1" dirty="0" err="1" smtClean="0"/>
              <a:t>পরিবর্তে</a:t>
            </a:r>
            <a:r>
              <a:rPr lang="en-US" b="1" dirty="0" smtClean="0"/>
              <a:t> </a:t>
            </a:r>
            <a:r>
              <a:rPr lang="en-US" b="1" dirty="0" err="1" smtClean="0"/>
              <a:t>আলোক</a:t>
            </a:r>
            <a:r>
              <a:rPr lang="en-US" b="1" dirty="0" smtClean="0"/>
              <a:t> </a:t>
            </a:r>
            <a:r>
              <a:rPr lang="en-US" b="1" dirty="0" err="1" smtClean="0"/>
              <a:t>বা</a:t>
            </a:r>
            <a:r>
              <a:rPr lang="en-US" b="1" dirty="0" smtClean="0"/>
              <a:t> </a:t>
            </a:r>
            <a:r>
              <a:rPr lang="en-US" b="1" dirty="0" err="1" smtClean="0"/>
              <a:t>লাইট</a:t>
            </a:r>
            <a:r>
              <a:rPr lang="en-US" b="1" dirty="0" smtClean="0"/>
              <a:t>  </a:t>
            </a:r>
          </a:p>
          <a:p>
            <a:pPr lvl="0"/>
            <a:r>
              <a:rPr lang="en-US" b="1" dirty="0" smtClean="0"/>
              <a:t>      </a:t>
            </a:r>
            <a:r>
              <a:rPr lang="en-US" b="1" dirty="0" err="1" smtClean="0"/>
              <a:t>সিগনাল</a:t>
            </a:r>
            <a:r>
              <a:rPr lang="en-US" b="1" dirty="0" smtClean="0"/>
              <a:t>  </a:t>
            </a:r>
            <a:r>
              <a:rPr lang="en-US" b="1" dirty="0" err="1" smtClean="0"/>
              <a:t>টান্সমিট</a:t>
            </a:r>
            <a:r>
              <a:rPr lang="en-US" b="1" dirty="0" smtClean="0"/>
              <a:t> </a:t>
            </a:r>
            <a:r>
              <a:rPr lang="en-US" b="1" dirty="0" err="1" smtClean="0"/>
              <a:t>করে</a:t>
            </a:r>
            <a:r>
              <a:rPr lang="en-US" b="1" dirty="0" smtClean="0"/>
              <a:t> ।</a:t>
            </a:r>
            <a:endParaRPr lang="en-US" b="1" dirty="0" smtClean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923925" y="4133850"/>
            <a:ext cx="66960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buFont typeface="Wingdings" pitchFamily="2" charset="2"/>
              <a:buChar char="Ø"/>
            </a:pPr>
            <a:r>
              <a:rPr lang="en-US" b="1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</a:rPr>
              <a:t>  </a:t>
            </a:r>
            <a:r>
              <a:rPr lang="en-US" b="1" dirty="0" err="1" smtClean="0"/>
              <a:t>এতে</a:t>
            </a:r>
            <a:r>
              <a:rPr lang="en-US" b="1" dirty="0" smtClean="0"/>
              <a:t> </a:t>
            </a:r>
            <a:r>
              <a:rPr lang="en-US" b="1" dirty="0" err="1" smtClean="0"/>
              <a:t>জিবিপিস</a:t>
            </a:r>
            <a:r>
              <a:rPr lang="en-US" b="1" dirty="0" smtClean="0"/>
              <a:t> </a:t>
            </a:r>
            <a:r>
              <a:rPr lang="en-US" b="1" dirty="0" err="1" smtClean="0"/>
              <a:t>রেঞ্জ</a:t>
            </a:r>
            <a:r>
              <a:rPr lang="en-US" b="1" dirty="0" smtClean="0"/>
              <a:t> </a:t>
            </a:r>
            <a:r>
              <a:rPr lang="en-US" b="1" dirty="0" err="1" smtClean="0"/>
              <a:t>বা</a:t>
            </a:r>
            <a:r>
              <a:rPr lang="en-US" b="1" dirty="0" smtClean="0"/>
              <a:t> </a:t>
            </a:r>
            <a:r>
              <a:rPr lang="en-US" b="1" dirty="0" err="1" smtClean="0"/>
              <a:t>তার</a:t>
            </a:r>
            <a:r>
              <a:rPr lang="en-US" b="1" dirty="0" smtClean="0"/>
              <a:t> </a:t>
            </a:r>
            <a:r>
              <a:rPr lang="en-US" b="1" dirty="0" err="1" smtClean="0"/>
              <a:t>চেয়ে</a:t>
            </a:r>
            <a:r>
              <a:rPr lang="en-US" b="1" dirty="0" smtClean="0"/>
              <a:t> </a:t>
            </a:r>
            <a:r>
              <a:rPr lang="en-US" b="1" dirty="0" err="1" smtClean="0"/>
              <a:t>বেশি</a:t>
            </a:r>
            <a:r>
              <a:rPr lang="en-US" b="1" dirty="0" smtClean="0"/>
              <a:t> </a:t>
            </a:r>
            <a:r>
              <a:rPr lang="en-US" b="1" dirty="0" err="1" smtClean="0"/>
              <a:t>গতিতে</a:t>
            </a:r>
            <a:r>
              <a:rPr lang="en-US" b="1" dirty="0" smtClean="0"/>
              <a:t> </a:t>
            </a:r>
            <a:r>
              <a:rPr lang="en-US" b="1" dirty="0" err="1" smtClean="0"/>
              <a:t>ডেটা</a:t>
            </a:r>
            <a:r>
              <a:rPr lang="en-US" b="1" dirty="0" smtClean="0"/>
              <a:t> </a:t>
            </a:r>
            <a:r>
              <a:rPr lang="en-US" b="1" dirty="0" err="1" smtClean="0"/>
              <a:t>চলাচল</a:t>
            </a:r>
            <a:endParaRPr lang="en-US" b="1" dirty="0" smtClean="0"/>
          </a:p>
          <a:p>
            <a:pPr lvl="0"/>
            <a:r>
              <a:rPr lang="en-US" b="1" dirty="0" smtClean="0"/>
              <a:t>     </a:t>
            </a:r>
            <a:r>
              <a:rPr lang="en-US" b="1" dirty="0" err="1" smtClean="0"/>
              <a:t>করতে</a:t>
            </a:r>
            <a:r>
              <a:rPr lang="en-US" b="1" dirty="0" smtClean="0"/>
              <a:t> </a:t>
            </a:r>
            <a:r>
              <a:rPr lang="en-US" b="1" dirty="0" err="1" smtClean="0"/>
              <a:t>পারে</a:t>
            </a:r>
            <a:r>
              <a:rPr lang="en-US" b="1" dirty="0" smtClean="0"/>
              <a:t> ।</a:t>
            </a:r>
            <a:endParaRPr lang="en-US" b="1" dirty="0" smtClean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923925" y="3486150"/>
            <a:ext cx="66960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buFont typeface="Wingdings" pitchFamily="2" charset="2"/>
              <a:buChar char="Ø"/>
            </a:pPr>
            <a:r>
              <a:rPr lang="en-US" b="1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</a:rPr>
              <a:t>  </a:t>
            </a:r>
            <a:r>
              <a:rPr lang="en-US" b="1" dirty="0" err="1" smtClean="0"/>
              <a:t>এতে</a:t>
            </a:r>
            <a:r>
              <a:rPr lang="en-US" b="1" dirty="0" smtClean="0"/>
              <a:t> </a:t>
            </a:r>
            <a:r>
              <a:rPr lang="en-US" b="1" dirty="0" err="1" smtClean="0"/>
              <a:t>আলোকের</a:t>
            </a:r>
            <a:r>
              <a:rPr lang="en-US" b="1" dirty="0" smtClean="0"/>
              <a:t> </a:t>
            </a:r>
            <a:r>
              <a:rPr lang="en-US" b="1" dirty="0" err="1" smtClean="0"/>
              <a:t>পূর্ন</a:t>
            </a:r>
            <a:r>
              <a:rPr lang="en-US" b="1" dirty="0" smtClean="0"/>
              <a:t> </a:t>
            </a:r>
            <a:r>
              <a:rPr lang="en-US" b="1" dirty="0" err="1" smtClean="0"/>
              <a:t>অভ্যন্তরীন</a:t>
            </a:r>
            <a:r>
              <a:rPr lang="en-US" b="1" dirty="0" smtClean="0"/>
              <a:t> </a:t>
            </a:r>
            <a:r>
              <a:rPr lang="en-US" b="1" dirty="0" err="1" smtClean="0"/>
              <a:t>প্রতিফলন</a:t>
            </a:r>
            <a:r>
              <a:rPr lang="en-US" b="1" dirty="0" smtClean="0"/>
              <a:t> </a:t>
            </a:r>
            <a:r>
              <a:rPr lang="en-US" b="1" dirty="0" err="1" smtClean="0"/>
              <a:t>পদ্ধতিতে</a:t>
            </a:r>
            <a:r>
              <a:rPr lang="en-US" b="1" dirty="0" smtClean="0"/>
              <a:t> </a:t>
            </a:r>
            <a:r>
              <a:rPr lang="en-US" b="1" dirty="0" err="1" smtClean="0"/>
              <a:t>ডেটা</a:t>
            </a:r>
            <a:endParaRPr lang="en-US" b="1" dirty="0" smtClean="0"/>
          </a:p>
          <a:p>
            <a:pPr lvl="0"/>
            <a:r>
              <a:rPr lang="en-US" b="1" dirty="0" smtClean="0"/>
              <a:t>        </a:t>
            </a:r>
            <a:r>
              <a:rPr lang="en-US" b="1" dirty="0" err="1" smtClean="0"/>
              <a:t>উৎস</a:t>
            </a:r>
            <a:r>
              <a:rPr lang="en-US" b="1" dirty="0" smtClean="0"/>
              <a:t> </a:t>
            </a:r>
            <a:r>
              <a:rPr lang="en-US" b="1" dirty="0" err="1" smtClean="0"/>
              <a:t>থেকে</a:t>
            </a:r>
            <a:r>
              <a:rPr lang="en-US" b="1" dirty="0" smtClean="0"/>
              <a:t> </a:t>
            </a:r>
            <a:r>
              <a:rPr lang="en-US" b="1" dirty="0" err="1" smtClean="0"/>
              <a:t>গন্তব্য</a:t>
            </a:r>
            <a:r>
              <a:rPr lang="en-US" b="1" dirty="0" smtClean="0"/>
              <a:t> </a:t>
            </a:r>
            <a:r>
              <a:rPr lang="en-US" b="1" dirty="0" err="1" smtClean="0"/>
              <a:t>গমন</a:t>
            </a:r>
            <a:r>
              <a:rPr lang="en-US" b="1" dirty="0" smtClean="0"/>
              <a:t> </a:t>
            </a:r>
            <a:r>
              <a:rPr lang="en-US" b="1" dirty="0" err="1" smtClean="0"/>
              <a:t>করে</a:t>
            </a:r>
            <a:r>
              <a:rPr lang="en-US" b="1" dirty="0" smtClean="0"/>
              <a:t> ।</a:t>
            </a:r>
            <a:endParaRPr lang="en-US" b="1" dirty="0" smtClean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942975" y="4752975"/>
            <a:ext cx="66960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buFont typeface="Wingdings" pitchFamily="2" charset="2"/>
              <a:buChar char="Ø"/>
            </a:pPr>
            <a:r>
              <a:rPr lang="en-US" b="1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</a:rPr>
              <a:t>  </a:t>
            </a:r>
            <a:r>
              <a:rPr lang="en-US" b="1" dirty="0" err="1" smtClean="0"/>
              <a:t>নেটওয়ার্কের</a:t>
            </a:r>
            <a:r>
              <a:rPr lang="en-US" b="1" dirty="0" smtClean="0"/>
              <a:t> </a:t>
            </a:r>
            <a:r>
              <a:rPr lang="en-US" b="1" dirty="0" err="1" smtClean="0"/>
              <a:t>ব্যাকবোন</a:t>
            </a:r>
            <a:r>
              <a:rPr lang="en-US" b="1" dirty="0" smtClean="0"/>
              <a:t> </a:t>
            </a:r>
            <a:r>
              <a:rPr lang="en-US" b="1" dirty="0" err="1" smtClean="0"/>
              <a:t>হিসাবে</a:t>
            </a:r>
            <a:r>
              <a:rPr lang="en-US" b="1" dirty="0" smtClean="0"/>
              <a:t> </a:t>
            </a:r>
            <a:r>
              <a:rPr lang="en-US" b="1" dirty="0" err="1" smtClean="0"/>
              <a:t>ফাইবার</a:t>
            </a:r>
            <a:r>
              <a:rPr lang="en-US" b="1" dirty="0" smtClean="0"/>
              <a:t> </a:t>
            </a:r>
            <a:r>
              <a:rPr lang="en-US" b="1" dirty="0" err="1" smtClean="0"/>
              <a:t>অপটিক</a:t>
            </a:r>
            <a:r>
              <a:rPr lang="en-US" b="1" dirty="0" smtClean="0"/>
              <a:t> </a:t>
            </a:r>
            <a:r>
              <a:rPr lang="en-US" b="1" dirty="0" err="1" smtClean="0"/>
              <a:t>ক্যাবল</a:t>
            </a:r>
            <a:endParaRPr lang="en-US" b="1" dirty="0" smtClean="0"/>
          </a:p>
          <a:p>
            <a:pPr lvl="0"/>
            <a:r>
              <a:rPr lang="en-US" b="1" dirty="0" smtClean="0"/>
              <a:t>       </a:t>
            </a:r>
            <a:r>
              <a:rPr lang="en-US" b="1" dirty="0" err="1" smtClean="0"/>
              <a:t>অধিক</a:t>
            </a:r>
            <a:r>
              <a:rPr lang="en-US" b="1" dirty="0" smtClean="0"/>
              <a:t> </a:t>
            </a:r>
            <a:r>
              <a:rPr lang="en-US" b="1" dirty="0" err="1" smtClean="0"/>
              <a:t>ব্যাবহারিত</a:t>
            </a:r>
            <a:r>
              <a:rPr lang="en-US" b="1" dirty="0" smtClean="0"/>
              <a:t> </a:t>
            </a:r>
            <a:r>
              <a:rPr lang="en-US" b="1" dirty="0" err="1" smtClean="0"/>
              <a:t>হয়</a:t>
            </a:r>
            <a:r>
              <a:rPr lang="en-US" b="1" dirty="0" smtClean="0"/>
              <a:t>।</a:t>
            </a:r>
            <a:endParaRPr lang="en-US" b="1" dirty="0" smtClean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904875" y="5448300"/>
            <a:ext cx="66960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buFont typeface="Wingdings" pitchFamily="2" charset="2"/>
              <a:buChar char="Ø"/>
            </a:pPr>
            <a:r>
              <a:rPr lang="en-US" b="1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</a:rPr>
              <a:t>  </a:t>
            </a:r>
            <a:r>
              <a:rPr lang="en-US" b="1" dirty="0" err="1" smtClean="0"/>
              <a:t>পরিবেশনের</a:t>
            </a:r>
            <a:r>
              <a:rPr lang="en-US" b="1" dirty="0" smtClean="0"/>
              <a:t> </a:t>
            </a:r>
            <a:r>
              <a:rPr lang="en-US" b="1" dirty="0" err="1" smtClean="0"/>
              <a:t>তাপ-চাপ</a:t>
            </a:r>
            <a:r>
              <a:rPr lang="en-US" b="1" dirty="0" smtClean="0"/>
              <a:t> </a:t>
            </a:r>
            <a:r>
              <a:rPr lang="en-US" b="1" dirty="0" err="1" smtClean="0"/>
              <a:t>ইত্যাদি</a:t>
            </a:r>
            <a:r>
              <a:rPr lang="en-US" b="1" dirty="0" smtClean="0"/>
              <a:t> </a:t>
            </a:r>
            <a:r>
              <a:rPr lang="en-US" b="1" dirty="0" err="1" smtClean="0"/>
              <a:t>দ্বারা</a:t>
            </a:r>
            <a:r>
              <a:rPr lang="en-US" b="1" dirty="0" smtClean="0"/>
              <a:t> </a:t>
            </a:r>
            <a:r>
              <a:rPr lang="en-US" b="1" dirty="0" err="1" smtClean="0"/>
              <a:t>প্রভাবিত</a:t>
            </a:r>
            <a:r>
              <a:rPr lang="en-US" b="1" dirty="0" smtClean="0"/>
              <a:t> </a:t>
            </a:r>
            <a:r>
              <a:rPr lang="en-US" b="1" dirty="0" err="1" smtClean="0"/>
              <a:t>হয়</a:t>
            </a:r>
            <a:r>
              <a:rPr lang="en-US" b="1" dirty="0" smtClean="0"/>
              <a:t> </a:t>
            </a:r>
            <a:r>
              <a:rPr lang="en-US" b="1" dirty="0" err="1" smtClean="0"/>
              <a:t>না</a:t>
            </a:r>
            <a:r>
              <a:rPr lang="en-US" b="1" dirty="0" smtClean="0"/>
              <a:t>।</a:t>
            </a:r>
            <a:endParaRPr lang="en-US" b="1" dirty="0" smtClean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</a:endParaRPr>
          </a:p>
        </p:txBody>
      </p:sp>
    </p:spTree>
  </p:cSld>
  <p:clrMapOvr>
    <a:masterClrMapping/>
  </p:clrMapOvr>
  <p:transition spd="slow" advTm="1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0" dur="5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2" dur="5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4" dur="5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1" dur="50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75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80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5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88" dur="5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9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5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00" dur="5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47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5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6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8" presetID="47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1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3" presetID="47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5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6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8" presetID="47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0" dur="5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1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3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5" dur="5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6" dur="5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5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8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0" dur="50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1" dur="5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5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3" presetID="47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5" dur="5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6" dur="5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5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8" presetID="47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0" dur="5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1" dur="5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5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4" grpId="1"/>
      <p:bldP spid="4" grpId="2"/>
      <p:bldP spid="5" grpId="0"/>
      <p:bldP spid="5" grpId="1"/>
      <p:bldP spid="5" grpId="2"/>
      <p:bldP spid="7" grpId="0"/>
      <p:bldP spid="7" grpId="1"/>
      <p:bldP spid="7" grpId="2"/>
      <p:bldP spid="8" grpId="0" build="allAtOnce"/>
      <p:bldP spid="9" grpId="0"/>
      <p:bldP spid="9" grpId="1"/>
      <p:bldP spid="9" grpId="2"/>
      <p:bldP spid="10" grpId="0"/>
      <p:bldP spid="10" grpId="1"/>
      <p:bldP spid="10" grpId="2"/>
      <p:bldP spid="12" grpId="0"/>
      <p:bldP spid="12" grpId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695450" y="748010"/>
            <a:ext cx="5600700" cy="646331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600" dirty="0" err="1" smtClean="0">
                <a:ln w="18415" cmpd="sng">
                  <a:solidFill>
                    <a:srgbClr val="00CC00"/>
                  </a:solidFill>
                  <a:prstDash val="solid"/>
                </a:ln>
                <a:solidFill>
                  <a:srgbClr val="00CC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সাবমেরিন</a:t>
            </a:r>
            <a:r>
              <a:rPr lang="en-US" sz="3600" dirty="0" smtClean="0">
                <a:ln w="18415" cmpd="sng">
                  <a:solidFill>
                    <a:srgbClr val="00CC00"/>
                  </a:solidFill>
                  <a:prstDash val="solid"/>
                </a:ln>
                <a:solidFill>
                  <a:srgbClr val="00CC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en-US" sz="3600" dirty="0" err="1" smtClean="0">
                <a:ln w="18415" cmpd="sng">
                  <a:solidFill>
                    <a:srgbClr val="00CC00"/>
                  </a:solidFill>
                  <a:prstDash val="solid"/>
                </a:ln>
                <a:solidFill>
                  <a:srgbClr val="00CC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ক্যাবল</a:t>
            </a:r>
            <a:r>
              <a:rPr lang="en-US" sz="3600" dirty="0" smtClean="0">
                <a:ln w="18415" cmpd="sng">
                  <a:solidFill>
                    <a:srgbClr val="00CC00"/>
                  </a:solidFill>
                  <a:prstDash val="solid"/>
                </a:ln>
                <a:solidFill>
                  <a:srgbClr val="00CC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en-US" sz="3600" dirty="0" err="1" smtClean="0">
                <a:ln w="18415" cmpd="sng">
                  <a:solidFill>
                    <a:srgbClr val="00CC00"/>
                  </a:solidFill>
                  <a:prstDash val="solid"/>
                </a:ln>
                <a:solidFill>
                  <a:srgbClr val="00CC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কি</a:t>
            </a:r>
            <a:endParaRPr lang="en-US" sz="3600" b="0" cap="none" spc="0" dirty="0">
              <a:ln w="18415" cmpd="sng">
                <a:solidFill>
                  <a:srgbClr val="00CC00"/>
                </a:solidFill>
                <a:prstDash val="solid"/>
              </a:ln>
              <a:solidFill>
                <a:srgbClr val="00CC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947738" y="2222838"/>
            <a:ext cx="7034212" cy="1631216"/>
          </a:xfrm>
          <a:prstGeom prst="rect">
            <a:avLst/>
          </a:prstGeom>
          <a:ln w="5715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en-US" sz="2000" dirty="0" err="1" smtClean="0">
                <a:ln w="18415" cmpd="sng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মহাকাশের</a:t>
            </a:r>
            <a:r>
              <a:rPr lang="en-US" sz="2000" dirty="0" smtClean="0">
                <a:ln w="18415" cmpd="sng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en-US" sz="2000" dirty="0" err="1" smtClean="0">
                <a:ln w="18415" cmpd="sng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স্যাটেলাইট</a:t>
            </a:r>
            <a:r>
              <a:rPr lang="en-US" sz="2000" dirty="0" smtClean="0">
                <a:ln w="18415" cmpd="sng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en-US" sz="2000" dirty="0" err="1" smtClean="0">
                <a:ln w="18415" cmpd="sng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যোগাযোগ</a:t>
            </a:r>
            <a:r>
              <a:rPr lang="en-US" sz="2000" dirty="0" smtClean="0">
                <a:ln w="18415" cmpd="sng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en-US" sz="2000" dirty="0" err="1" smtClean="0">
                <a:ln w="18415" cmpd="sng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পদ্ধতির</a:t>
            </a:r>
            <a:r>
              <a:rPr lang="en-US" sz="2000" dirty="0" smtClean="0">
                <a:ln w="18415" cmpd="sng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en-US" sz="2000" dirty="0" err="1" smtClean="0">
                <a:ln w="18415" cmpd="sng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বিকল্প</a:t>
            </a:r>
            <a:r>
              <a:rPr lang="en-US" sz="2000" dirty="0" smtClean="0">
                <a:ln w="18415" cmpd="sng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en-US" sz="2000" dirty="0" err="1" smtClean="0">
                <a:ln w="18415" cmpd="sng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হিসেবে</a:t>
            </a:r>
            <a:r>
              <a:rPr lang="en-US" sz="2000" dirty="0" smtClean="0">
                <a:ln w="18415" cmpd="sng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en-US" sz="2000" dirty="0" err="1" smtClean="0">
                <a:ln w="18415" cmpd="sng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সাগরতল</a:t>
            </a:r>
            <a:r>
              <a:rPr lang="en-US" sz="2000" dirty="0" smtClean="0">
                <a:ln w="18415" cmpd="sng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en-US" sz="2000" dirty="0" err="1" smtClean="0">
                <a:ln w="18415" cmpd="sng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দিয়ে</a:t>
            </a:r>
            <a:r>
              <a:rPr lang="en-US" sz="2000" dirty="0" smtClean="0">
                <a:ln w="18415" cmpd="sng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en-US" sz="2000" dirty="0" err="1" smtClean="0">
                <a:ln w="18415" cmpd="sng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একদেশ</a:t>
            </a:r>
            <a:r>
              <a:rPr lang="en-US" sz="2000" dirty="0" smtClean="0">
                <a:ln w="18415" cmpd="sng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en-US" sz="2000" dirty="0" err="1" smtClean="0">
                <a:ln w="18415" cmpd="sng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থেকে</a:t>
            </a:r>
            <a:r>
              <a:rPr lang="en-US" sz="2000" dirty="0" smtClean="0">
                <a:ln w="18415" cmpd="sng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en-US" sz="2000" dirty="0" err="1" smtClean="0">
                <a:ln w="18415" cmpd="sng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আরেক</a:t>
            </a:r>
            <a:r>
              <a:rPr lang="en-US" sz="2000" dirty="0" smtClean="0">
                <a:ln w="18415" cmpd="sng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en-US" sz="2000" dirty="0" err="1" smtClean="0">
                <a:ln w="18415" cmpd="sng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দেশ</a:t>
            </a:r>
            <a:r>
              <a:rPr lang="en-US" sz="2000" dirty="0" smtClean="0">
                <a:ln w="18415" cmpd="sng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en-US" sz="2000" dirty="0" err="1" smtClean="0">
                <a:ln w="18415" cmpd="sng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কিংবা</a:t>
            </a:r>
            <a:r>
              <a:rPr lang="en-US" sz="2000" dirty="0" smtClean="0">
                <a:ln w="18415" cmpd="sng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en-US" sz="2000" dirty="0" err="1" smtClean="0">
                <a:ln w="18415" cmpd="sng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এক</a:t>
            </a:r>
            <a:r>
              <a:rPr lang="en-US" sz="2000" dirty="0" smtClean="0">
                <a:ln w="18415" cmpd="sng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en-US" sz="2000" dirty="0" err="1" smtClean="0">
                <a:ln w="18415" cmpd="sng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মহাদেশ</a:t>
            </a:r>
            <a:r>
              <a:rPr lang="en-US" sz="2000" dirty="0" smtClean="0">
                <a:ln w="18415" cmpd="sng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en-US" sz="2000" dirty="0" err="1" smtClean="0">
                <a:ln w="18415" cmpd="sng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থেকে</a:t>
            </a:r>
            <a:r>
              <a:rPr lang="en-US" sz="2000" dirty="0" smtClean="0">
                <a:ln w="18415" cmpd="sng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en-US" sz="2000" dirty="0" err="1" smtClean="0">
                <a:ln w="18415" cmpd="sng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আরেক</a:t>
            </a:r>
            <a:r>
              <a:rPr lang="en-US" sz="2000" dirty="0" smtClean="0">
                <a:ln w="18415" cmpd="sng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en-US" sz="2000" dirty="0" err="1" smtClean="0">
                <a:ln w="18415" cmpd="sng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মহাদেশ</a:t>
            </a:r>
            <a:r>
              <a:rPr lang="en-US" sz="2000" dirty="0" smtClean="0">
                <a:ln w="18415" cmpd="sng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en-US" sz="2000" dirty="0" err="1" smtClean="0">
                <a:ln w="18415" cmpd="sng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পর্যন্ত</a:t>
            </a:r>
            <a:r>
              <a:rPr lang="en-US" sz="2000" dirty="0" smtClean="0">
                <a:ln w="18415" cmpd="sng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en-US" sz="2000" dirty="0" err="1" smtClean="0">
                <a:ln w="18415" cmpd="sng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বিস্তৃত</a:t>
            </a:r>
            <a:r>
              <a:rPr lang="en-US" sz="2000" dirty="0" smtClean="0">
                <a:ln w="18415" cmpd="sng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en-US" sz="2000" dirty="0" err="1" smtClean="0">
                <a:ln w="18415" cmpd="sng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যে</a:t>
            </a:r>
            <a:r>
              <a:rPr lang="en-US" sz="2000" dirty="0" smtClean="0">
                <a:ln w="18415" cmpd="sng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en-US" sz="2000" dirty="0" err="1" smtClean="0">
                <a:ln w="18415" cmpd="sng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অত্যন্ত</a:t>
            </a:r>
            <a:r>
              <a:rPr lang="en-US" sz="2000" dirty="0" smtClean="0">
                <a:ln w="18415" cmpd="sng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en-US" sz="2000" dirty="0" err="1" smtClean="0">
                <a:ln w="18415" cmpd="sng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দ্রুতগতি</a:t>
            </a:r>
            <a:r>
              <a:rPr lang="en-US" sz="2000" dirty="0" smtClean="0">
                <a:ln w="18415" cmpd="sng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en-US" sz="2000" dirty="0" err="1" smtClean="0">
                <a:ln w="18415" cmpd="sng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সম্পন্ন</a:t>
            </a:r>
            <a:r>
              <a:rPr lang="en-US" sz="2000" dirty="0" smtClean="0">
                <a:ln w="18415" cmpd="sng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en-US" sz="2000" dirty="0" err="1" smtClean="0">
                <a:ln w="18415" cmpd="sng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যোগাযোগ</a:t>
            </a:r>
            <a:r>
              <a:rPr lang="en-US" sz="2000" dirty="0" smtClean="0">
                <a:ln w="18415" cmpd="sng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en-US" sz="2000" dirty="0" err="1" smtClean="0">
                <a:ln w="18415" cmpd="sng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ব্যবস্থা</a:t>
            </a:r>
            <a:r>
              <a:rPr lang="en-US" sz="2000" dirty="0" smtClean="0">
                <a:ln w="18415" cmpd="sng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en-US" sz="2000" dirty="0" err="1" smtClean="0">
                <a:ln w="18415" cmpd="sng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গড়ে</a:t>
            </a:r>
            <a:r>
              <a:rPr lang="en-US" sz="2000" dirty="0" smtClean="0">
                <a:ln w="18415" cmpd="sng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en-US" sz="2000" dirty="0" err="1" smtClean="0">
                <a:ln w="18415" cmpd="sng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তোলা</a:t>
            </a:r>
            <a:r>
              <a:rPr lang="en-US" sz="2000" dirty="0" smtClean="0">
                <a:ln w="18415" cmpd="sng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en-US" sz="2000" dirty="0" err="1" smtClean="0">
                <a:ln w="18415" cmpd="sng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হয়েছে</a:t>
            </a:r>
            <a:r>
              <a:rPr lang="en-US" sz="2000" dirty="0" smtClean="0">
                <a:ln w="18415" cmpd="sng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en-US" sz="2000" dirty="0" err="1" smtClean="0">
                <a:ln w="18415" cmpd="sng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তাকে</a:t>
            </a:r>
            <a:r>
              <a:rPr lang="en-US" sz="2000" dirty="0" smtClean="0">
                <a:ln w="18415" cmpd="sng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en-US" sz="2000" dirty="0" err="1" smtClean="0">
                <a:ln w="18415" cmpd="sng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আমরা</a:t>
            </a:r>
            <a:r>
              <a:rPr lang="en-US" sz="2000" dirty="0" smtClean="0">
                <a:ln w="18415" cmpd="sng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en-US" sz="2000" dirty="0" err="1" smtClean="0">
                <a:ln w="18415" cmpd="sng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সাবমেরিন</a:t>
            </a:r>
            <a:r>
              <a:rPr lang="en-US" sz="2000" dirty="0" smtClean="0">
                <a:ln w="18415" cmpd="sng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en-US" sz="2000" dirty="0" err="1" smtClean="0">
                <a:ln w="18415" cmpd="sng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ক্যাবল</a:t>
            </a:r>
            <a:r>
              <a:rPr lang="en-US" sz="2000" dirty="0" smtClean="0">
                <a:ln w="18415" cmpd="sng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en-US" sz="2000" dirty="0" err="1" smtClean="0">
                <a:ln w="18415" cmpd="sng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বলে</a:t>
            </a:r>
            <a:r>
              <a:rPr lang="en-US" sz="2000" dirty="0" smtClean="0">
                <a:ln w="18415" cmpd="sng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en-US" sz="2000" dirty="0" err="1" smtClean="0">
                <a:ln w="18415" cmpd="sng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থাকি</a:t>
            </a:r>
            <a:r>
              <a:rPr lang="en-US" sz="2000" dirty="0" smtClean="0">
                <a:ln w="18415" cmpd="sng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।</a:t>
            </a:r>
            <a:endParaRPr lang="en-US" sz="2000" dirty="0">
              <a:ln w="18415" cmpd="sng">
                <a:solidFill>
                  <a:srgbClr val="FF0000"/>
                </a:solidFill>
                <a:prstDash val="solid"/>
              </a:ln>
              <a:solidFill>
                <a:srgbClr val="FF00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slow" advTm="1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818821" y="5057715"/>
            <a:ext cx="1485150" cy="400110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0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Outer Jacket</a:t>
            </a:r>
            <a:endParaRPr lang="en-US" sz="4400" dirty="0">
              <a:ln w="18415" cmpd="sng">
                <a:solidFill>
                  <a:sysClr val="windowText" lastClr="000000"/>
                </a:solidFill>
                <a:prstDash val="solid"/>
              </a:ln>
              <a:solidFill>
                <a:sysClr val="windowText" lastClr="0000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2423017" y="5048190"/>
            <a:ext cx="2040046" cy="400110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0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Strength Member</a:t>
            </a:r>
            <a:endParaRPr lang="en-US" sz="4800" dirty="0">
              <a:ln w="18415" cmpd="sng">
                <a:solidFill>
                  <a:sysClr val="windowText" lastClr="000000"/>
                </a:solidFill>
                <a:prstDash val="solid"/>
              </a:ln>
              <a:solidFill>
                <a:sysClr val="windowText" lastClr="0000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4602903" y="5010090"/>
            <a:ext cx="977383" cy="400110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0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Coating</a:t>
            </a:r>
            <a:endParaRPr lang="en-US" sz="6000" dirty="0">
              <a:ln w="18415" cmpd="sng">
                <a:solidFill>
                  <a:sysClr val="windowText" lastClr="000000"/>
                </a:solidFill>
                <a:prstDash val="solid"/>
              </a:ln>
              <a:solidFill>
                <a:sysClr val="windowText" lastClr="0000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5773297" y="5019615"/>
            <a:ext cx="1087157" cy="400110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0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Cladding</a:t>
            </a:r>
            <a:endParaRPr lang="en-US" sz="6000" dirty="0">
              <a:ln w="18415" cmpd="sng">
                <a:solidFill>
                  <a:sysClr val="windowText" lastClr="000000"/>
                </a:solidFill>
                <a:prstDash val="solid"/>
              </a:ln>
              <a:solidFill>
                <a:sysClr val="windowText" lastClr="0000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809625" y="528935"/>
            <a:ext cx="7905750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400" b="1" cap="none" spc="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অপটিক্যাল</a:t>
            </a:r>
            <a:r>
              <a:rPr lang="en-US" sz="2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 </a:t>
            </a:r>
            <a:r>
              <a:rPr lang="en-US" sz="2400" b="1" cap="none" spc="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ফাইবারের</a:t>
            </a:r>
            <a:r>
              <a:rPr lang="en-US" sz="2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 </a:t>
            </a:r>
            <a:r>
              <a:rPr lang="en-US" sz="2400" b="1" cap="none" spc="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বিভিন্ন</a:t>
            </a:r>
            <a:r>
              <a:rPr lang="en-US" sz="2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 </a:t>
            </a:r>
            <a:r>
              <a:rPr lang="en-US" sz="2400" b="1" cap="none" spc="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অংশ</a:t>
            </a:r>
            <a:endParaRPr lang="en-US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pic>
        <p:nvPicPr>
          <p:cNvPr id="22" name="Picture 21" descr="download (1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9929" y="1412748"/>
            <a:ext cx="4927146" cy="2759202"/>
          </a:xfrm>
          <a:prstGeom prst="rect">
            <a:avLst/>
          </a:prstGeom>
        </p:spPr>
      </p:pic>
      <p:cxnSp>
        <p:nvCxnSpPr>
          <p:cNvPr id="9" name="Straight Arrow Connector 8"/>
          <p:cNvCxnSpPr/>
          <p:nvPr/>
        </p:nvCxnSpPr>
        <p:spPr>
          <a:xfrm rot="5400000" flipH="1" flipV="1">
            <a:off x="1038227" y="3105150"/>
            <a:ext cx="2667001" cy="1200152"/>
          </a:xfrm>
          <a:prstGeom prst="straightConnector1">
            <a:avLst/>
          </a:prstGeom>
          <a:ln w="28575"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/>
          <p:cNvSpPr/>
          <p:nvPr/>
        </p:nvSpPr>
        <p:spPr>
          <a:xfrm>
            <a:off x="7068697" y="5029140"/>
            <a:ext cx="670183" cy="400110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0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Core</a:t>
            </a:r>
            <a:endParaRPr lang="en-US" sz="6000" dirty="0">
              <a:ln w="18415" cmpd="sng">
                <a:solidFill>
                  <a:sysClr val="windowText" lastClr="000000"/>
                </a:solidFill>
                <a:prstDash val="solid"/>
              </a:ln>
              <a:solidFill>
                <a:sysClr val="windowText" lastClr="0000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cxnSp>
        <p:nvCxnSpPr>
          <p:cNvPr id="12" name="Straight Arrow Connector 11"/>
          <p:cNvCxnSpPr/>
          <p:nvPr/>
        </p:nvCxnSpPr>
        <p:spPr>
          <a:xfrm rot="5400000" flipH="1" flipV="1">
            <a:off x="2519365" y="3462339"/>
            <a:ext cx="2314577" cy="838200"/>
          </a:xfrm>
          <a:prstGeom prst="straightConnector1">
            <a:avLst/>
          </a:prstGeom>
          <a:ln w="28575"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>
            <a:stCxn id="18" idx="0"/>
          </p:cNvCxnSpPr>
          <p:nvPr/>
        </p:nvCxnSpPr>
        <p:spPr>
          <a:xfrm rot="16200000" flipV="1">
            <a:off x="3979340" y="3897835"/>
            <a:ext cx="2114490" cy="110020"/>
          </a:xfrm>
          <a:prstGeom prst="straightConnector1">
            <a:avLst/>
          </a:prstGeom>
          <a:ln w="28575"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>
            <a:stCxn id="20" idx="0"/>
          </p:cNvCxnSpPr>
          <p:nvPr/>
        </p:nvCxnSpPr>
        <p:spPr>
          <a:xfrm rot="16200000" flipV="1">
            <a:off x="5053944" y="3756682"/>
            <a:ext cx="2047815" cy="478051"/>
          </a:xfrm>
          <a:prstGeom prst="straightConnector1">
            <a:avLst/>
          </a:prstGeom>
          <a:ln w="28575"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>
            <a:stCxn id="11" idx="0"/>
          </p:cNvCxnSpPr>
          <p:nvPr/>
        </p:nvCxnSpPr>
        <p:spPr>
          <a:xfrm rot="16200000" flipV="1">
            <a:off x="5997452" y="3622803"/>
            <a:ext cx="1933515" cy="879160"/>
          </a:xfrm>
          <a:prstGeom prst="straightConnector1">
            <a:avLst/>
          </a:prstGeom>
          <a:ln w="28575"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1740804724"/>
      </p:ext>
    </p:extLst>
  </p:cSld>
  <p:clrMapOvr>
    <a:masterClrMapping/>
  </p:clrMapOvr>
  <p:transition spd="slow" advTm="1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1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2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9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40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4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4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56" dur="5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61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66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1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6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81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6" grpId="0" animBg="1"/>
      <p:bldP spid="18" grpId="0" animBg="1"/>
      <p:bldP spid="20" grpId="0" animBg="1"/>
      <p:bldP spid="21" grpId="0"/>
      <p:bldP spid="11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9657" y="710364"/>
            <a:ext cx="8984343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200" b="1" cap="none" spc="0" dirty="0" err="1" smtClean="0">
                <a:ln w="24500" cmpd="dbl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ysClr val="windowText" lastClr="000000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অপটিক্যাল</a:t>
            </a:r>
            <a:r>
              <a:rPr lang="en-US" sz="3200" b="1" cap="none" spc="0" dirty="0" smtClean="0">
                <a:ln w="24500" cmpd="dbl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ysClr val="windowText" lastClr="000000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 </a:t>
            </a:r>
            <a:r>
              <a:rPr lang="en-US" sz="3200" b="1" cap="none" spc="0" dirty="0" err="1" smtClean="0">
                <a:ln w="24500" cmpd="dbl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ysClr val="windowText" lastClr="000000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ফাইবারের</a:t>
            </a:r>
            <a:r>
              <a:rPr lang="en-US" sz="3200" b="1" cap="none" spc="0" dirty="0" smtClean="0">
                <a:ln w="24500" cmpd="dbl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ysClr val="windowText" lastClr="000000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 </a:t>
            </a:r>
            <a:r>
              <a:rPr lang="en-US" sz="3200" b="1" cap="none" spc="0" dirty="0" err="1" smtClean="0">
                <a:ln w="24500" cmpd="dbl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ysClr val="windowText" lastClr="000000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প্রকারভেদ</a:t>
            </a:r>
            <a:endParaRPr lang="en-US" sz="5400" b="1" cap="none" spc="0" dirty="0">
              <a:ln w="24500" cmpd="dbl">
                <a:solidFill>
                  <a:sysClr val="windowText" lastClr="000000"/>
                </a:solidFill>
                <a:prstDash val="solid"/>
                <a:miter lim="800000"/>
              </a:ln>
              <a:solidFill>
                <a:sysClr val="windowText" lastClr="000000"/>
              </a:soli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</p:txBody>
      </p:sp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841828" y="1901371"/>
            <a:ext cx="7257143" cy="32316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600" b="0" i="0" u="none" strike="noStrike" cap="none" normalizeH="0" baseline="0" dirty="0" err="1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/>
                <a:latin typeface="Nirmala UI" pitchFamily="34" charset="0"/>
                <a:ea typeface="Calibri" pitchFamily="34" charset="0"/>
                <a:cs typeface="Nirmala UI" pitchFamily="34" charset="0"/>
              </a:rPr>
              <a:t>গঠনগত</a:t>
            </a:r>
            <a:r>
              <a:rPr kumimoji="0" lang="en-US" sz="3600" b="0" i="0" u="none" strike="noStrike" cap="none" normalizeH="0" baseline="0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en-US" sz="3600" b="0" i="0" u="none" strike="noStrike" cap="none" normalizeH="0" baseline="0" dirty="0" err="1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/>
                <a:latin typeface="Nirmala UI" pitchFamily="34" charset="0"/>
                <a:ea typeface="Calibri" pitchFamily="34" charset="0"/>
                <a:cs typeface="Nirmala UI" pitchFamily="34" charset="0"/>
              </a:rPr>
              <a:t>প্রতিসরাংকের</a:t>
            </a:r>
            <a:r>
              <a:rPr kumimoji="0" lang="en-US" sz="3600" b="0" i="0" u="none" strike="noStrike" cap="none" normalizeH="0" baseline="0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en-US" sz="3600" b="0" i="0" u="none" strike="noStrike" cap="none" normalizeH="0" baseline="0" dirty="0" err="1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/>
                <a:latin typeface="Nirmala UI" pitchFamily="34" charset="0"/>
                <a:ea typeface="Calibri" pitchFamily="34" charset="0"/>
                <a:cs typeface="Nirmala UI" pitchFamily="34" charset="0"/>
              </a:rPr>
              <a:t>উপর</a:t>
            </a:r>
            <a:r>
              <a:rPr kumimoji="0" lang="en-US" sz="3600" b="0" i="0" u="none" strike="noStrike" cap="none" normalizeH="0" baseline="0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en-US" sz="3600" b="0" i="0" u="none" strike="noStrike" cap="none" normalizeH="0" baseline="0" dirty="0" err="1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/>
                <a:latin typeface="Nirmala UI" pitchFamily="34" charset="0"/>
                <a:ea typeface="Calibri" pitchFamily="34" charset="0"/>
                <a:cs typeface="Nirmala UI" pitchFamily="34" charset="0"/>
              </a:rPr>
              <a:t>ভিত্তি</a:t>
            </a:r>
            <a:r>
              <a:rPr kumimoji="0" lang="en-US" sz="3600" b="0" i="0" u="none" strike="noStrike" cap="none" normalizeH="0" baseline="0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en-US" sz="3600" b="0" i="0" u="none" strike="noStrike" cap="none" normalizeH="0" baseline="0" dirty="0" err="1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/>
                <a:latin typeface="Nirmala UI" pitchFamily="34" charset="0"/>
                <a:ea typeface="Calibri" pitchFamily="34" charset="0"/>
                <a:cs typeface="Nirmala UI" pitchFamily="34" charset="0"/>
              </a:rPr>
              <a:t>করে</a:t>
            </a:r>
            <a:r>
              <a:rPr kumimoji="0" lang="en-US" sz="3600" b="0" i="0" u="none" strike="noStrike" cap="none" normalizeH="0" baseline="0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/>
                <a:latin typeface="Nirmala UI" pitchFamily="34" charset="0"/>
                <a:ea typeface="Calibri" pitchFamily="34" charset="0"/>
                <a:cs typeface="Nirmala UI" pitchFamily="34" charset="0"/>
              </a:rPr>
              <a:t> </a:t>
            </a:r>
            <a:r>
              <a:rPr kumimoji="0" lang="en-US" sz="3600" b="0" i="0" u="none" strike="noStrike" cap="none" normalizeH="0" baseline="0" dirty="0" err="1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/>
                <a:latin typeface="Nirmala UI" pitchFamily="34" charset="0"/>
                <a:ea typeface="Calibri" pitchFamily="34" charset="0"/>
                <a:cs typeface="Nirmala UI" pitchFamily="34" charset="0"/>
              </a:rPr>
              <a:t>অপটিক</a:t>
            </a:r>
            <a:r>
              <a:rPr kumimoji="0" lang="en-US" sz="3600" b="0" i="0" u="none" strike="noStrike" cap="none" normalizeH="0" baseline="0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en-US" sz="3600" b="0" i="0" u="none" strike="noStrike" cap="none" normalizeH="0" baseline="0" dirty="0" err="1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/>
                <a:latin typeface="Nirmala UI" pitchFamily="34" charset="0"/>
                <a:ea typeface="Calibri" pitchFamily="34" charset="0"/>
                <a:cs typeface="Nirmala UI" pitchFamily="34" charset="0"/>
              </a:rPr>
              <a:t>ফাইবার</a:t>
            </a:r>
            <a:r>
              <a:rPr kumimoji="0" lang="en-US" sz="3600" b="0" i="0" u="none" strike="noStrike" cap="none" normalizeH="0" baseline="0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3 </a:t>
            </a:r>
            <a:r>
              <a:rPr kumimoji="0" lang="en-US" sz="3600" b="0" i="0" u="none" strike="noStrike" cap="none" normalizeH="0" baseline="0" dirty="0" err="1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/>
                <a:latin typeface="Nirmala UI" pitchFamily="34" charset="0"/>
                <a:ea typeface="Calibri" pitchFamily="34" charset="0"/>
                <a:cs typeface="Nirmala UI" pitchFamily="34" charset="0"/>
              </a:rPr>
              <a:t>প্রকার।যথা</a:t>
            </a:r>
            <a:r>
              <a:rPr kumimoji="0" lang="en-US" sz="3600" b="0" i="0" u="none" strike="noStrike" cap="none" normalizeH="0" baseline="0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: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dirty="0" smtClean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effectLst/>
              <a:latin typeface="Arial" pitchFamily="34" charset="0"/>
              <a:ea typeface="Calibri" pitchFamily="34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600" b="0" i="0" u="none" strike="noStrike" cap="none" normalizeH="0" baseline="0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(1) </a:t>
            </a:r>
            <a:r>
              <a:rPr kumimoji="0" lang="en-US" sz="3600" b="0" i="0" u="none" strike="noStrike" cap="none" normalizeH="0" baseline="0" dirty="0" err="1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/>
                <a:latin typeface="Nirmala UI" pitchFamily="34" charset="0"/>
                <a:ea typeface="Calibri" pitchFamily="34" charset="0"/>
                <a:cs typeface="Nirmala UI" pitchFamily="34" charset="0"/>
              </a:rPr>
              <a:t>স্টেপ</a:t>
            </a:r>
            <a:r>
              <a:rPr kumimoji="0" lang="en-US" sz="3600" b="0" i="0" u="none" strike="noStrike" cap="none" normalizeH="0" baseline="0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en-US" sz="3600" b="0" i="0" u="none" strike="noStrike" cap="none" normalizeH="0" baseline="0" dirty="0" err="1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/>
                <a:latin typeface="Nirmala UI" pitchFamily="34" charset="0"/>
                <a:ea typeface="Calibri" pitchFamily="34" charset="0"/>
                <a:cs typeface="Nirmala UI" pitchFamily="34" charset="0"/>
              </a:rPr>
              <a:t>ইনডেক্স</a:t>
            </a:r>
            <a:endParaRPr kumimoji="0" lang="en-US" sz="3600" b="0" i="0" u="none" strike="noStrike" cap="none" normalizeH="0" baseline="0" dirty="0" smtClean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effectLst/>
              <a:latin typeface="Nirmala UI" pitchFamily="34" charset="0"/>
              <a:ea typeface="Calibri" pitchFamily="34" charset="0"/>
              <a:cs typeface="Nirmala UI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600" b="0" i="0" u="none" strike="noStrike" cap="none" normalizeH="0" baseline="0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(2) </a:t>
            </a:r>
            <a:r>
              <a:rPr kumimoji="0" lang="en-US" sz="3600" b="0" i="0" u="none" strike="noStrike" cap="none" normalizeH="0" baseline="0" dirty="0" err="1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/>
                <a:latin typeface="Nirmala UI" pitchFamily="34" charset="0"/>
                <a:ea typeface="Calibri" pitchFamily="34" charset="0"/>
                <a:cs typeface="Nirmala UI" pitchFamily="34" charset="0"/>
              </a:rPr>
              <a:t>গ্রেডেড</a:t>
            </a:r>
            <a:r>
              <a:rPr kumimoji="0" lang="en-US" sz="3600" b="0" i="0" u="none" strike="noStrike" cap="none" normalizeH="0" baseline="0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en-US" sz="3600" b="0" i="0" u="none" strike="noStrike" cap="none" normalizeH="0" baseline="0" dirty="0" err="1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/>
                <a:latin typeface="Nirmala UI" pitchFamily="34" charset="0"/>
                <a:ea typeface="Calibri" pitchFamily="34" charset="0"/>
                <a:cs typeface="Nirmala UI" pitchFamily="34" charset="0"/>
              </a:rPr>
              <a:t>ইনডেক্স</a:t>
            </a:r>
            <a:endParaRPr kumimoji="0" lang="en-US" sz="3600" b="0" i="0" u="none" strike="noStrike" cap="none" normalizeH="0" baseline="0" dirty="0" smtClean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effectLst/>
              <a:latin typeface="Nirmala UI" pitchFamily="34" charset="0"/>
              <a:ea typeface="Calibri" pitchFamily="34" charset="0"/>
              <a:cs typeface="Nirmala UI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600" b="0" i="0" u="none" strike="noStrike" cap="none" normalizeH="0" baseline="0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(3) </a:t>
            </a:r>
            <a:r>
              <a:rPr kumimoji="0" lang="en-US" sz="3600" b="0" i="0" u="none" strike="noStrike" cap="none" normalizeH="0" baseline="0" dirty="0" err="1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/>
                <a:latin typeface="Nirmala UI" pitchFamily="34" charset="0"/>
                <a:ea typeface="Calibri" pitchFamily="34" charset="0"/>
                <a:cs typeface="Nirmala UI" pitchFamily="34" charset="0"/>
              </a:rPr>
              <a:t>মনোমোড</a:t>
            </a:r>
            <a:r>
              <a:rPr kumimoji="0" lang="en-US" sz="3600" b="0" i="0" u="none" strike="noStrike" cap="none" normalizeH="0" baseline="0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en-US" sz="3600" b="0" i="0" u="none" strike="noStrike" cap="none" normalizeH="0" baseline="0" dirty="0" err="1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/>
                <a:latin typeface="Nirmala UI" pitchFamily="34" charset="0"/>
                <a:ea typeface="Calibri" pitchFamily="34" charset="0"/>
                <a:cs typeface="Nirmala UI" pitchFamily="34" charset="0"/>
              </a:rPr>
              <a:t>ফাইবার</a:t>
            </a:r>
            <a:endParaRPr kumimoji="0" lang="en-US" sz="2800" b="0" i="0" u="none" strike="noStrike" cap="none" normalizeH="0" baseline="0" dirty="0" smtClean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slow" advTm="1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10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10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10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02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574618" y="1191464"/>
            <a:ext cx="3627435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6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জোড়ায়</a:t>
            </a:r>
            <a:r>
              <a:rPr lang="en-US" sz="36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en-US" sz="36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কাজ</a:t>
            </a:r>
            <a:endParaRPr lang="en-US" sz="3600" dirty="0">
              <a:ln w="18415" cmpd="sng">
                <a:solidFill>
                  <a:sysClr val="windowText" lastClr="000000"/>
                </a:solidFill>
                <a:prstDash val="solid"/>
              </a:ln>
              <a:solidFill>
                <a:sysClr val="windowText" lastClr="0000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67345" y="2278864"/>
            <a:ext cx="4433455" cy="1957904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666482" y="5024065"/>
            <a:ext cx="7826354" cy="95410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800" b="1" spc="300" dirty="0" err="1" smtClean="0">
                <a:ln w="11430" cmpd="sng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ysClr val="windowText" lastClr="00000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অপটিক্যাল</a:t>
            </a:r>
            <a:r>
              <a:rPr lang="en-US" sz="2800" b="1" spc="300" dirty="0" smtClean="0">
                <a:ln w="11430" cmpd="sng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ysClr val="windowText" lastClr="00000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spc="300" dirty="0" err="1" smtClean="0">
                <a:ln w="11430" cmpd="sng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ysClr val="windowText" lastClr="00000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ফাইবারের</a:t>
            </a:r>
            <a:r>
              <a:rPr lang="en-US" sz="2800" b="1" spc="300" dirty="0" smtClean="0">
                <a:ln w="11430" cmpd="sng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ysClr val="windowText" lastClr="00000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spc="300" dirty="0" err="1" smtClean="0">
                <a:ln w="11430" cmpd="sng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ysClr val="windowText" lastClr="00000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অসুবিধা</a:t>
            </a:r>
            <a:r>
              <a:rPr lang="en-US" sz="2800" b="1" spc="300" dirty="0" smtClean="0">
                <a:ln w="11430" cmpd="sng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ysClr val="windowText" lastClr="00000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cap="none" spc="300" dirty="0" err="1" smtClean="0">
                <a:ln w="11430" cmpd="sng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ysClr val="windowText" lastClr="00000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সমূহ</a:t>
            </a:r>
            <a:r>
              <a:rPr lang="en-US" sz="2800" b="1" cap="none" spc="300" dirty="0" smtClean="0">
                <a:ln w="11430" cmpd="sng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ysClr val="windowText" lastClr="00000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cap="none" spc="300" dirty="0" err="1" smtClean="0">
                <a:ln w="11430" cmpd="sng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ysClr val="windowText" lastClr="00000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চিহ্নিত</a:t>
            </a:r>
            <a:r>
              <a:rPr lang="en-US" sz="2800" b="1" cap="none" spc="300" dirty="0" smtClean="0">
                <a:ln w="11430" cmpd="sng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ysClr val="windowText" lastClr="00000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cap="none" spc="300" dirty="0" err="1" smtClean="0">
                <a:ln w="11430" cmpd="sng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ysClr val="windowText" lastClr="00000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কর</a:t>
            </a:r>
            <a:r>
              <a:rPr lang="en-US" sz="2800" b="1" cap="none" spc="300" dirty="0" smtClean="0">
                <a:ln w="11430" cmpd="sng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ysClr val="windowText" lastClr="00000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।</a:t>
            </a:r>
            <a:endParaRPr lang="en-US" sz="5400" b="1" cap="none" spc="300" dirty="0">
              <a:ln w="11430" cmpd="sng">
                <a:solidFill>
                  <a:sysClr val="windowText" lastClr="000000"/>
                </a:solidFill>
                <a:prstDash val="solid"/>
                <a:miter lim="800000"/>
              </a:ln>
              <a:solidFill>
                <a:sysClr val="windowText" lastClr="000000"/>
              </a:soli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44158730-ECA5-44AB-AC83-9E799FADAB76}"/>
              </a:ext>
            </a:extLst>
          </p:cNvPr>
          <p:cNvSpPr/>
          <p:nvPr/>
        </p:nvSpPr>
        <p:spPr>
          <a:xfrm rot="16200000">
            <a:off x="5405545" y="2489050"/>
            <a:ext cx="464413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dirty="0" smtClean="0">
                <a:ln w="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 w="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খাতায়</a:t>
            </a:r>
            <a:r>
              <a:rPr lang="en-US" sz="3600" dirty="0">
                <a:ln w="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n w="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লিখে</a:t>
            </a:r>
            <a:r>
              <a:rPr lang="en-US" sz="3600" dirty="0">
                <a:ln w="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n w="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দেখাও</a:t>
            </a:r>
            <a:r>
              <a:rPr lang="en-US" sz="3600" dirty="0" smtClean="0">
                <a:ln w="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600" b="0" cap="none" spc="0" dirty="0">
              <a:ln w="0"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</p:cSld>
  <p:clrMapOvr>
    <a:masterClrMapping/>
  </p:clrMapOvr>
  <p:transition spd="slow" advTm="1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3" dur="5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8" presetClass="entr" presetSubtype="12" repeatCount="2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3" dur="5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025775" y="715449"/>
            <a:ext cx="2107578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2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মূল্যায়ন</a:t>
            </a:r>
            <a:endParaRPr lang="en-US" sz="4000" dirty="0">
              <a:ln w="18415" cmpd="sng">
                <a:solidFill>
                  <a:sysClr val="windowText" lastClr="000000"/>
                </a:solidFill>
                <a:prstDash val="solid"/>
              </a:ln>
              <a:solidFill>
                <a:sysClr val="windowText" lastClr="0000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5351760" y="1078195"/>
            <a:ext cx="2630848" cy="400110"/>
          </a:xfrm>
          <a:prstGeom prst="rect">
            <a:avLst/>
          </a:prstGeom>
          <a:noFill/>
          <a:ln>
            <a:noFill/>
          </a:ln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n-US" sz="2000" cap="none" spc="0" dirty="0" err="1" smtClean="0">
                <a:ln w="1143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সবাই</a:t>
            </a:r>
            <a:r>
              <a:rPr lang="en-US" sz="2000" cap="none" spc="0" dirty="0" smtClean="0">
                <a:ln w="1143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en-US" sz="2000" cap="none" spc="0" dirty="0" err="1" smtClean="0">
                <a:ln w="1143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খাতা</a:t>
            </a:r>
            <a:r>
              <a:rPr lang="en-US" sz="2000" cap="none" spc="0" dirty="0" smtClean="0">
                <a:ln w="1143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-</a:t>
            </a:r>
            <a:r>
              <a:rPr lang="en-US" sz="2000" cap="none" spc="0" dirty="0" err="1" smtClean="0">
                <a:ln w="1143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কলম</a:t>
            </a:r>
            <a:r>
              <a:rPr lang="en-US" sz="2000" cap="none" spc="0" dirty="0" smtClean="0">
                <a:ln w="1143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en-US" sz="2000" cap="none" spc="0" dirty="0" err="1" smtClean="0">
                <a:ln w="1143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নাও</a:t>
            </a:r>
            <a:r>
              <a:rPr lang="en-US" sz="2000" cap="none" spc="0" dirty="0" smtClean="0">
                <a:ln w="1143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|</a:t>
            </a:r>
            <a:endParaRPr lang="en-US" sz="3600" cap="none" spc="0" dirty="0">
              <a:ln w="11430"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56332" y="1673681"/>
            <a:ext cx="7755187" cy="400110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</a:bodyPr>
          <a:lstStyle/>
          <a:p>
            <a:r>
              <a:rPr lang="en-US" sz="20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1. </a:t>
            </a:r>
            <a:r>
              <a:rPr lang="en-US" sz="20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অপটিক্যাল</a:t>
            </a:r>
            <a:r>
              <a:rPr lang="en-US" sz="20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ফাইবার</a:t>
            </a:r>
            <a:r>
              <a:rPr lang="en-US" sz="20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তৈরী</a:t>
            </a:r>
            <a:r>
              <a:rPr lang="en-US" sz="20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20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----------।</a:t>
            </a:r>
            <a:endParaRPr lang="en-US" sz="2000" dirty="0">
              <a:ln w="18415" cmpd="sng">
                <a:solidFill>
                  <a:sysClr val="windowText" lastClr="000000"/>
                </a:solidFill>
                <a:prstDash val="solid"/>
              </a:ln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680366" y="1640230"/>
            <a:ext cx="2207780" cy="4001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r"/>
            <a:r>
              <a:rPr lang="en-US" sz="2000" dirty="0" err="1" smtClean="0">
                <a:ln w="10541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কাঁচের</a:t>
            </a:r>
            <a:r>
              <a:rPr lang="en-US" sz="2000" dirty="0" smtClean="0">
                <a:ln w="10541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n w="10541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তন্তু</a:t>
            </a:r>
            <a:r>
              <a:rPr lang="en-US" sz="2000" dirty="0" smtClean="0">
                <a:ln w="10541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n w="10541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দিয়ে</a:t>
            </a:r>
            <a:endParaRPr lang="en-US" sz="2000" cap="none" spc="0" dirty="0">
              <a:ln w="10541" cmpd="sng">
                <a:solidFill>
                  <a:sysClr val="windowText" lastClr="000000"/>
                </a:solidFill>
                <a:prstDash val="solid"/>
              </a:ln>
              <a:solidFill>
                <a:sysClr val="windowText" lastClr="000000"/>
              </a:solidFill>
              <a:effectLst/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90313" y="2132588"/>
            <a:ext cx="6374062" cy="400110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</a:bodyPr>
          <a:lstStyle/>
          <a:p>
            <a:r>
              <a:rPr lang="en-US" sz="20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2. </a:t>
            </a:r>
            <a:r>
              <a:rPr lang="en-US" sz="20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অপটিক্যাল</a:t>
            </a:r>
            <a:r>
              <a:rPr lang="en-US" sz="20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ক্যাবল</a:t>
            </a:r>
            <a:r>
              <a:rPr lang="en-US" sz="20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দিয়ে</a:t>
            </a:r>
            <a:r>
              <a:rPr lang="en-US" sz="20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পাঠানো</a:t>
            </a:r>
            <a:r>
              <a:rPr lang="en-US" sz="20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20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….…।</a:t>
            </a:r>
            <a:endParaRPr lang="en-US" sz="2000" dirty="0">
              <a:ln w="18415" cmpd="sng">
                <a:solidFill>
                  <a:sysClr val="windowText" lastClr="000000"/>
                </a:solidFill>
                <a:prstDash val="solid"/>
              </a:ln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655255" y="2158403"/>
            <a:ext cx="2177680" cy="4001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r"/>
            <a:r>
              <a:rPr lang="en-US" sz="2000" cap="none" spc="0" dirty="0" err="1" smtClean="0">
                <a:ln w="10541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/>
                <a:latin typeface="NikoshBAN" pitchFamily="2" charset="0"/>
                <a:cs typeface="NikoshBAN" pitchFamily="2" charset="0"/>
              </a:rPr>
              <a:t>আলোক</a:t>
            </a:r>
            <a:r>
              <a:rPr lang="en-US" sz="2000" cap="none" spc="0" dirty="0" smtClean="0">
                <a:ln w="10541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/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cap="none" spc="0" dirty="0" err="1" smtClean="0">
                <a:ln w="10541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/>
                <a:latin typeface="NikoshBAN" pitchFamily="2" charset="0"/>
                <a:cs typeface="NikoshBAN" pitchFamily="2" charset="0"/>
              </a:rPr>
              <a:t>সিগনাল</a:t>
            </a:r>
            <a:endParaRPr lang="en-US" sz="2000" cap="none" spc="0" dirty="0">
              <a:ln w="10541" cmpd="sng">
                <a:solidFill>
                  <a:sysClr val="windowText" lastClr="000000"/>
                </a:solidFill>
                <a:prstDash val="solid"/>
              </a:ln>
              <a:solidFill>
                <a:sysClr val="windowText" lastClr="000000"/>
              </a:solidFill>
              <a:effectLst/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52213" y="2598550"/>
            <a:ext cx="6081961" cy="1015663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</a:bodyPr>
          <a:lstStyle/>
          <a:p>
            <a:pPr marL="457200" indent="-457200">
              <a:buAutoNum type="arabicPeriod" startAt="3"/>
            </a:pPr>
            <a:r>
              <a:rPr lang="en-US" sz="20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অপটিক্যাল</a:t>
            </a:r>
            <a:r>
              <a:rPr lang="en-US" sz="20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ফাইবারের</a:t>
            </a:r>
            <a:r>
              <a:rPr lang="en-US" sz="20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ভিতর</a:t>
            </a:r>
            <a:r>
              <a:rPr lang="en-US" sz="20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দিয়ে</a:t>
            </a:r>
            <a:r>
              <a:rPr lang="en-US" sz="20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আলোক</a:t>
            </a:r>
            <a:r>
              <a:rPr lang="en-US" sz="20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সিগনাল</a:t>
            </a:r>
            <a:r>
              <a:rPr lang="en-US" sz="20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পূর্ণ</a:t>
            </a:r>
            <a:r>
              <a:rPr lang="en-US" sz="20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…….</a:t>
            </a:r>
            <a:r>
              <a:rPr lang="en-US" sz="20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প্রতিফলনের</a:t>
            </a:r>
            <a:r>
              <a:rPr lang="en-US" sz="20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মাধ্যমে</a:t>
            </a:r>
            <a:r>
              <a:rPr lang="en-US" sz="20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স্থানান্তরিত</a:t>
            </a:r>
            <a:r>
              <a:rPr lang="en-US" sz="20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20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2000" dirty="0">
              <a:ln w="18415" cmpd="sng">
                <a:solidFill>
                  <a:sysClr val="windowText" lastClr="000000"/>
                </a:solidFill>
                <a:prstDash val="solid"/>
              </a:ln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6289964" y="2747485"/>
            <a:ext cx="1731818" cy="4001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r"/>
            <a:r>
              <a:rPr lang="en-US" sz="2000" dirty="0" err="1" smtClean="0">
                <a:ln w="10541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আভ্যন্তরীণ</a:t>
            </a:r>
            <a:endParaRPr lang="en-US" sz="2000" cap="none" spc="0" dirty="0">
              <a:ln w="10541" cmpd="sng">
                <a:solidFill>
                  <a:sysClr val="windowText" lastClr="000000"/>
                </a:solidFill>
                <a:prstDash val="solid"/>
              </a:ln>
              <a:solidFill>
                <a:sysClr val="windowText" lastClr="000000"/>
              </a:solidFill>
              <a:effectLst/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646059" y="3583849"/>
            <a:ext cx="7296345" cy="400110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</a:bodyPr>
          <a:lstStyle/>
          <a:p>
            <a:r>
              <a:rPr lang="en-US" sz="20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4. </a:t>
            </a:r>
            <a:r>
              <a:rPr lang="en-US" sz="20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বৈদ্যুতিক</a:t>
            </a:r>
            <a:r>
              <a:rPr lang="en-US" sz="20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সিগনাল</a:t>
            </a:r>
            <a:r>
              <a:rPr lang="en-US" sz="20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কে</a:t>
            </a:r>
            <a:r>
              <a:rPr lang="en-US" sz="20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প্রথমে</a:t>
            </a:r>
            <a:r>
              <a:rPr lang="en-US" sz="20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….</a:t>
            </a:r>
            <a:r>
              <a:rPr lang="en-US" sz="20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সিগনালে</a:t>
            </a:r>
            <a:r>
              <a:rPr lang="en-US" sz="20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পরিনত</a:t>
            </a:r>
            <a:r>
              <a:rPr lang="en-US" sz="20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20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20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2000" dirty="0">
              <a:ln w="18415" cmpd="sng">
                <a:solidFill>
                  <a:sysClr val="windowText" lastClr="000000"/>
                </a:solidFill>
                <a:prstDash val="solid"/>
              </a:ln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6835205" y="3588348"/>
            <a:ext cx="1431555" cy="4001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000" cap="none" spc="0" dirty="0" err="1" smtClean="0">
                <a:ln w="10541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/>
                <a:latin typeface="NikoshBAN" pitchFamily="2" charset="0"/>
                <a:cs typeface="NikoshBAN" pitchFamily="2" charset="0"/>
              </a:rPr>
              <a:t>আলোক</a:t>
            </a:r>
            <a:endParaRPr lang="en-US" sz="2000" cap="none" spc="0" dirty="0">
              <a:ln w="10541" cmpd="sng">
                <a:solidFill>
                  <a:sysClr val="windowText" lastClr="000000"/>
                </a:solidFill>
                <a:prstDash val="solid"/>
              </a:ln>
              <a:solidFill>
                <a:sysClr val="windowText" lastClr="000000"/>
              </a:solidFill>
              <a:effectLst/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695419" y="4061099"/>
            <a:ext cx="5404045" cy="400110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</a:bodyPr>
          <a:lstStyle/>
          <a:p>
            <a:r>
              <a:rPr lang="en-US" sz="20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5. </a:t>
            </a:r>
            <a:r>
              <a:rPr lang="en-US" sz="20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সাবমেরিন</a:t>
            </a:r>
            <a:r>
              <a:rPr lang="en-US" sz="20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ক্যাবল</a:t>
            </a:r>
            <a:r>
              <a:rPr lang="en-US" sz="20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……..</a:t>
            </a:r>
            <a:r>
              <a:rPr lang="en-US" sz="20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দিয়ে</a:t>
            </a:r>
            <a:r>
              <a:rPr lang="en-US" sz="20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স্থাপন</a:t>
            </a:r>
            <a:r>
              <a:rPr lang="en-US" sz="20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20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20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2000" dirty="0">
              <a:ln w="18415" cmpd="sng">
                <a:solidFill>
                  <a:sysClr val="windowText" lastClr="000000"/>
                </a:solidFill>
                <a:prstDash val="solid"/>
              </a:ln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4179832" y="4059538"/>
            <a:ext cx="3781793" cy="4001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r"/>
            <a:r>
              <a:rPr lang="en-US" sz="2000" cap="none" spc="0" dirty="0" err="1" smtClean="0">
                <a:ln w="10541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/>
                <a:latin typeface="NikoshBAN" pitchFamily="2" charset="0"/>
                <a:cs typeface="NikoshBAN" pitchFamily="2" charset="0"/>
              </a:rPr>
              <a:t>সমূদ্রের</a:t>
            </a:r>
            <a:r>
              <a:rPr lang="en-US" sz="2000" cap="none" spc="0" dirty="0" smtClean="0">
                <a:ln w="10541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/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cap="none" spc="0" dirty="0" err="1" smtClean="0">
                <a:ln w="10541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/>
                <a:latin typeface="NikoshBAN" pitchFamily="2" charset="0"/>
                <a:cs typeface="NikoshBAN" pitchFamily="2" charset="0"/>
              </a:rPr>
              <a:t>তলদেশ</a:t>
            </a:r>
            <a:endParaRPr lang="en-US" sz="2000" cap="none" spc="0" dirty="0">
              <a:ln w="10541" cmpd="sng">
                <a:solidFill>
                  <a:sysClr val="windowText" lastClr="000000"/>
                </a:solidFill>
                <a:prstDash val="solid"/>
              </a:ln>
              <a:solidFill>
                <a:sysClr val="windowText" lastClr="000000"/>
              </a:solidFill>
              <a:effectLst/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720436" y="4611156"/>
            <a:ext cx="7221860" cy="584775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2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এবার</a:t>
            </a:r>
            <a:r>
              <a:rPr lang="en-US" sz="32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দেখতো</a:t>
            </a:r>
            <a:r>
              <a:rPr lang="en-US" sz="32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32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ঠিক</a:t>
            </a:r>
            <a:r>
              <a:rPr lang="en-US" sz="32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উত্তর</a:t>
            </a:r>
            <a:r>
              <a:rPr lang="en-US" sz="32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লিখছ</a:t>
            </a:r>
            <a:r>
              <a:rPr lang="en-US" sz="32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32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না</a:t>
            </a:r>
            <a:r>
              <a:rPr lang="en-US" sz="32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4800" dirty="0">
              <a:ln w="18415" cmpd="sng">
                <a:solidFill>
                  <a:sysClr val="windowText" lastClr="000000"/>
                </a:solidFill>
                <a:prstDash val="solid"/>
              </a:ln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 spd="slow" advTm="1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0" presetClass="entr" presetSubtype="0" repeatCount="3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145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4555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660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60" tmFilter="0, 0; 0.125,0.2665; 0.25,0.4; 0.375,0.465; 0.5,0.5;  0.625,0.535; 0.75,0.6; 0.875,0.7335; 1,1">
                                          <p:stCondLst>
                                            <p:cond delay="166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830" tmFilter="0, 0; 0.125,0.2665; 0.25,0.4; 0.375,0.465; 0.5,0.5;  0.625,0.535; 0.75,0.6; 0.875,0.7335; 1,1">
                                          <p:stCondLst>
                                            <p:cond delay="331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410" tmFilter="0, 0; 0.125,0.2665; 0.25,0.4; 0.375,0.465; 0.5,0.5;  0.625,0.535; 0.75,0.6; 0.875,0.7335; 1,1">
                                          <p:stCondLst>
                                            <p:cond delay="414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3" dur="65">
                                          <p:stCondLst>
                                            <p:cond delay="1625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4" dur="415" decel="50000">
                                          <p:stCondLst>
                                            <p:cond delay="169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65">
                                          <p:stCondLst>
                                            <p:cond delay="328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6" dur="415" decel="50000">
                                          <p:stCondLst>
                                            <p:cond delay="3345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65">
                                          <p:stCondLst>
                                            <p:cond delay="4105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8" dur="415" decel="50000">
                                          <p:stCondLst>
                                            <p:cond delay="417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65">
                                          <p:stCondLst>
                                            <p:cond delay="452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0" dur="415" decel="50000">
                                          <p:stCondLst>
                                            <p:cond delay="4585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9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5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4500" decel="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accel="100000" fill="hold">
                                          <p:stCondLst>
                                            <p:cond delay="45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3" presetClass="entr" presetSubtype="10" repeatCount="2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8" dur="5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56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3" dur="2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74" dur="2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75" dur="5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76" dur="5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1" dur="5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56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86" dur="2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7" dur="2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88" dur="5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89" dur="5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6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2" dur="5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07" dur="2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08" dur="2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09" dur="5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10" dur="5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54" presetClass="entr" presetSubtype="0" accel="10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5" dur="5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5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5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5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9" dur="5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4" dur="145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5" dur="4555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1660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1660" tmFilter="0, 0; 0.125,0.2665; 0.25,0.4; 0.375,0.465; 0.5,0.5;  0.625,0.535; 0.75,0.6; 0.875,0.7335; 1,1">
                                          <p:stCondLst>
                                            <p:cond delay="166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830" tmFilter="0, 0; 0.125,0.2665; 0.25,0.4; 0.375,0.465; 0.5,0.5;  0.625,0.535; 0.75,0.6; 0.875,0.7335; 1,1">
                                          <p:stCondLst>
                                            <p:cond delay="331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410" tmFilter="0, 0; 0.125,0.2665; 0.25,0.4; 0.375,0.465; 0.5,0.5;  0.625,0.535; 0.75,0.6; 0.875,0.7335; 1,1">
                                          <p:stCondLst>
                                            <p:cond delay="414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0" dur="65">
                                          <p:stCondLst>
                                            <p:cond delay="1625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31" dur="415" decel="50000">
                                          <p:stCondLst>
                                            <p:cond delay="169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2" dur="65">
                                          <p:stCondLst>
                                            <p:cond delay="328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33" dur="415" decel="50000">
                                          <p:stCondLst>
                                            <p:cond delay="3345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4" dur="65">
                                          <p:stCondLst>
                                            <p:cond delay="4105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35" dur="415" decel="50000">
                                          <p:stCondLst>
                                            <p:cond delay="417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6" dur="65">
                                          <p:stCondLst>
                                            <p:cond delay="452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37" dur="415" decel="50000">
                                          <p:stCondLst>
                                            <p:cond delay="4585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19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2" dur="5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5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>
                      <p:stCondLst>
                        <p:cond delay="indefinite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8" dur="5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5" grpId="0"/>
      <p:bldP spid="5" grpId="1"/>
      <p:bldP spid="6" grpId="0"/>
      <p:bldP spid="7" grpId="0"/>
      <p:bldP spid="7" grpId="1"/>
      <p:bldP spid="8" grpId="0"/>
      <p:bldP spid="9" grpId="0"/>
      <p:bldP spid="9" grpId="1"/>
      <p:bldP spid="10" grpId="0"/>
      <p:bldP spid="11" grpId="0"/>
      <p:bldP spid="11" grpId="1"/>
      <p:bldP spid="12" grpId="0"/>
      <p:bldP spid="13" grpId="0"/>
      <p:bldP spid="13" grpId="1"/>
      <p:bldP spid="14" grpId="0"/>
      <p:bldP spid="1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464457" y="4156225"/>
            <a:ext cx="7876311" cy="1569660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400" dirty="0" err="1" smtClean="0">
                <a:ln w="18415" cmpd="sng">
                  <a:solidFill>
                    <a:schemeClr val="tx1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অপটিক্যাল</a:t>
            </a:r>
            <a:r>
              <a:rPr lang="en-US" sz="2400" dirty="0" smtClean="0">
                <a:ln w="18415" cmpd="sng">
                  <a:solidFill>
                    <a:schemeClr val="tx1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en-US" sz="2400" dirty="0" err="1" smtClean="0">
                <a:ln w="18415" cmpd="sng">
                  <a:solidFill>
                    <a:schemeClr val="tx1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ফাইবার</a:t>
            </a:r>
            <a:r>
              <a:rPr lang="en-US" sz="2400" dirty="0" smtClean="0">
                <a:ln w="18415" cmpd="sng">
                  <a:solidFill>
                    <a:schemeClr val="tx1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en-US" sz="2400" dirty="0" err="1" smtClean="0">
                <a:ln w="18415" cmpd="sng">
                  <a:solidFill>
                    <a:schemeClr val="tx1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দিয়ে</a:t>
            </a:r>
            <a:r>
              <a:rPr lang="en-US" sz="2400" dirty="0" smtClean="0">
                <a:ln w="18415" cmpd="sng">
                  <a:solidFill>
                    <a:schemeClr val="tx1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en-US" sz="2400" dirty="0" err="1" smtClean="0">
                <a:ln w="18415" cmpd="sng">
                  <a:solidFill>
                    <a:schemeClr val="tx1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তথ্য</a:t>
            </a:r>
            <a:r>
              <a:rPr lang="en-US" sz="2400" dirty="0" smtClean="0">
                <a:ln w="18415" cmpd="sng">
                  <a:solidFill>
                    <a:schemeClr val="tx1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en-US" sz="2400" dirty="0" err="1" smtClean="0">
                <a:ln w="18415" cmpd="sng">
                  <a:solidFill>
                    <a:schemeClr val="tx1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কিভাবে</a:t>
            </a:r>
            <a:r>
              <a:rPr lang="en-US" sz="2400" dirty="0" smtClean="0">
                <a:ln w="18415" cmpd="sng">
                  <a:solidFill>
                    <a:schemeClr val="tx1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en-US" sz="2400" dirty="0" err="1" smtClean="0">
                <a:ln w="18415" cmpd="sng">
                  <a:solidFill>
                    <a:schemeClr val="tx1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প্রেরণ</a:t>
            </a:r>
            <a:r>
              <a:rPr lang="en-US" sz="2400" dirty="0" smtClean="0">
                <a:ln w="18415" cmpd="sng">
                  <a:solidFill>
                    <a:schemeClr val="tx1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en-US" sz="2400" dirty="0" err="1" smtClean="0">
                <a:ln w="18415" cmpd="sng">
                  <a:solidFill>
                    <a:schemeClr val="tx1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করা</a:t>
            </a:r>
            <a:r>
              <a:rPr lang="en-US" sz="2400" dirty="0" smtClean="0">
                <a:ln w="18415" cmpd="sng">
                  <a:solidFill>
                    <a:schemeClr val="tx1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en-US" sz="2400" dirty="0" err="1" smtClean="0">
                <a:ln w="18415" cmpd="sng">
                  <a:solidFill>
                    <a:schemeClr val="tx1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হয়</a:t>
            </a:r>
            <a:r>
              <a:rPr lang="en-US" sz="2400" dirty="0" smtClean="0">
                <a:ln w="18415" cmpd="sng">
                  <a:solidFill>
                    <a:schemeClr val="tx1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en-US" sz="2400" dirty="0" err="1" smtClean="0">
                <a:ln w="18415" cmpd="sng">
                  <a:solidFill>
                    <a:schemeClr val="tx1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তা</a:t>
            </a:r>
            <a:r>
              <a:rPr lang="en-US" sz="2400" dirty="0" smtClean="0">
                <a:ln w="18415" cmpd="sng">
                  <a:solidFill>
                    <a:schemeClr val="tx1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en-US" sz="2400" dirty="0" err="1" smtClean="0">
                <a:ln w="18415" cmpd="sng">
                  <a:solidFill>
                    <a:schemeClr val="tx1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লিখে</a:t>
            </a:r>
            <a:r>
              <a:rPr lang="en-US" sz="2400" dirty="0" smtClean="0">
                <a:ln w="18415" cmpd="sng">
                  <a:solidFill>
                    <a:schemeClr val="tx1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en-US" sz="2400" dirty="0" err="1" smtClean="0">
                <a:ln w="18415" cmpd="sng">
                  <a:solidFill>
                    <a:schemeClr val="tx1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আনবে</a:t>
            </a:r>
            <a:r>
              <a:rPr lang="en-US" sz="2400" dirty="0" smtClean="0">
                <a:ln w="18415" cmpd="sng">
                  <a:solidFill>
                    <a:schemeClr val="tx1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।  </a:t>
            </a:r>
            <a:r>
              <a:rPr lang="en-US" sz="2400" dirty="0" err="1" smtClean="0">
                <a:ln w="18415" cmpd="sng">
                  <a:solidFill>
                    <a:schemeClr val="tx1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এবং</a:t>
            </a:r>
            <a:endParaRPr lang="en-US" sz="2400" dirty="0" smtClean="0">
              <a:ln w="18415" cmpd="sng">
                <a:solidFill>
                  <a:schemeClr val="tx1"/>
                </a:solidFill>
                <a:prstDash val="solid"/>
              </a:ln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2400" dirty="0" err="1" smtClean="0">
                <a:ln w="18415" cmpd="sng">
                  <a:solidFill>
                    <a:schemeClr val="tx1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এই</a:t>
            </a:r>
            <a:r>
              <a:rPr lang="en-US" sz="2400" dirty="0" smtClean="0">
                <a:ln w="18415" cmpd="sng">
                  <a:solidFill>
                    <a:schemeClr val="tx1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en-US" sz="2400" dirty="0" err="1" smtClean="0">
                <a:ln w="18415" cmpd="sng">
                  <a:solidFill>
                    <a:schemeClr val="tx1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অধ্যায়ে</a:t>
            </a:r>
            <a:r>
              <a:rPr lang="en-US" sz="2400" dirty="0" smtClean="0">
                <a:ln w="18415" cmpd="sng">
                  <a:solidFill>
                    <a:schemeClr val="tx1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en-US" sz="2400" dirty="0" err="1" smtClean="0">
                <a:ln w="18415" cmpd="sng">
                  <a:solidFill>
                    <a:schemeClr val="tx1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আমরা</a:t>
            </a:r>
            <a:r>
              <a:rPr lang="en-US" sz="2400" dirty="0" smtClean="0">
                <a:ln w="18415" cmpd="sng">
                  <a:solidFill>
                    <a:schemeClr val="tx1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en-US" sz="2400" dirty="0" err="1" smtClean="0">
                <a:ln w="18415" cmpd="sng">
                  <a:solidFill>
                    <a:schemeClr val="tx1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কিকি</a:t>
            </a:r>
            <a:r>
              <a:rPr lang="en-US" sz="2400" dirty="0" smtClean="0">
                <a:ln w="18415" cmpd="sng">
                  <a:solidFill>
                    <a:schemeClr val="tx1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en-US" sz="2400" dirty="0" err="1" smtClean="0">
                <a:ln w="18415" cmpd="sng">
                  <a:solidFill>
                    <a:schemeClr val="tx1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নতুন</a:t>
            </a:r>
            <a:r>
              <a:rPr lang="en-US" sz="2400" dirty="0" smtClean="0">
                <a:ln w="18415" cmpd="sng">
                  <a:solidFill>
                    <a:schemeClr val="tx1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en-US" sz="2400" dirty="0" err="1" smtClean="0">
                <a:ln w="18415" cmpd="sng">
                  <a:solidFill>
                    <a:schemeClr val="tx1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শব্দ</a:t>
            </a:r>
            <a:r>
              <a:rPr lang="en-US" sz="2400" dirty="0" smtClean="0">
                <a:ln w="18415" cmpd="sng">
                  <a:solidFill>
                    <a:schemeClr val="tx1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en-US" sz="2400" dirty="0" err="1" smtClean="0">
                <a:ln w="18415" cmpd="sng">
                  <a:solidFill>
                    <a:schemeClr val="tx1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শিখলাম</a:t>
            </a:r>
            <a:r>
              <a:rPr lang="en-US" sz="2400" dirty="0" smtClean="0">
                <a:ln w="18415" cmpd="sng">
                  <a:solidFill>
                    <a:schemeClr val="tx1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</a:p>
          <a:p>
            <a:pPr algn="ctr"/>
            <a:r>
              <a:rPr lang="en-US" sz="2400" dirty="0" err="1" smtClean="0">
                <a:ln w="18415" cmpd="sng">
                  <a:solidFill>
                    <a:schemeClr val="tx1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তার</a:t>
            </a:r>
            <a:r>
              <a:rPr lang="en-US" sz="2400" dirty="0" smtClean="0">
                <a:ln w="18415" cmpd="sng">
                  <a:solidFill>
                    <a:schemeClr val="tx1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en-US" sz="2400" dirty="0" err="1" smtClean="0">
                <a:ln w="18415" cmpd="sng">
                  <a:solidFill>
                    <a:schemeClr val="tx1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একটি</a:t>
            </a:r>
            <a:r>
              <a:rPr lang="en-US" sz="2400" dirty="0" smtClean="0">
                <a:ln w="18415" cmpd="sng">
                  <a:solidFill>
                    <a:schemeClr val="tx1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en-US" sz="2400" dirty="0" err="1" smtClean="0">
                <a:ln w="18415" cmpd="sng">
                  <a:solidFill>
                    <a:schemeClr val="tx1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তালিকা</a:t>
            </a:r>
            <a:r>
              <a:rPr lang="en-US" sz="2400" dirty="0" smtClean="0">
                <a:ln w="18415" cmpd="sng">
                  <a:solidFill>
                    <a:schemeClr val="tx1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en-US" sz="2400" dirty="0" err="1" smtClean="0">
                <a:ln w="18415" cmpd="sng">
                  <a:solidFill>
                    <a:schemeClr val="tx1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তৈরী</a:t>
            </a:r>
            <a:r>
              <a:rPr lang="en-US" sz="2400" dirty="0" smtClean="0">
                <a:ln w="18415" cmpd="sng">
                  <a:solidFill>
                    <a:schemeClr val="tx1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en-US" sz="2400" dirty="0" err="1" smtClean="0">
                <a:ln w="18415" cmpd="sng">
                  <a:solidFill>
                    <a:schemeClr val="tx1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করবে</a:t>
            </a:r>
            <a:r>
              <a:rPr lang="en-US" sz="2400" dirty="0" smtClean="0">
                <a:ln w="18415" cmpd="sng">
                  <a:solidFill>
                    <a:schemeClr val="tx1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।</a:t>
            </a:r>
            <a:endParaRPr lang="en-US" sz="2400" dirty="0">
              <a:ln w="18415" cmpd="sng">
                <a:solidFill>
                  <a:schemeClr val="tx1"/>
                </a:solidFill>
                <a:prstDash val="solid"/>
              </a:ln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4875" y="952500"/>
            <a:ext cx="7324725" cy="3082471"/>
          </a:xfrm>
          <a:prstGeom prst="rect">
            <a:avLst/>
          </a:prstGeom>
        </p:spPr>
      </p:pic>
    </p:spTree>
  </p:cSld>
  <p:clrMapOvr>
    <a:masterClrMapping/>
  </p:clrMapOvr>
  <p:transition spd="slow" advTm="1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611127" y="1266594"/>
            <a:ext cx="5976229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400" dirty="0" err="1" smtClean="0">
                <a:ln w="18415" cmpd="sng">
                  <a:solidFill>
                    <a:schemeClr val="tx1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আজকের</a:t>
            </a:r>
            <a:r>
              <a:rPr lang="en-US" sz="2400" dirty="0" smtClean="0">
                <a:ln w="18415" cmpd="sng">
                  <a:solidFill>
                    <a:schemeClr val="tx1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en-US" sz="2400" dirty="0" err="1" smtClean="0">
                <a:ln w="18415" cmpd="sng">
                  <a:solidFill>
                    <a:schemeClr val="tx1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মাল্টিমিডিয়া</a:t>
            </a:r>
            <a:r>
              <a:rPr lang="en-US" sz="2400" dirty="0" smtClean="0">
                <a:ln w="18415" cmpd="sng">
                  <a:solidFill>
                    <a:schemeClr val="tx1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en-US" sz="2400" dirty="0" err="1" smtClean="0">
                <a:ln w="18415" cmpd="sng">
                  <a:solidFill>
                    <a:schemeClr val="tx1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ক্লাসে</a:t>
            </a:r>
            <a:r>
              <a:rPr lang="en-US" sz="2400" dirty="0" smtClean="0">
                <a:ln w="18415" cmpd="sng">
                  <a:solidFill>
                    <a:schemeClr val="tx1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en-US" sz="2400" dirty="0" err="1" smtClean="0">
                <a:ln w="18415" cmpd="sng">
                  <a:solidFill>
                    <a:schemeClr val="tx1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সকলে</a:t>
            </a:r>
            <a:r>
              <a:rPr lang="en-US" sz="2400" dirty="0" smtClean="0">
                <a:ln w="18415" cmpd="sng">
                  <a:solidFill>
                    <a:schemeClr val="tx1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en-US" sz="2400" dirty="0" err="1" smtClean="0">
                <a:ln w="18415" cmpd="sng">
                  <a:solidFill>
                    <a:schemeClr val="tx1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মনোযোগী</a:t>
            </a:r>
            <a:r>
              <a:rPr lang="en-US" sz="2400" dirty="0" smtClean="0">
                <a:ln w="18415" cmpd="sng">
                  <a:solidFill>
                    <a:schemeClr val="tx1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en-US" sz="2400" dirty="0" err="1" smtClean="0">
                <a:ln w="18415" cmpd="sng">
                  <a:solidFill>
                    <a:schemeClr val="tx1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হয়ে</a:t>
            </a:r>
            <a:r>
              <a:rPr lang="en-US" sz="2400" dirty="0" smtClean="0">
                <a:ln w="18415" cmpd="sng">
                  <a:solidFill>
                    <a:schemeClr val="tx1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en-US" sz="2400" dirty="0" err="1" smtClean="0">
                <a:ln w="18415" cmpd="sng">
                  <a:solidFill>
                    <a:schemeClr val="tx1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পাঠ</a:t>
            </a:r>
            <a:r>
              <a:rPr lang="en-US" sz="2400" dirty="0" smtClean="0">
                <a:ln w="18415" cmpd="sng">
                  <a:solidFill>
                    <a:schemeClr val="tx1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en-US" sz="2400" dirty="0" err="1" smtClean="0">
                <a:ln w="18415" cmpd="sng">
                  <a:solidFill>
                    <a:schemeClr val="tx1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গ্রহণ</a:t>
            </a:r>
            <a:r>
              <a:rPr lang="en-US" sz="2400" dirty="0" smtClean="0">
                <a:ln w="18415" cmpd="sng">
                  <a:solidFill>
                    <a:schemeClr val="tx1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en-US" sz="2400" dirty="0" err="1" smtClean="0">
                <a:ln w="18415" cmpd="sng">
                  <a:solidFill>
                    <a:schemeClr val="tx1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করায়</a:t>
            </a:r>
            <a:r>
              <a:rPr lang="en-US" sz="2400" dirty="0" smtClean="0">
                <a:ln w="18415" cmpd="sng">
                  <a:solidFill>
                    <a:schemeClr val="tx1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en-US" sz="2400" dirty="0" err="1" smtClean="0">
                <a:ln w="18415" cmpd="sng">
                  <a:solidFill>
                    <a:schemeClr val="tx1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সকল</a:t>
            </a:r>
            <a:r>
              <a:rPr lang="en-US" sz="2400" dirty="0" smtClean="0">
                <a:ln w="18415" cmpd="sng">
                  <a:solidFill>
                    <a:schemeClr val="tx1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en-US" sz="2400" dirty="0" err="1" smtClean="0">
                <a:ln w="18415" cmpd="sng">
                  <a:solidFill>
                    <a:schemeClr val="tx1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কে</a:t>
            </a:r>
            <a:r>
              <a:rPr lang="en-US" sz="2400" dirty="0" smtClean="0">
                <a:ln w="18415" cmpd="sng">
                  <a:solidFill>
                    <a:schemeClr val="tx1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endParaRPr lang="en-US" sz="2400" dirty="0">
              <a:ln w="18415" cmpd="sng">
                <a:solidFill>
                  <a:schemeClr val="tx1"/>
                </a:solidFill>
                <a:prstDash val="solid"/>
              </a:ln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153886" y="2967335"/>
            <a:ext cx="6825343" cy="186204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11500" b="1" cap="none" spc="0" dirty="0" err="1" smtClean="0">
                <a:ln w="18415" cmpd="sng">
                  <a:solidFill>
                    <a:srgbClr val="00CC00"/>
                  </a:solidFill>
                  <a:prstDash val="solid"/>
                </a:ln>
                <a:solidFill>
                  <a:srgbClr val="00CC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ধন্যবাদ</a:t>
            </a:r>
            <a:endParaRPr lang="en-US" sz="4400" b="1" cap="none" spc="0" dirty="0">
              <a:ln w="18415" cmpd="sng">
                <a:solidFill>
                  <a:srgbClr val="00CC00"/>
                </a:solidFill>
                <a:prstDash val="solid"/>
              </a:ln>
              <a:solidFill>
                <a:srgbClr val="00CC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099454" y="2963745"/>
            <a:ext cx="6825343" cy="186204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11500" b="1" cap="none" spc="0" dirty="0" err="1" smtClean="0">
                <a:ln w="18415" cmpd="sng">
                  <a:solidFill>
                    <a:schemeClr val="tx1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ধন্যবাদ</a:t>
            </a:r>
            <a:endParaRPr lang="en-US" sz="4400" b="1" cap="none" spc="0" dirty="0">
              <a:ln w="18415" cmpd="sng">
                <a:solidFill>
                  <a:schemeClr val="tx1"/>
                </a:solidFill>
                <a:prstDash val="solid"/>
              </a:ln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138946" y="2938760"/>
            <a:ext cx="6825343" cy="186204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11500" dirty="0" err="1" smtClean="0">
                <a:ln w="18415" cmpd="sng">
                  <a:solidFill>
                    <a:srgbClr val="FFFFFF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ধন্যবাদ</a:t>
            </a:r>
            <a:endParaRPr lang="en-US" sz="4400" dirty="0">
              <a:ln w="18415" cmpd="sng">
                <a:solidFill>
                  <a:srgbClr val="FFFFFF"/>
                </a:solidFill>
                <a:prstDash val="solid"/>
              </a:ln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slow" advTm="1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xit" presetSubtype="0" repeatCount="2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 from="(ppt_w)" to="(-ppt_w*2)" calcmode="lin" valueType="num">
                                      <p:cBhvr rctx="PPT">
                                        <p:cTn id="6" dur="2500" autoRev="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ppt_w*0.50)" calcmode="lin" valueType="num">
                                      <p:cBhvr>
                                        <p:cTn id="7" dur="2500" decel="50000" autoRev="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ppt_y)" to="(1+ppt_h/2)" calcmode="lin" valueType="num">
                                      <p:cBhvr>
                                        <p:cTn id="8" dur="5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9" dur="5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0" dur="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925" decel="100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7" dur="1925" decel="100000"/>
                                        <p:tgtEl>
                                          <p:spTgt spid="6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8" dur="3075" accel="100000" fill="hold">
                                          <p:stCondLst>
                                            <p:cond delay="192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9" dur="1925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30" dur="3075" accel="100000" fill="hold">
                                          <p:stCondLst>
                                            <p:cond delay="192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31" dur="1925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32" dur="3075" accel="100000" fill="hold">
                                          <p:stCondLst>
                                            <p:cond delay="192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5" grpId="1"/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5F368014-FF7A-4D11-BDAE-80BC8B8AD35D}"/>
              </a:ext>
            </a:extLst>
          </p:cNvPr>
          <p:cNvSpPr/>
          <p:nvPr/>
        </p:nvSpPr>
        <p:spPr>
          <a:xfrm>
            <a:off x="981963" y="1535823"/>
            <a:ext cx="5382888" cy="707886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dirty="0" err="1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D60093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শিক্ষক</a:t>
            </a:r>
            <a:r>
              <a:rPr lang="en-US" sz="4000" b="1" dirty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D60093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en-US" sz="4000" b="1" dirty="0" err="1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D60093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পরিচিতি</a:t>
            </a:r>
            <a:endParaRPr lang="en-US" sz="4000" b="1" dirty="0">
              <a:ln w="18415" cmpd="sng">
                <a:solidFill>
                  <a:srgbClr val="FFFF00"/>
                </a:solidFill>
                <a:prstDash val="solid"/>
              </a:ln>
              <a:solidFill>
                <a:srgbClr val="D60093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xmlns="" id="{D68D595A-7BDB-43E2-98B1-AF74644F8076}"/>
              </a:ext>
            </a:extLst>
          </p:cNvPr>
          <p:cNvSpPr/>
          <p:nvPr/>
        </p:nvSpPr>
        <p:spPr>
          <a:xfrm>
            <a:off x="612775" y="2752728"/>
            <a:ext cx="6695210" cy="2793997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3600" dirty="0" smtClean="0">
              <a:ln w="18415" cmpd="sng">
                <a:solidFill>
                  <a:schemeClr val="tx1"/>
                </a:solidFill>
                <a:prstDash val="solid"/>
              </a:ln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3600" dirty="0" err="1" smtClean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মোঃ</a:t>
            </a:r>
            <a:r>
              <a:rPr lang="en-US" sz="3600" dirty="0" smtClean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হোসেন</a:t>
            </a:r>
            <a:r>
              <a:rPr lang="en-US" sz="3600" dirty="0" smtClean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আলী</a:t>
            </a:r>
            <a:endParaRPr lang="en-US" sz="3600" dirty="0">
              <a:ln w="18415" cmpd="sng">
                <a:solidFill>
                  <a:schemeClr val="tx1"/>
                </a:solidFill>
                <a:prstDash val="solid"/>
              </a:ln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2000" dirty="0" err="1" smtClean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প্রভাষক,কম্পিউটার</a:t>
            </a:r>
            <a:r>
              <a:rPr lang="en-US" sz="2000" dirty="0" smtClean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অপারেশন</a:t>
            </a:r>
            <a:endParaRPr lang="en-US" sz="2000" dirty="0">
              <a:ln w="18415" cmpd="sng">
                <a:solidFill>
                  <a:schemeClr val="tx1"/>
                </a:solidFill>
                <a:prstDash val="solid"/>
              </a:ln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2000" dirty="0" err="1" smtClean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ফজলুর</a:t>
            </a:r>
            <a:r>
              <a:rPr lang="en-US" sz="2000" dirty="0" smtClean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রহমান</a:t>
            </a:r>
            <a:r>
              <a:rPr lang="en-US" sz="2000" dirty="0" smtClean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মেমোরিয়্যাল</a:t>
            </a:r>
            <a:r>
              <a:rPr lang="en-US" sz="2000" dirty="0" smtClean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কলেজ</a:t>
            </a:r>
            <a:r>
              <a:rPr lang="en-US" sz="2000" dirty="0" smtClean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অব</a:t>
            </a:r>
            <a:r>
              <a:rPr lang="en-US" sz="2000" dirty="0" smtClean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টেকনোলজি</a:t>
            </a:r>
            <a:endParaRPr lang="en-US" sz="2000" dirty="0">
              <a:ln w="18415" cmpd="sng">
                <a:solidFill>
                  <a:schemeClr val="tx1"/>
                </a:solidFill>
                <a:prstDash val="solid"/>
              </a:ln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2000" dirty="0" err="1" smtClean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বুড়িচং</a:t>
            </a:r>
            <a:r>
              <a:rPr lang="en-US" sz="2000" dirty="0" smtClean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as-IN" sz="2000" dirty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</a:t>
            </a:r>
            <a:r>
              <a:rPr lang="en-US" sz="2000" dirty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ু</a:t>
            </a:r>
            <a:r>
              <a:rPr lang="as-IN" sz="2000" dirty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</a:t>
            </a:r>
            <a:r>
              <a:rPr lang="en-US" sz="2000" dirty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ি</a:t>
            </a:r>
            <a:r>
              <a:rPr lang="as-IN" sz="2000" dirty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ল</a:t>
            </a:r>
            <a:r>
              <a:rPr lang="en-US" sz="2000" dirty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্</a:t>
            </a:r>
            <a:r>
              <a:rPr lang="as-IN" sz="2000" dirty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ল</a:t>
            </a:r>
            <a:r>
              <a:rPr lang="en-US" sz="2000" dirty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া</a:t>
            </a:r>
            <a:r>
              <a:rPr lang="en-US" sz="2000" dirty="0" smtClean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 01919587644</a:t>
            </a:r>
          </a:p>
          <a:p>
            <a:pPr algn="ctr"/>
            <a:r>
              <a:rPr lang="en-US" sz="2400" dirty="0" smtClean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  <a:hlinkClick r:id="rId3"/>
              </a:rPr>
              <a:t>hossain.bteb@gmail.com</a:t>
            </a:r>
            <a:endParaRPr lang="en-US" sz="1400" b="1" dirty="0">
              <a:ln w="18415" cmpd="sng">
                <a:solidFill>
                  <a:schemeClr val="tx1"/>
                </a:solidFill>
                <a:prstDash val="solid"/>
              </a:ln>
              <a:solidFill>
                <a:schemeClr val="tx1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ectangle: Beveled 4">
            <a:extLst>
              <a:ext uri="{FF2B5EF4-FFF2-40B4-BE49-F238E27FC236}">
                <a16:creationId xmlns:a16="http://schemas.microsoft.com/office/drawing/2014/main" xmlns="" id="{86F72BEB-5EB9-498B-A3D3-26E0A939B682}"/>
              </a:ext>
            </a:extLst>
          </p:cNvPr>
          <p:cNvSpPr/>
          <p:nvPr/>
        </p:nvSpPr>
        <p:spPr>
          <a:xfrm>
            <a:off x="6410325" y="1778395"/>
            <a:ext cx="1913911" cy="2060180"/>
          </a:xfrm>
          <a:prstGeom prst="bevel">
            <a:avLst/>
          </a:prstGeom>
          <a:blipFill>
            <a:blip r:embed="rId4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="" xmlns:p14="http://schemas.microsoft.com/office/powerpoint/2010/main" val="3653655910"/>
      </p:ext>
    </p:extLst>
  </p:cSld>
  <p:clrMapOvr>
    <a:masterClrMapping/>
  </p:clrMapOvr>
  <p:transition spd="slow" advTm="38223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5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C115615B-B1DF-469D-BB4B-23A7C9527AEF}"/>
              </a:ext>
            </a:extLst>
          </p:cNvPr>
          <p:cNvSpPr/>
          <p:nvPr/>
        </p:nvSpPr>
        <p:spPr>
          <a:xfrm>
            <a:off x="1715840" y="667910"/>
            <a:ext cx="5275983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spc="600" dirty="0" err="1" smtClean="0">
                <a:ln w="18415" cmpd="sng">
                  <a:solidFill>
                    <a:srgbClr val="C00000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5400" b="1" spc="600" dirty="0" smtClean="0">
                <a:ln w="18415" cmpd="sng">
                  <a:solidFill>
                    <a:srgbClr val="C00000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spc="600" dirty="0" err="1" smtClean="0">
                <a:ln w="18415" cmpd="sng">
                  <a:solidFill>
                    <a:srgbClr val="C00000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sz="5400" b="1" spc="600" dirty="0">
              <a:ln w="18415" cmpd="sng">
                <a:solidFill>
                  <a:srgbClr val="C00000"/>
                </a:solidFill>
                <a:prstDash val="solid"/>
              </a:ln>
              <a:solidFill>
                <a:srgbClr val="C000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xmlns="" id="{88456641-F802-44F5-8447-315238DC886E}"/>
              </a:ext>
            </a:extLst>
          </p:cNvPr>
          <p:cNvCxnSpPr>
            <a:cxnSpLocks/>
          </p:cNvCxnSpPr>
          <p:nvPr/>
        </p:nvCxnSpPr>
        <p:spPr>
          <a:xfrm>
            <a:off x="5352890" y="1706248"/>
            <a:ext cx="0" cy="3337901"/>
          </a:xfrm>
          <a:prstGeom prst="straightConnector1">
            <a:avLst/>
          </a:prstGeom>
          <a:ln w="76200">
            <a:solidFill>
              <a:srgbClr val="FFFF00"/>
            </a:solidFill>
            <a:headEnd type="triangle"/>
            <a:tailEnd type="triangle"/>
          </a:ln>
          <a:scene3d>
            <a:camera prst="orthographicFront"/>
            <a:lightRig rig="threePt" dir="t"/>
          </a:scene3d>
          <a:sp3d contourW="12700">
            <a:contourClr>
              <a:schemeClr val="tx1"/>
            </a:contourClr>
          </a:sp3d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6" name="Rectangle 15">
            <a:extLst>
              <a:ext uri="{FF2B5EF4-FFF2-40B4-BE49-F238E27FC236}">
                <a16:creationId xmlns:a16="http://schemas.microsoft.com/office/drawing/2014/main" xmlns="" id="{8A2000E2-F1AA-4C7E-B301-6409CF6DAAD0}"/>
              </a:ext>
            </a:extLst>
          </p:cNvPr>
          <p:cNvSpPr/>
          <p:nvPr/>
        </p:nvSpPr>
        <p:spPr>
          <a:xfrm>
            <a:off x="627200" y="1866654"/>
            <a:ext cx="4651381" cy="365564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sz="2800" dirty="0" err="1" smtClean="0">
                <a:ln w="22225">
                  <a:solidFill>
                    <a:schemeClr val="tx1"/>
                  </a:solidFill>
                  <a:prstDash val="solid"/>
                </a:ln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শ্রেণি</a:t>
            </a:r>
            <a:r>
              <a:rPr lang="as-IN" sz="2800" dirty="0" smtClean="0">
                <a:ln w="22225">
                  <a:solidFill>
                    <a:schemeClr val="tx1"/>
                  </a:solidFill>
                  <a:prstDash val="solid"/>
                </a:ln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ঃ</a:t>
            </a:r>
            <a:r>
              <a:rPr lang="en-US" sz="2800" dirty="0" smtClean="0">
                <a:ln w="22225">
                  <a:solidFill>
                    <a:schemeClr val="tx1"/>
                  </a:solidFill>
                  <a:prstDash val="solid"/>
                </a:ln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n w="22225">
                  <a:solidFill>
                    <a:schemeClr val="tx1"/>
                  </a:solidFill>
                  <a:prstDash val="solid"/>
                </a:ln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অষ্টম</a:t>
            </a:r>
            <a:endParaRPr lang="en-US" sz="2800" dirty="0" smtClean="0">
              <a:ln w="22225">
                <a:solidFill>
                  <a:schemeClr val="tx1"/>
                </a:solidFill>
                <a:prstDash val="solid"/>
              </a:ln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2800" dirty="0" err="1" smtClean="0">
                <a:ln w="22225">
                  <a:solidFill>
                    <a:schemeClr val="tx1"/>
                  </a:solidFill>
                  <a:prstDash val="solid"/>
                </a:ln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বিষয়ঃ</a:t>
            </a:r>
            <a:r>
              <a:rPr lang="en-US" sz="2800" dirty="0" smtClean="0">
                <a:ln w="22225">
                  <a:solidFill>
                    <a:schemeClr val="tx1"/>
                  </a:solidFill>
                  <a:prstDash val="solid"/>
                </a:ln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800" dirty="0" smtClean="0">
                <a:ln w="22225">
                  <a:solidFill>
                    <a:schemeClr val="tx1"/>
                  </a:solidFill>
                  <a:prstDash val="solid"/>
                </a:ln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</a:t>
            </a:r>
            <a:r>
              <a:rPr lang="en-US" sz="2800" dirty="0" err="1" smtClean="0">
                <a:ln w="22225">
                  <a:solidFill>
                    <a:schemeClr val="tx1"/>
                  </a:solidFill>
                  <a:prstDash val="solid"/>
                </a:ln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ইসিটি</a:t>
            </a:r>
            <a:endParaRPr lang="en-US" sz="2800" dirty="0" smtClean="0">
              <a:ln w="22225">
                <a:solidFill>
                  <a:schemeClr val="tx1"/>
                </a:solidFill>
                <a:prstDash val="solid"/>
              </a:ln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2800" dirty="0" err="1" smtClean="0">
                <a:ln w="22225">
                  <a:solidFill>
                    <a:schemeClr val="tx1"/>
                  </a:solidFill>
                  <a:prstDash val="solid"/>
                </a:ln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অধ্যায়ঃ</a:t>
            </a:r>
            <a:r>
              <a:rPr lang="en-US" sz="2800" dirty="0" smtClean="0">
                <a:ln w="22225">
                  <a:solidFill>
                    <a:schemeClr val="tx1"/>
                  </a:solidFill>
                  <a:prstDash val="solid"/>
                </a:ln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n w="22225">
                  <a:solidFill>
                    <a:schemeClr val="tx1"/>
                  </a:solidFill>
                  <a:prstDash val="solid"/>
                </a:ln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দুই</a:t>
            </a:r>
            <a:endParaRPr lang="en-US" sz="2800" dirty="0" smtClean="0">
              <a:ln w="22225">
                <a:solidFill>
                  <a:schemeClr val="tx1"/>
                </a:solidFill>
                <a:prstDash val="solid"/>
              </a:ln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2800" dirty="0" err="1" smtClean="0">
                <a:ln w="22225">
                  <a:solidFill>
                    <a:schemeClr val="tx1"/>
                  </a:solidFill>
                  <a:prstDash val="solid"/>
                </a:ln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পাঠঃ</a:t>
            </a:r>
            <a:r>
              <a:rPr lang="en-US" sz="2800" dirty="0" smtClean="0">
                <a:ln w="22225">
                  <a:solidFill>
                    <a:schemeClr val="tx1"/>
                  </a:solidFill>
                  <a:prstDash val="solid"/>
                </a:ln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14(</a:t>
            </a:r>
            <a:r>
              <a:rPr lang="en-US" sz="2800" dirty="0" err="1" smtClean="0">
                <a:ln w="22225">
                  <a:solidFill>
                    <a:schemeClr val="tx1"/>
                  </a:solidFill>
                  <a:prstDash val="solid"/>
                </a:ln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অপটিক্যাল</a:t>
            </a:r>
            <a:r>
              <a:rPr lang="en-US" sz="2800" dirty="0" smtClean="0">
                <a:ln w="22225">
                  <a:solidFill>
                    <a:schemeClr val="tx1"/>
                  </a:solidFill>
                  <a:prstDash val="solid"/>
                </a:ln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n w="22225">
                  <a:solidFill>
                    <a:schemeClr val="tx1"/>
                  </a:solidFill>
                  <a:prstDash val="solid"/>
                </a:ln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ফাইবার</a:t>
            </a:r>
            <a:r>
              <a:rPr lang="en-US" sz="2800" dirty="0" smtClean="0">
                <a:ln w="22225">
                  <a:solidFill>
                    <a:schemeClr val="tx1"/>
                  </a:solidFill>
                  <a:prstDash val="solid"/>
                </a:ln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)</a:t>
            </a:r>
          </a:p>
          <a:p>
            <a:r>
              <a:rPr lang="en-US" sz="2800" dirty="0" err="1" smtClean="0">
                <a:ln w="22225">
                  <a:solidFill>
                    <a:schemeClr val="tx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সময়ঃ</a:t>
            </a:r>
            <a:r>
              <a:rPr lang="en-US" sz="2800" dirty="0" smtClean="0">
                <a:ln w="22225">
                  <a:solidFill>
                    <a:schemeClr val="tx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50 </a:t>
            </a:r>
            <a:r>
              <a:rPr lang="en-US" sz="2800" dirty="0" err="1" smtClean="0">
                <a:ln w="22225">
                  <a:solidFill>
                    <a:schemeClr val="tx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মিনিট</a:t>
            </a:r>
            <a:endParaRPr lang="en-US" sz="2800" dirty="0" smtClean="0">
              <a:ln w="22225">
                <a:solidFill>
                  <a:schemeClr val="tx1"/>
                </a:solidFill>
                <a:prstDash val="solid"/>
              </a:ln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2800" dirty="0" err="1" smtClean="0">
                <a:ln w="22225">
                  <a:solidFill>
                    <a:schemeClr val="tx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তারিখঃ</a:t>
            </a:r>
            <a:r>
              <a:rPr lang="en-US" sz="2800" dirty="0" smtClean="0">
                <a:ln w="22225">
                  <a:solidFill>
                    <a:schemeClr val="tx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fld id="{BE1170D9-A07C-4B16-B965-3479F7BC7497}" type="datetime1">
              <a:rPr lang="en-US" sz="2800" smtClean="0">
                <a:ln w="22225">
                  <a:solidFill>
                    <a:schemeClr val="tx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pPr/>
              <a:t>11/26/2019</a:t>
            </a:fld>
            <a:endParaRPr lang="en-US" sz="2800" dirty="0">
              <a:ln w="22225">
                <a:solidFill>
                  <a:schemeClr val="bg1"/>
                </a:solidFill>
                <a:prstDash val="solid"/>
              </a:ln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33139" y="1711080"/>
            <a:ext cx="2725036" cy="3477404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="" xmlns:p14="http://schemas.microsoft.com/office/powerpoint/2010/main" val="1871224161"/>
      </p:ext>
    </p:extLst>
  </p:cSld>
  <p:clrMapOvr>
    <a:masterClrMapping/>
  </p:clrMapOvr>
  <p:transition spd="slow" advTm="48919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724025" y="514216"/>
            <a:ext cx="5695950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200" b="1" spc="300" dirty="0" err="1" smtClean="0">
                <a:ln w="11430" cmpd="sng">
                  <a:solidFill>
                    <a:srgbClr val="0070C0"/>
                  </a:solidFill>
                  <a:prstDash val="solid"/>
                  <a:miter lim="800000"/>
                </a:ln>
                <a:solidFill>
                  <a:srgbClr val="00B0F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একটি</a:t>
            </a:r>
            <a:r>
              <a:rPr lang="en-US" sz="3200" b="1" spc="300" dirty="0" smtClean="0">
                <a:ln w="11430" cmpd="sng">
                  <a:solidFill>
                    <a:srgbClr val="0070C0"/>
                  </a:solidFill>
                  <a:prstDash val="solid"/>
                  <a:miter lim="800000"/>
                </a:ln>
                <a:solidFill>
                  <a:srgbClr val="00B0F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 </a:t>
            </a:r>
            <a:r>
              <a:rPr lang="en-US" sz="3200" b="1" spc="300" dirty="0" err="1" smtClean="0">
                <a:ln w="11430" cmpd="sng">
                  <a:solidFill>
                    <a:srgbClr val="0070C0"/>
                  </a:solidFill>
                  <a:prstDash val="solid"/>
                  <a:miter lim="800000"/>
                </a:ln>
                <a:solidFill>
                  <a:srgbClr val="00B0F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ভিডিও</a:t>
            </a:r>
            <a:r>
              <a:rPr lang="en-US" sz="3200" b="1" spc="300" dirty="0" smtClean="0">
                <a:ln w="11430" cmpd="sng">
                  <a:solidFill>
                    <a:srgbClr val="0070C0"/>
                  </a:solidFill>
                  <a:prstDash val="solid"/>
                  <a:miter lim="800000"/>
                </a:ln>
                <a:solidFill>
                  <a:srgbClr val="00B0F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 </a:t>
            </a:r>
            <a:r>
              <a:rPr lang="en-US" sz="3200" b="1" spc="300" dirty="0" err="1" smtClean="0">
                <a:ln w="11430" cmpd="sng">
                  <a:solidFill>
                    <a:srgbClr val="0070C0"/>
                  </a:solidFill>
                  <a:prstDash val="solid"/>
                  <a:miter lim="800000"/>
                </a:ln>
                <a:solidFill>
                  <a:srgbClr val="00B0F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দেখি</a:t>
            </a:r>
            <a:endParaRPr lang="en-US" sz="3200" b="1" spc="300" dirty="0" smtClean="0">
              <a:ln w="11430" cmpd="sng">
                <a:solidFill>
                  <a:srgbClr val="0070C0"/>
                </a:solidFill>
                <a:prstDash val="solid"/>
                <a:miter lim="800000"/>
              </a:ln>
              <a:solidFill>
                <a:srgbClr val="00B0F0"/>
              </a:soli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847726" y="988638"/>
            <a:ext cx="751522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dirty="0" smtClean="0">
                <a:hlinkClick r:id="rId3"/>
              </a:rPr>
              <a:t>https://www.youtube.com/watch?v=JNBPi3HrYis</a:t>
            </a:r>
            <a:endParaRPr lang="en-US" dirty="0"/>
          </a:p>
        </p:txBody>
      </p:sp>
      <p:pic>
        <p:nvPicPr>
          <p:cNvPr id="5" name="videoplayback.mp4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784666" y="1391517"/>
            <a:ext cx="7479569" cy="5000925"/>
          </a:xfrm>
          <a:prstGeom prst="rect">
            <a:avLst/>
          </a:prstGeom>
        </p:spPr>
      </p:pic>
    </p:spTree>
  </p:cSld>
  <p:clrMapOvr>
    <a:masterClrMapping/>
  </p:clrMapOvr>
  <p:transition spd="slow" advTm="1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31302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19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video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24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1890151964_lC8cEdaU_e0ee207c46dfbd07ea5085938704ba5c856df83d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81099" y="1228725"/>
            <a:ext cx="3583305" cy="1828800"/>
          </a:xfrm>
          <a:prstGeom prst="rect">
            <a:avLst/>
          </a:prstGeom>
        </p:spPr>
      </p:pic>
      <p:pic>
        <p:nvPicPr>
          <p:cNvPr id="4" name="Picture 3" descr="fiber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22912" y="3238500"/>
            <a:ext cx="3663413" cy="2228850"/>
          </a:xfrm>
          <a:prstGeom prst="rect">
            <a:avLst/>
          </a:prstGeom>
        </p:spPr>
      </p:pic>
      <p:pic>
        <p:nvPicPr>
          <p:cNvPr id="5" name="Picture 4" descr="download (2)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33962" y="1228725"/>
            <a:ext cx="3014663" cy="1847850"/>
          </a:xfrm>
          <a:prstGeom prst="rect">
            <a:avLst/>
          </a:prstGeom>
        </p:spPr>
      </p:pic>
      <p:pic>
        <p:nvPicPr>
          <p:cNvPr id="6" name="Picture 5" descr="images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72074" y="3295650"/>
            <a:ext cx="2886075" cy="222885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1533525" y="509885"/>
            <a:ext cx="6067425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2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কয়েকটি</a:t>
            </a:r>
            <a:r>
              <a:rPr lang="en-US" sz="3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32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ছবি</a:t>
            </a:r>
            <a:r>
              <a:rPr lang="en-US" sz="3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32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দেখি</a:t>
            </a:r>
            <a:endParaRPr lang="en-US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  <p:transition spd="slow" advTm="1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A3AB785D-76EE-4B21-A468-E005BE44EB46}"/>
              </a:ext>
            </a:extLst>
          </p:cNvPr>
          <p:cNvSpPr/>
          <p:nvPr/>
        </p:nvSpPr>
        <p:spPr>
          <a:xfrm>
            <a:off x="390525" y="501877"/>
            <a:ext cx="7951382" cy="76691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u="sng" dirty="0" err="1" smtClean="0">
                <a:ln>
                  <a:solidFill>
                    <a:srgbClr val="00CC00"/>
                  </a:solidFill>
                </a:ln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আমাদের</a:t>
            </a:r>
            <a:r>
              <a:rPr lang="en-US" sz="5400" b="1" u="sng" dirty="0" smtClean="0">
                <a:ln>
                  <a:solidFill>
                    <a:srgbClr val="00CC00"/>
                  </a:solidFill>
                </a:ln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u="sng" dirty="0" err="1" smtClean="0">
                <a:ln>
                  <a:solidFill>
                    <a:srgbClr val="00CC00"/>
                  </a:solidFill>
                </a:ln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আজকের</a:t>
            </a:r>
            <a:r>
              <a:rPr lang="en-US" sz="5400" b="1" u="sng" dirty="0" smtClean="0">
                <a:ln>
                  <a:solidFill>
                    <a:srgbClr val="00CC00"/>
                  </a:solidFill>
                </a:ln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u="sng" dirty="0" err="1">
                <a:ln>
                  <a:solidFill>
                    <a:srgbClr val="00CC00"/>
                  </a:solidFill>
                </a:ln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endParaRPr lang="en-US" sz="5400" b="1" u="sng" dirty="0">
              <a:ln>
                <a:solidFill>
                  <a:srgbClr val="00CC00"/>
                </a:solidFill>
              </a:ln>
              <a:solidFill>
                <a:srgbClr val="00CC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88375" y="1594869"/>
            <a:ext cx="7949576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400" b="1" cap="none" spc="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অপটিক্যাল</a:t>
            </a:r>
            <a:r>
              <a:rPr lang="en-US" sz="4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 </a:t>
            </a:r>
            <a:r>
              <a:rPr lang="en-US" sz="4400" b="1" cap="none" spc="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ফাইবার</a:t>
            </a:r>
            <a:endParaRPr lang="en-US" sz="4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pic>
        <p:nvPicPr>
          <p:cNvPr id="4" name="Picture 3" descr="glassbundle_rev1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52600" y="2609850"/>
            <a:ext cx="5410200" cy="238125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="" xmlns:p14="http://schemas.microsoft.com/office/powerpoint/2010/main" val="2687963485"/>
      </p:ext>
    </p:extLst>
  </p:cSld>
  <p:clrMapOvr>
    <a:masterClrMapping/>
  </p:clrMapOvr>
  <p:transition spd="slow" advTm="39652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2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2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5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5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8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Clr clrSpc="rgb">
                                      <p:cBhvr override="childStyle">
                                        <p:cTn id="14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animClr clrSpc="rgb">
                                      <p:cBhvr>
                                        <p:cTn id="15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16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anim to="1.5" calcmode="lin" valueType="num">
                                      <p:cBhvr override="childStyle">
                                        <p:cTn id="17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style.fontSize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52314966-BFCD-4C82-91C6-D5AAFDBDEC08}"/>
              </a:ext>
            </a:extLst>
          </p:cNvPr>
          <p:cNvSpPr/>
          <p:nvPr/>
        </p:nvSpPr>
        <p:spPr>
          <a:xfrm>
            <a:off x="261258" y="1400128"/>
            <a:ext cx="8882743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800" dirty="0">
                <a:ln w="18415" cmpd="sng">
                  <a:solidFill>
                    <a:srgbClr val="C00000"/>
                  </a:solidFill>
                  <a:prstDash val="solid"/>
                </a:ln>
                <a:solidFill>
                  <a:srgbClr val="D60093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</a:t>
            </a:r>
            <a:r>
              <a:rPr lang="as-IN" sz="2800" dirty="0">
                <a:ln w="18415" cmpd="sng">
                  <a:solidFill>
                    <a:srgbClr val="C00000"/>
                  </a:solidFill>
                  <a:prstDash val="solid"/>
                </a:ln>
                <a:solidFill>
                  <a:srgbClr val="D60093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ই</a:t>
            </a:r>
            <a:r>
              <a:rPr lang="en-US" sz="2800" dirty="0">
                <a:ln w="18415" cmpd="sng">
                  <a:solidFill>
                    <a:srgbClr val="C00000"/>
                  </a:solidFill>
                  <a:prstDash val="solid"/>
                </a:ln>
                <a:solidFill>
                  <a:srgbClr val="D60093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800" dirty="0">
                <a:ln w="18415" cmpd="sng">
                  <a:solidFill>
                    <a:srgbClr val="C00000"/>
                  </a:solidFill>
                  <a:prstDash val="solid"/>
                </a:ln>
                <a:solidFill>
                  <a:srgbClr val="D60093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2800" dirty="0">
                <a:ln w="18415" cmpd="sng">
                  <a:solidFill>
                    <a:srgbClr val="C00000"/>
                  </a:solidFill>
                  <a:prstDash val="solid"/>
                </a:ln>
                <a:solidFill>
                  <a:srgbClr val="D60093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2800" dirty="0">
                <a:ln w="18415" cmpd="sng">
                  <a:solidFill>
                    <a:srgbClr val="C00000"/>
                  </a:solidFill>
                  <a:prstDash val="solid"/>
                </a:ln>
                <a:solidFill>
                  <a:srgbClr val="D60093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ঠ</a:t>
            </a:r>
            <a:r>
              <a:rPr lang="en-US" sz="2800" dirty="0">
                <a:ln w="18415" cmpd="sng">
                  <a:solidFill>
                    <a:srgbClr val="C00000"/>
                  </a:solidFill>
                  <a:prstDash val="solid"/>
                </a:ln>
                <a:solidFill>
                  <a:srgbClr val="D60093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2800" dirty="0">
                <a:ln w="18415" cmpd="sng">
                  <a:solidFill>
                    <a:srgbClr val="C00000"/>
                  </a:solidFill>
                  <a:prstDash val="solid"/>
                </a:ln>
                <a:solidFill>
                  <a:srgbClr val="D60093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2800" dirty="0">
                <a:ln w="18415" cmpd="sng">
                  <a:solidFill>
                    <a:srgbClr val="C00000"/>
                  </a:solidFill>
                  <a:prstDash val="solid"/>
                </a:ln>
                <a:solidFill>
                  <a:srgbClr val="D60093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800" dirty="0">
                <a:ln w="18415" cmpd="sng">
                  <a:solidFill>
                    <a:srgbClr val="C00000"/>
                  </a:solidFill>
                  <a:prstDash val="solid"/>
                </a:ln>
                <a:solidFill>
                  <a:srgbClr val="D60093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</a:t>
            </a:r>
            <a:r>
              <a:rPr lang="en-US" sz="2800" dirty="0">
                <a:ln w="18415" cmpd="sng">
                  <a:solidFill>
                    <a:srgbClr val="C00000"/>
                  </a:solidFill>
                  <a:prstDash val="solid"/>
                </a:ln>
                <a:solidFill>
                  <a:srgbClr val="D60093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2800" dirty="0">
                <a:ln w="18415" cmpd="sng">
                  <a:solidFill>
                    <a:srgbClr val="C00000"/>
                  </a:solidFill>
                  <a:prstDash val="solid"/>
                </a:ln>
                <a:solidFill>
                  <a:srgbClr val="D60093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ষ</a:t>
            </a:r>
            <a:r>
              <a:rPr lang="en-US" sz="2800" dirty="0">
                <a:ln w="18415" cmpd="sng">
                  <a:solidFill>
                    <a:srgbClr val="C00000"/>
                  </a:solidFill>
                  <a:prstDash val="solid"/>
                </a:ln>
                <a:solidFill>
                  <a:srgbClr val="D60093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ে </a:t>
            </a:r>
            <a:r>
              <a:rPr lang="en-US" sz="2800" dirty="0" err="1" smtClean="0">
                <a:ln w="18415" cmpd="sng">
                  <a:solidFill>
                    <a:srgbClr val="C00000"/>
                  </a:solidFill>
                  <a:prstDash val="solid"/>
                </a:ln>
                <a:solidFill>
                  <a:srgbClr val="D60093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ছাত্র</a:t>
            </a:r>
            <a:r>
              <a:rPr lang="en-US" sz="2800" dirty="0" smtClean="0">
                <a:ln w="18415" cmpd="sng">
                  <a:solidFill>
                    <a:srgbClr val="C00000"/>
                  </a:solidFill>
                  <a:prstDash val="solid"/>
                </a:ln>
                <a:solidFill>
                  <a:srgbClr val="D60093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  <a:r>
              <a:rPr lang="as-IN" sz="2800" dirty="0" smtClean="0">
                <a:ln w="18415" cmpd="sng">
                  <a:solidFill>
                    <a:srgbClr val="C00000"/>
                  </a:solidFill>
                  <a:prstDash val="solid"/>
                </a:ln>
                <a:solidFill>
                  <a:srgbClr val="D60093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ছ</a:t>
            </a:r>
            <a:r>
              <a:rPr lang="en-US" sz="2800" dirty="0">
                <a:ln w="18415" cmpd="sng">
                  <a:solidFill>
                    <a:srgbClr val="C00000"/>
                  </a:solidFill>
                  <a:prstDash val="solid"/>
                </a:ln>
                <a:solidFill>
                  <a:srgbClr val="D60093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2800" dirty="0">
                <a:ln w="18415" cmpd="sng">
                  <a:solidFill>
                    <a:srgbClr val="C00000"/>
                  </a:solidFill>
                  <a:prstDash val="solid"/>
                </a:ln>
                <a:solidFill>
                  <a:srgbClr val="D60093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2800" dirty="0">
                <a:ln w="18415" cmpd="sng">
                  <a:solidFill>
                    <a:srgbClr val="C00000"/>
                  </a:solidFill>
                  <a:prstDash val="solid"/>
                </a:ln>
                <a:solidFill>
                  <a:srgbClr val="D60093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2800" dirty="0">
                <a:ln w="18415" cmpd="sng">
                  <a:solidFill>
                    <a:srgbClr val="C00000"/>
                  </a:solidFill>
                  <a:prstDash val="solid"/>
                </a:ln>
                <a:solidFill>
                  <a:srgbClr val="D60093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2800" dirty="0" err="1">
                <a:ln w="18415" cmpd="sng">
                  <a:solidFill>
                    <a:srgbClr val="C00000"/>
                  </a:solidFill>
                  <a:prstDash val="solid"/>
                </a:ln>
                <a:solidFill>
                  <a:srgbClr val="D60093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ীরা</a:t>
            </a:r>
            <a:r>
              <a:rPr lang="en-US" sz="2800" dirty="0">
                <a:ln w="18415" cmpd="sng">
                  <a:solidFill>
                    <a:srgbClr val="C00000"/>
                  </a:solidFill>
                  <a:prstDash val="solid"/>
                </a:ln>
                <a:solidFill>
                  <a:srgbClr val="D60093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n w="18415" cmpd="sng">
                  <a:solidFill>
                    <a:srgbClr val="C00000"/>
                  </a:solidFill>
                  <a:prstDash val="solid"/>
                </a:ln>
                <a:solidFill>
                  <a:srgbClr val="D60093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যা</a:t>
            </a:r>
            <a:r>
              <a:rPr lang="en-US" sz="2800" dirty="0">
                <a:ln w="18415" cmpd="sng">
                  <a:solidFill>
                    <a:srgbClr val="C00000"/>
                  </a:solidFill>
                  <a:prstDash val="solid"/>
                </a:ln>
                <a:solidFill>
                  <a:srgbClr val="D60093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n w="18415" cmpd="sng">
                  <a:solidFill>
                    <a:srgbClr val="C00000"/>
                  </a:solidFill>
                  <a:prstDash val="solid"/>
                </a:ln>
                <a:solidFill>
                  <a:srgbClr val="D60093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জানতে</a:t>
            </a:r>
            <a:r>
              <a:rPr lang="en-US" sz="2800" dirty="0">
                <a:ln w="18415" cmpd="sng">
                  <a:solidFill>
                    <a:srgbClr val="C00000"/>
                  </a:solidFill>
                  <a:prstDash val="solid"/>
                </a:ln>
                <a:solidFill>
                  <a:srgbClr val="D60093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n w="18415" cmpd="sng">
                  <a:solidFill>
                    <a:srgbClr val="C00000"/>
                  </a:solidFill>
                  <a:prstDash val="solid"/>
                </a:ln>
                <a:solidFill>
                  <a:srgbClr val="D60093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2800" dirty="0" smtClean="0">
                <a:ln w="18415" cmpd="sng">
                  <a:solidFill>
                    <a:srgbClr val="C00000"/>
                  </a:solidFill>
                  <a:prstDash val="solid"/>
                </a:ln>
                <a:solidFill>
                  <a:srgbClr val="D60093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…</a:t>
            </a:r>
            <a:endParaRPr lang="en-US" sz="2800" dirty="0">
              <a:ln w="18415" cmpd="sng">
                <a:solidFill>
                  <a:srgbClr val="C00000"/>
                </a:solidFill>
                <a:prstDash val="solid"/>
              </a:ln>
              <a:solidFill>
                <a:srgbClr val="D60093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7DFA9429-6558-456E-A02F-4C58A9223DAA}"/>
              </a:ext>
            </a:extLst>
          </p:cNvPr>
          <p:cNvSpPr/>
          <p:nvPr/>
        </p:nvSpPr>
        <p:spPr>
          <a:xfrm>
            <a:off x="1219201" y="479796"/>
            <a:ext cx="6220690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4800" b="1" dirty="0" err="1">
                <a:ln w="22225">
                  <a:solidFill>
                    <a:srgbClr val="00CC00"/>
                  </a:solidFill>
                  <a:prstDash val="solid"/>
                </a:ln>
                <a:solidFill>
                  <a:srgbClr val="00CC00"/>
                </a:solidFill>
              </a:rPr>
              <a:t>শিখনফল</a:t>
            </a:r>
            <a:endParaRPr lang="en-US" sz="4800" b="1" cap="none" spc="0" dirty="0">
              <a:ln w="22225">
                <a:solidFill>
                  <a:srgbClr val="00CC00"/>
                </a:solidFill>
                <a:prstDash val="solid"/>
              </a:ln>
              <a:solidFill>
                <a:srgbClr val="00CC00"/>
              </a:solidFill>
              <a:effectLst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35E2269A-D119-4D19-ACF6-8FA927A968D2}"/>
              </a:ext>
            </a:extLst>
          </p:cNvPr>
          <p:cNvSpPr/>
          <p:nvPr/>
        </p:nvSpPr>
        <p:spPr>
          <a:xfrm>
            <a:off x="-779335" y="2425039"/>
            <a:ext cx="10224655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400" b="0" cap="none" spc="0" dirty="0" smtClean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1</a:t>
            </a:r>
            <a:r>
              <a:rPr lang="en-US" sz="2400" dirty="0" smtClean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r>
              <a:rPr lang="en-US" sz="2400" b="0" cap="none" spc="0" dirty="0" smtClean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2400" b="0" cap="none" spc="0" dirty="0" err="1" smtClean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অপটিক্যাল</a:t>
            </a:r>
            <a:r>
              <a:rPr lang="en-US" sz="2400" b="0" cap="none" spc="0" dirty="0" smtClean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0" cap="none" spc="0" dirty="0" err="1" smtClean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ফাইবার</a:t>
            </a:r>
            <a:r>
              <a:rPr lang="en-US" sz="2400" dirty="0" smtClean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বলতে</a:t>
            </a:r>
            <a:r>
              <a:rPr lang="en-US" sz="2400" dirty="0" smtClean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2400" dirty="0" smtClean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বুঝায়</a:t>
            </a:r>
            <a:r>
              <a:rPr lang="en-US" sz="2400" dirty="0" smtClean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তা</a:t>
            </a:r>
            <a:r>
              <a:rPr lang="en-US" sz="2400" dirty="0" smtClean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জানতে</a:t>
            </a:r>
            <a:r>
              <a:rPr lang="en-US" sz="2400" dirty="0" smtClean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2400" dirty="0" smtClean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2400" b="0" cap="none" spc="0" dirty="0">
              <a:ln w="0">
                <a:solidFill>
                  <a:schemeClr val="tx1"/>
                </a:solidFill>
              </a:ln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0E9D32A5-4B28-4578-8B76-C8BC55DBFF6D}"/>
              </a:ext>
            </a:extLst>
          </p:cNvPr>
          <p:cNvSpPr/>
          <p:nvPr/>
        </p:nvSpPr>
        <p:spPr>
          <a:xfrm>
            <a:off x="-710348" y="2960935"/>
            <a:ext cx="9851613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400" dirty="0" smtClean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2</a:t>
            </a:r>
            <a:r>
              <a:rPr lang="en-US" sz="2400" dirty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r>
              <a:rPr lang="en-US" sz="2400" b="0" cap="none" spc="0" dirty="0" smtClean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2400" dirty="0" err="1" smtClean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সাবমেরিন</a:t>
            </a:r>
            <a:r>
              <a:rPr lang="en-US" sz="2400" dirty="0" smtClean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ক্যাবল</a:t>
            </a:r>
            <a:r>
              <a:rPr lang="en-US" sz="2400" dirty="0" smtClean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বলতে</a:t>
            </a:r>
            <a:r>
              <a:rPr lang="en-US" sz="2400" dirty="0" smtClean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2400" dirty="0" smtClean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বুঝায়</a:t>
            </a:r>
            <a:r>
              <a:rPr lang="en-US" sz="2400" dirty="0" smtClean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তা</a:t>
            </a:r>
            <a:r>
              <a:rPr lang="en-US" sz="2400" dirty="0" smtClean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জানতে</a:t>
            </a:r>
            <a:r>
              <a:rPr lang="en-US" sz="2400" dirty="0" smtClean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2400" dirty="0" smtClean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2400" b="0" cap="none" spc="0" dirty="0">
              <a:ln w="0">
                <a:solidFill>
                  <a:schemeClr val="tx1"/>
                </a:solidFill>
              </a:ln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8AAE6F41-524C-4311-B920-8A4DC0BA9C3D}"/>
              </a:ext>
            </a:extLst>
          </p:cNvPr>
          <p:cNvSpPr/>
          <p:nvPr/>
        </p:nvSpPr>
        <p:spPr>
          <a:xfrm>
            <a:off x="-1059406" y="3481766"/>
            <a:ext cx="10352336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400" b="0" cap="none" spc="0" dirty="0" smtClean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        3.  </a:t>
            </a:r>
            <a:r>
              <a:rPr lang="en-US" sz="2400" b="0" cap="none" spc="0" dirty="0" err="1" smtClean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অপটিক্যাল</a:t>
            </a:r>
            <a:r>
              <a:rPr lang="en-US" sz="2400" b="0" cap="none" spc="0" dirty="0" smtClean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0" cap="none" spc="0" dirty="0" err="1" smtClean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ফাইবারের</a:t>
            </a:r>
            <a:r>
              <a:rPr lang="en-US" sz="2400" b="0" cap="none" spc="0" dirty="0" smtClean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বিভিন্ন</a:t>
            </a:r>
            <a:r>
              <a:rPr lang="en-US" sz="2400" dirty="0" smtClean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অংশ</a:t>
            </a:r>
            <a:r>
              <a:rPr lang="en-US" sz="2400" dirty="0" smtClean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চিহ্নিত</a:t>
            </a:r>
            <a:r>
              <a:rPr lang="en-US" sz="2400" dirty="0" smtClean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2400" dirty="0" err="1" smtClean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2400" dirty="0" smtClean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2400" dirty="0" smtClean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2400" b="0" cap="none" spc="0" dirty="0">
              <a:ln w="0">
                <a:solidFill>
                  <a:schemeClr val="tx1"/>
                </a:solidFill>
              </a:ln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07573EF8-3899-4660-BBBF-CBD5B0BC059B}"/>
              </a:ext>
            </a:extLst>
          </p:cNvPr>
          <p:cNvSpPr/>
          <p:nvPr/>
        </p:nvSpPr>
        <p:spPr>
          <a:xfrm>
            <a:off x="-1091061" y="4044639"/>
            <a:ext cx="10106891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400" dirty="0" smtClean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        4</a:t>
            </a:r>
            <a:r>
              <a:rPr lang="en-US" sz="2400" dirty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r>
              <a:rPr lang="en-US" sz="2400" b="0" cap="none" spc="0" dirty="0" smtClean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0" cap="none" spc="0" dirty="0" err="1" smtClean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অপটিক্যাল</a:t>
            </a:r>
            <a:r>
              <a:rPr lang="en-US" sz="2400" b="0" cap="none" spc="0" dirty="0" smtClean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0" cap="none" spc="0" dirty="0" err="1" smtClean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ফাইবারের</a:t>
            </a:r>
            <a:r>
              <a:rPr lang="en-US" sz="2400" b="0" cap="none" spc="0" dirty="0" smtClean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0" cap="none" spc="0" dirty="0" err="1" smtClean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সুবিধা</a:t>
            </a:r>
            <a:r>
              <a:rPr lang="en-US" sz="2400" b="0" cap="none" spc="0" dirty="0" smtClean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0" cap="none" spc="0" dirty="0" err="1" smtClean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সমূহ</a:t>
            </a:r>
            <a:r>
              <a:rPr lang="en-US" sz="2400" b="0" cap="none" spc="0" dirty="0" smtClean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0" cap="none" spc="0" dirty="0" err="1" smtClean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চিহ্নিত</a:t>
            </a:r>
            <a:r>
              <a:rPr lang="en-US" sz="2400" b="0" cap="none" spc="0" dirty="0" smtClean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0" cap="none" spc="0" dirty="0" err="1" smtClean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2400" b="0" cap="none" spc="0" dirty="0" smtClean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2400" dirty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2400" b="0" cap="none" spc="0" dirty="0">
              <a:ln w="0">
                <a:solidFill>
                  <a:schemeClr val="tx1"/>
                </a:solidFill>
              </a:ln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07573EF8-3899-4660-BBBF-CBD5B0BC059B}"/>
              </a:ext>
            </a:extLst>
          </p:cNvPr>
          <p:cNvSpPr/>
          <p:nvPr/>
        </p:nvSpPr>
        <p:spPr>
          <a:xfrm>
            <a:off x="-938661" y="4530414"/>
            <a:ext cx="10106891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400" dirty="0" smtClean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        5.</a:t>
            </a:r>
            <a:r>
              <a:rPr lang="en-US" sz="2400" b="0" cap="none" spc="0" dirty="0" smtClean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0" cap="none" spc="0" dirty="0" err="1" smtClean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অপটিক্যাল</a:t>
            </a:r>
            <a:r>
              <a:rPr lang="en-US" sz="2400" b="0" cap="none" spc="0" dirty="0" smtClean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0" cap="none" spc="0" dirty="0" err="1" smtClean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ফাইবারের</a:t>
            </a:r>
            <a:r>
              <a:rPr lang="en-US" sz="2400" b="0" cap="none" spc="0" dirty="0" smtClean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0" cap="none" spc="0" dirty="0" err="1" smtClean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অসুবিধা</a:t>
            </a:r>
            <a:r>
              <a:rPr lang="en-US" sz="2400" b="0" cap="none" spc="0" dirty="0" smtClean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0" cap="none" spc="0" dirty="0" err="1" smtClean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সমূহ</a:t>
            </a:r>
            <a:r>
              <a:rPr lang="en-US" sz="2400" b="0" cap="none" spc="0" dirty="0" smtClean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0" cap="none" spc="0" dirty="0" err="1" smtClean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চিহ্নিত</a:t>
            </a:r>
            <a:r>
              <a:rPr lang="en-US" sz="2400" b="0" cap="none" spc="0" dirty="0" smtClean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0" cap="none" spc="0" dirty="0" err="1" smtClean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2400" b="0" cap="none" spc="0" dirty="0" smtClean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2400" dirty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2400" b="0" cap="none" spc="0" dirty="0">
              <a:ln w="0">
                <a:solidFill>
                  <a:schemeClr val="tx1"/>
                </a:solidFill>
              </a:ln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93513039"/>
      </p:ext>
    </p:extLst>
  </p:cSld>
  <p:clrMapOvr>
    <a:masterClrMapping/>
  </p:clrMapOvr>
  <p:transition spd="slow" advTm="1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  <p:bldP spid="7" grpId="0"/>
      <p:bldP spid="8" grpId="0"/>
      <p:bldP spid="9" grpId="0"/>
      <p:bldP spid="1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985001C1-3135-40B2-B3F9-52BE260DFF4E}"/>
              </a:ext>
            </a:extLst>
          </p:cNvPr>
          <p:cNvSpPr/>
          <p:nvPr/>
        </p:nvSpPr>
        <p:spPr>
          <a:xfrm>
            <a:off x="2216064" y="860423"/>
            <a:ext cx="3994236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400" dirty="0" err="1">
                <a:ln w="18415" cmpd="sng">
                  <a:solidFill>
                    <a:schemeClr val="tx1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একক</a:t>
            </a:r>
            <a:r>
              <a:rPr lang="en-US" sz="4400" dirty="0">
                <a:ln w="18415" cmpd="sng">
                  <a:solidFill>
                    <a:schemeClr val="tx1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n w="18415" cmpd="sng">
                  <a:solidFill>
                    <a:schemeClr val="tx1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4400" dirty="0">
              <a:ln w="18415" cmpd="sng">
                <a:solidFill>
                  <a:schemeClr val="tx1"/>
                </a:solidFill>
                <a:prstDash val="solid"/>
              </a:ln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15ECDD61-EAA6-4A1E-AFF5-782CA440C8B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27684" y="1717223"/>
            <a:ext cx="3932894" cy="261936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C3C49429-ECF3-4DE9-B766-5A07B352DA3E}"/>
              </a:ext>
            </a:extLst>
          </p:cNvPr>
          <p:cNvSpPr/>
          <p:nvPr/>
        </p:nvSpPr>
        <p:spPr>
          <a:xfrm>
            <a:off x="1451229" y="4431582"/>
            <a:ext cx="5904906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200" dirty="0" err="1" smtClean="0">
                <a:ln w="18415" cmpd="sng">
                  <a:solidFill>
                    <a:srgbClr val="D60093"/>
                  </a:solidFill>
                  <a:prstDash val="solid"/>
                </a:ln>
                <a:solidFill>
                  <a:srgbClr val="D60093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অপটিক্যাল</a:t>
            </a:r>
            <a:r>
              <a:rPr lang="en-US" sz="3200" dirty="0" smtClean="0">
                <a:ln w="18415" cmpd="sng">
                  <a:solidFill>
                    <a:srgbClr val="D60093"/>
                  </a:solidFill>
                  <a:prstDash val="solid"/>
                </a:ln>
                <a:solidFill>
                  <a:srgbClr val="D60093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n w="18415" cmpd="sng">
                  <a:solidFill>
                    <a:srgbClr val="D60093"/>
                  </a:solidFill>
                  <a:prstDash val="solid"/>
                </a:ln>
                <a:solidFill>
                  <a:srgbClr val="D60093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ফাইবার</a:t>
            </a:r>
            <a:r>
              <a:rPr lang="en-US" sz="3200" dirty="0" smtClean="0">
                <a:ln w="18415" cmpd="sng">
                  <a:solidFill>
                    <a:srgbClr val="D60093"/>
                  </a:solidFill>
                  <a:prstDash val="solid"/>
                </a:ln>
                <a:solidFill>
                  <a:srgbClr val="D60093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as-IN" sz="3200" dirty="0" smtClean="0">
                <a:ln w="18415" cmpd="sng">
                  <a:solidFill>
                    <a:srgbClr val="D60093"/>
                  </a:solidFill>
                  <a:prstDash val="solid"/>
                </a:ln>
                <a:solidFill>
                  <a:srgbClr val="D60093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200" dirty="0">
                <a:ln w="18415" cmpd="sng">
                  <a:solidFill>
                    <a:srgbClr val="D60093"/>
                  </a:solidFill>
                  <a:prstDash val="solid"/>
                </a:ln>
                <a:solidFill>
                  <a:srgbClr val="D60093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200" dirty="0">
                <a:ln w="18415" cmpd="sng">
                  <a:solidFill>
                    <a:srgbClr val="D60093"/>
                  </a:solidFill>
                  <a:prstDash val="solid"/>
                </a:ln>
                <a:solidFill>
                  <a:srgbClr val="D60093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200" dirty="0">
                <a:ln w="18415" cmpd="sng">
                  <a:solidFill>
                    <a:srgbClr val="D60093"/>
                  </a:solidFill>
                  <a:prstDash val="solid"/>
                </a:ln>
                <a:solidFill>
                  <a:srgbClr val="D60093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ে </a:t>
            </a:r>
            <a:r>
              <a:rPr lang="as-IN" sz="3200" dirty="0">
                <a:ln w="18415" cmpd="sng">
                  <a:solidFill>
                    <a:srgbClr val="D60093"/>
                  </a:solidFill>
                  <a:prstDash val="solid"/>
                </a:ln>
                <a:solidFill>
                  <a:srgbClr val="D60093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3200" dirty="0">
                <a:ln w="18415" cmpd="sng">
                  <a:solidFill>
                    <a:srgbClr val="D60093"/>
                  </a:solidFill>
                  <a:prstDash val="solid"/>
                </a:ln>
                <a:solidFill>
                  <a:srgbClr val="D60093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as-IN" sz="3200" dirty="0">
                <a:ln w="18415" cmpd="sng">
                  <a:solidFill>
                    <a:srgbClr val="D60093"/>
                  </a:solidFill>
                  <a:prstDash val="solid"/>
                </a:ln>
                <a:solidFill>
                  <a:srgbClr val="D60093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3200" dirty="0">
                <a:ln w="18415" cmpd="sng">
                  <a:solidFill>
                    <a:srgbClr val="D60093"/>
                  </a:solidFill>
                  <a:prstDash val="solid"/>
                </a:ln>
                <a:solidFill>
                  <a:srgbClr val="D60093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3200" dirty="0">
              <a:ln w="18415" cmpd="sng">
                <a:solidFill>
                  <a:srgbClr val="D60093"/>
                </a:solidFill>
                <a:prstDash val="solid"/>
              </a:ln>
              <a:solidFill>
                <a:srgbClr val="D60093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44158730-ECA5-44AB-AC83-9E799FADAB76}"/>
              </a:ext>
            </a:extLst>
          </p:cNvPr>
          <p:cNvSpPr/>
          <p:nvPr/>
        </p:nvSpPr>
        <p:spPr>
          <a:xfrm rot="16200000">
            <a:off x="6104410" y="2719744"/>
            <a:ext cx="3957936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200" dirty="0" err="1">
                <a:ln w="0">
                  <a:solidFill>
                    <a:srgbClr val="00CC00"/>
                  </a:solidFill>
                </a:ln>
                <a:solidFill>
                  <a:srgbClr val="00CC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উত্তরটি</a:t>
            </a:r>
            <a:r>
              <a:rPr lang="en-US" sz="3200" dirty="0">
                <a:ln w="0">
                  <a:solidFill>
                    <a:srgbClr val="00CC00"/>
                  </a:solidFill>
                </a:ln>
                <a:solidFill>
                  <a:srgbClr val="00CC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n w="0">
                  <a:solidFill>
                    <a:srgbClr val="00CC00"/>
                  </a:solidFill>
                </a:ln>
                <a:solidFill>
                  <a:srgbClr val="00CC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খাতায়</a:t>
            </a:r>
            <a:r>
              <a:rPr lang="en-US" sz="3200" dirty="0">
                <a:ln w="0">
                  <a:solidFill>
                    <a:srgbClr val="00CC00"/>
                  </a:solidFill>
                </a:ln>
                <a:solidFill>
                  <a:srgbClr val="00CC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n w="0">
                  <a:solidFill>
                    <a:srgbClr val="00CC00"/>
                  </a:solidFill>
                </a:ln>
                <a:solidFill>
                  <a:srgbClr val="00CC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লেখ</a:t>
            </a:r>
            <a:r>
              <a:rPr lang="en-US" sz="3200" dirty="0">
                <a:ln w="0">
                  <a:solidFill>
                    <a:srgbClr val="00CC00"/>
                  </a:solidFill>
                </a:ln>
                <a:solidFill>
                  <a:srgbClr val="00CC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200" b="0" cap="none" spc="0" dirty="0">
              <a:ln w="0">
                <a:solidFill>
                  <a:srgbClr val="00CC00"/>
                </a:solidFill>
              </a:ln>
              <a:solidFill>
                <a:srgbClr val="00CC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C3C49429-ECF3-4DE9-B766-5A07B352DA3E}"/>
              </a:ext>
            </a:extLst>
          </p:cNvPr>
          <p:cNvSpPr/>
          <p:nvPr/>
        </p:nvSpPr>
        <p:spPr>
          <a:xfrm>
            <a:off x="1263777" y="5514694"/>
            <a:ext cx="6711696" cy="4001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dirty="0" err="1" smtClean="0">
                <a:ln w="18415" cmpd="sng">
                  <a:solidFill>
                    <a:schemeClr val="tx1"/>
                  </a:solidFill>
                  <a:prstDash val="solid"/>
                </a:ln>
              </a:rPr>
              <a:t>অপটিক্যাল</a:t>
            </a:r>
            <a:r>
              <a:rPr lang="en-US" dirty="0" smtClean="0">
                <a:ln w="18415" cmpd="sng">
                  <a:solidFill>
                    <a:schemeClr val="tx1"/>
                  </a:solidFill>
                  <a:prstDash val="solid"/>
                </a:ln>
              </a:rPr>
              <a:t> </a:t>
            </a:r>
            <a:r>
              <a:rPr lang="en-US" dirty="0" err="1" smtClean="0">
                <a:ln w="18415" cmpd="sng">
                  <a:solidFill>
                    <a:schemeClr val="tx1"/>
                  </a:solidFill>
                  <a:prstDash val="solid"/>
                </a:ln>
              </a:rPr>
              <a:t>ফাইবার</a:t>
            </a:r>
            <a:r>
              <a:rPr lang="en-US" dirty="0" smtClean="0">
                <a:ln w="18415" cmpd="sng">
                  <a:solidFill>
                    <a:schemeClr val="tx1"/>
                  </a:solidFill>
                  <a:prstDash val="solid"/>
                </a:ln>
              </a:rPr>
              <a:t> </a:t>
            </a:r>
            <a:r>
              <a:rPr lang="en-US" dirty="0" err="1" smtClean="0">
                <a:ln w="18415" cmpd="sng">
                  <a:solidFill>
                    <a:schemeClr val="tx1"/>
                  </a:solidFill>
                  <a:prstDash val="solid"/>
                </a:ln>
              </a:rPr>
              <a:t>অত্যন্ত</a:t>
            </a:r>
            <a:r>
              <a:rPr lang="en-US" dirty="0" smtClean="0">
                <a:ln w="18415" cmpd="sng">
                  <a:solidFill>
                    <a:schemeClr val="tx1"/>
                  </a:solidFill>
                  <a:prstDash val="solid"/>
                </a:ln>
              </a:rPr>
              <a:t> </a:t>
            </a:r>
            <a:r>
              <a:rPr lang="en-US" dirty="0" err="1" smtClean="0">
                <a:ln w="18415" cmpd="sng">
                  <a:solidFill>
                    <a:schemeClr val="tx1"/>
                  </a:solidFill>
                  <a:prstDash val="solid"/>
                </a:ln>
              </a:rPr>
              <a:t>সরু</a:t>
            </a:r>
            <a:r>
              <a:rPr lang="en-US" dirty="0" smtClean="0">
                <a:ln w="18415" cmpd="sng">
                  <a:solidFill>
                    <a:schemeClr val="tx1"/>
                  </a:solidFill>
                  <a:prstDash val="solid"/>
                </a:ln>
              </a:rPr>
              <a:t> </a:t>
            </a:r>
            <a:r>
              <a:rPr lang="en-US" dirty="0" err="1" smtClean="0">
                <a:ln w="18415" cmpd="sng">
                  <a:solidFill>
                    <a:schemeClr val="tx1"/>
                  </a:solidFill>
                  <a:prstDash val="solid"/>
                </a:ln>
              </a:rPr>
              <a:t>এক</a:t>
            </a:r>
            <a:r>
              <a:rPr lang="en-US" dirty="0" smtClean="0">
                <a:ln w="18415" cmpd="sng">
                  <a:solidFill>
                    <a:schemeClr val="tx1"/>
                  </a:solidFill>
                  <a:prstDash val="solid"/>
                </a:ln>
              </a:rPr>
              <a:t> </a:t>
            </a:r>
            <a:r>
              <a:rPr lang="en-US" dirty="0" err="1" smtClean="0">
                <a:ln w="18415" cmpd="sng">
                  <a:solidFill>
                    <a:schemeClr val="tx1"/>
                  </a:solidFill>
                  <a:prstDash val="solid"/>
                </a:ln>
              </a:rPr>
              <a:t>ধরনের</a:t>
            </a:r>
            <a:r>
              <a:rPr lang="en-US" dirty="0" smtClean="0">
                <a:ln w="18415" cmpd="sng">
                  <a:solidFill>
                    <a:schemeClr val="tx1"/>
                  </a:solidFill>
                  <a:prstDash val="solid"/>
                </a:ln>
              </a:rPr>
              <a:t> </a:t>
            </a:r>
            <a:r>
              <a:rPr lang="en-US" dirty="0" err="1" smtClean="0">
                <a:ln w="18415" cmpd="sng">
                  <a:solidFill>
                    <a:schemeClr val="tx1"/>
                  </a:solidFill>
                  <a:prstDash val="solid"/>
                </a:ln>
              </a:rPr>
              <a:t>প্লাস্টিক</a:t>
            </a:r>
            <a:r>
              <a:rPr lang="en-US" dirty="0" smtClean="0">
                <a:ln w="18415" cmpd="sng">
                  <a:solidFill>
                    <a:schemeClr val="tx1"/>
                  </a:solidFill>
                  <a:prstDash val="solid"/>
                </a:ln>
              </a:rPr>
              <a:t> </a:t>
            </a:r>
            <a:r>
              <a:rPr lang="en-US" dirty="0" err="1" smtClean="0">
                <a:ln w="18415" cmpd="sng">
                  <a:solidFill>
                    <a:schemeClr val="tx1"/>
                  </a:solidFill>
                  <a:prstDash val="solid"/>
                </a:ln>
              </a:rPr>
              <a:t>কাঁচের</a:t>
            </a:r>
            <a:r>
              <a:rPr lang="en-US" dirty="0" smtClean="0">
                <a:ln w="18415" cmpd="sng">
                  <a:solidFill>
                    <a:schemeClr val="tx1"/>
                  </a:solidFill>
                  <a:prstDash val="solid"/>
                </a:ln>
              </a:rPr>
              <a:t> </a:t>
            </a:r>
            <a:r>
              <a:rPr lang="en-US" dirty="0" err="1" smtClean="0">
                <a:ln w="18415" cmpd="sng">
                  <a:solidFill>
                    <a:schemeClr val="tx1"/>
                  </a:solidFill>
                  <a:prstDash val="solid"/>
                </a:ln>
              </a:rPr>
              <a:t>তন্তু</a:t>
            </a:r>
            <a:r>
              <a:rPr lang="en-US" dirty="0" smtClean="0">
                <a:ln w="18415" cmpd="sng">
                  <a:solidFill>
                    <a:schemeClr val="tx1"/>
                  </a:solidFill>
                  <a:prstDash val="solid"/>
                </a:ln>
              </a:rPr>
              <a:t>।</a:t>
            </a:r>
            <a:r>
              <a:rPr lang="en-US" sz="2000" dirty="0" smtClean="0">
                <a:ln w="18415" cmpd="sng">
                  <a:solidFill>
                    <a:schemeClr val="tx1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endParaRPr lang="en-US" sz="2000" dirty="0">
              <a:ln w="18415" cmpd="sng">
                <a:solidFill>
                  <a:schemeClr val="tx1"/>
                </a:solidFill>
                <a:prstDash val="solid"/>
              </a:ln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="" xmlns:p14="http://schemas.microsoft.com/office/powerpoint/2010/main" val="1013977919"/>
      </p:ext>
    </p:extLst>
  </p:cSld>
  <p:clrMapOvr>
    <a:masterClrMapping/>
  </p:clrMapOvr>
  <p:transition spd="slow" advTm="1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20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0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1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6" grpId="0"/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CF51A279-1EC6-42F9-9B84-97C0CF4FB53E}"/>
              </a:ext>
            </a:extLst>
          </p:cNvPr>
          <p:cNvSpPr/>
          <p:nvPr/>
        </p:nvSpPr>
        <p:spPr>
          <a:xfrm>
            <a:off x="1992966" y="656134"/>
            <a:ext cx="4850947" cy="584775"/>
          </a:xfrm>
          <a:prstGeom prst="rect">
            <a:avLst/>
          </a:prstGeom>
          <a:noFill/>
          <a:effectLst>
            <a:glow rad="228600">
              <a:schemeClr val="accent2">
                <a:satMod val="175000"/>
                <a:alpha val="40000"/>
              </a:schemeClr>
            </a:glow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200" b="1" cap="none" spc="0" dirty="0" err="1" smtClean="0">
                <a:ln w="0">
                  <a:solidFill>
                    <a:schemeClr val="tx1"/>
                  </a:solidFill>
                </a:ln>
              </a:rPr>
              <a:t>দেখি</a:t>
            </a:r>
            <a:r>
              <a:rPr lang="en-US" sz="3200" b="1" cap="none" spc="0" dirty="0" smtClean="0">
                <a:ln w="0">
                  <a:solidFill>
                    <a:schemeClr val="tx1"/>
                  </a:solidFill>
                </a:ln>
              </a:rPr>
              <a:t> </a:t>
            </a:r>
            <a:r>
              <a:rPr lang="en-US" sz="3200" b="1" cap="none" spc="0" dirty="0" err="1" smtClean="0">
                <a:ln w="0">
                  <a:solidFill>
                    <a:schemeClr val="tx1"/>
                  </a:solidFill>
                </a:ln>
              </a:rPr>
              <a:t>পারি</a:t>
            </a:r>
            <a:r>
              <a:rPr lang="en-US" sz="3200" b="1" cap="none" spc="0" dirty="0" smtClean="0">
                <a:ln w="0">
                  <a:solidFill>
                    <a:schemeClr val="tx1"/>
                  </a:solidFill>
                </a:ln>
              </a:rPr>
              <a:t> </a:t>
            </a:r>
            <a:r>
              <a:rPr lang="en-US" sz="3200" b="1" cap="none" spc="0" dirty="0" err="1" smtClean="0">
                <a:ln w="0">
                  <a:solidFill>
                    <a:schemeClr val="tx1"/>
                  </a:solidFill>
                </a:ln>
              </a:rPr>
              <a:t>কি</a:t>
            </a:r>
            <a:r>
              <a:rPr lang="en-US" sz="3200" b="1" cap="none" spc="0" dirty="0" smtClean="0">
                <a:ln w="0">
                  <a:solidFill>
                    <a:schemeClr val="tx1"/>
                  </a:solidFill>
                </a:ln>
              </a:rPr>
              <a:t> </a:t>
            </a:r>
            <a:r>
              <a:rPr lang="en-US" sz="3200" b="1" cap="none" spc="0" dirty="0" err="1" smtClean="0">
                <a:ln w="0">
                  <a:solidFill>
                    <a:schemeClr val="tx1"/>
                  </a:solidFill>
                </a:ln>
              </a:rPr>
              <a:t>না</a:t>
            </a:r>
            <a:endParaRPr lang="en-US" sz="3200" b="1" cap="none" spc="0" dirty="0">
              <a:ln w="0">
                <a:solidFill>
                  <a:schemeClr val="tx1"/>
                </a:solidFill>
              </a:ln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4AD01DE9-89DB-45C3-8771-5F9169F7354C}"/>
              </a:ext>
            </a:extLst>
          </p:cNvPr>
          <p:cNvSpPr/>
          <p:nvPr/>
        </p:nvSpPr>
        <p:spPr>
          <a:xfrm>
            <a:off x="692728" y="1491962"/>
            <a:ext cx="6179127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400050" indent="-400050">
              <a:buFont typeface="Wingdings" panose="05000000000000000000" pitchFamily="2" charset="2"/>
              <a:buChar char="Ø"/>
              <a:tabLst>
                <a:tab pos="742950" algn="l"/>
              </a:tabLst>
            </a:pPr>
            <a:r>
              <a:rPr lang="en-US" dirty="0" err="1" smtClean="0">
                <a:ln w="18415" cmpd="sng">
                  <a:solidFill>
                    <a:schemeClr val="tx1"/>
                  </a:solidFill>
                  <a:prstDash val="solid"/>
                </a:ln>
                <a:latin typeface="NikoshBAN" panose="02000000000000000000" pitchFamily="2" charset="0"/>
                <a:cs typeface="NikoshBAN" panose="02000000000000000000" pitchFamily="2" charset="0"/>
              </a:rPr>
              <a:t>অপটিক্যাল</a:t>
            </a:r>
            <a:r>
              <a:rPr lang="en-US" dirty="0" smtClean="0">
                <a:ln w="18415" cmpd="sng">
                  <a:solidFill>
                    <a:schemeClr val="tx1"/>
                  </a:solidFill>
                  <a:prstDash val="solid"/>
                </a:ln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n w="18415" cmpd="sng">
                  <a:solidFill>
                    <a:schemeClr val="tx1"/>
                  </a:solidFill>
                  <a:prstDash val="solid"/>
                </a:ln>
                <a:latin typeface="NikoshBAN" panose="02000000000000000000" pitchFamily="2" charset="0"/>
                <a:cs typeface="NikoshBAN" panose="02000000000000000000" pitchFamily="2" charset="0"/>
              </a:rPr>
              <a:t>ফাইবারের</a:t>
            </a:r>
            <a:r>
              <a:rPr lang="en-US" dirty="0" smtClean="0">
                <a:ln w="18415" cmpd="sng">
                  <a:solidFill>
                    <a:schemeClr val="tx1"/>
                  </a:solidFill>
                  <a:prstDash val="solid"/>
                </a:ln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n w="18415" cmpd="sng">
                  <a:solidFill>
                    <a:schemeClr val="tx1"/>
                  </a:solidFill>
                  <a:prstDash val="solid"/>
                </a:ln>
                <a:latin typeface="NikoshBAN" panose="02000000000000000000" pitchFamily="2" charset="0"/>
                <a:cs typeface="NikoshBAN" panose="02000000000000000000" pitchFamily="2" charset="0"/>
              </a:rPr>
              <a:t>মধ্যে</a:t>
            </a:r>
            <a:r>
              <a:rPr lang="en-US" dirty="0" smtClean="0">
                <a:ln w="18415" cmpd="sng">
                  <a:solidFill>
                    <a:schemeClr val="tx1"/>
                  </a:solidFill>
                  <a:prstDash val="solid"/>
                </a:ln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n w="18415" cmpd="sng">
                  <a:solidFill>
                    <a:schemeClr val="tx1"/>
                  </a:solidFill>
                  <a:prstDash val="solid"/>
                </a:ln>
                <a:latin typeface="NikoshBAN" panose="02000000000000000000" pitchFamily="2" charset="0"/>
                <a:cs typeface="NikoshBAN" panose="02000000000000000000" pitchFamily="2" charset="0"/>
              </a:rPr>
              <a:t>দিয়ে</a:t>
            </a:r>
            <a:r>
              <a:rPr lang="en-US" dirty="0" smtClean="0">
                <a:ln w="18415" cmpd="sng">
                  <a:solidFill>
                    <a:schemeClr val="tx1"/>
                  </a:solidFill>
                  <a:prstDash val="solid"/>
                </a:ln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n w="18415" cmpd="sng">
                  <a:solidFill>
                    <a:schemeClr val="tx1"/>
                  </a:solidFill>
                  <a:prstDash val="solid"/>
                </a:ln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lang="en-US" dirty="0" smtClean="0">
                <a:ln w="18415" cmpd="sng">
                  <a:solidFill>
                    <a:schemeClr val="tx1"/>
                  </a:solidFill>
                  <a:prstDash val="solid"/>
                </a:ln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n w="18415" cmpd="sng">
                  <a:solidFill>
                    <a:schemeClr val="tx1"/>
                  </a:solidFill>
                  <a:prstDash val="solid"/>
                </a:ln>
                <a:latin typeface="NikoshBAN" panose="02000000000000000000" pitchFamily="2" charset="0"/>
                <a:cs typeface="NikoshBAN" panose="02000000000000000000" pitchFamily="2" charset="0"/>
              </a:rPr>
              <a:t>সিগনাল</a:t>
            </a:r>
            <a:r>
              <a:rPr lang="en-US" dirty="0" smtClean="0">
                <a:ln w="18415" cmpd="sng">
                  <a:solidFill>
                    <a:schemeClr val="tx1"/>
                  </a:solidFill>
                  <a:prstDash val="solid"/>
                </a:ln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n w="18415" cmpd="sng">
                  <a:solidFill>
                    <a:schemeClr val="tx1"/>
                  </a:solidFill>
                  <a:prstDash val="solid"/>
                </a:ln>
                <a:latin typeface="NikoshBAN" panose="02000000000000000000" pitchFamily="2" charset="0"/>
                <a:cs typeface="NikoshBAN" panose="02000000000000000000" pitchFamily="2" charset="0"/>
              </a:rPr>
              <a:t>পাঠানো</a:t>
            </a:r>
            <a:r>
              <a:rPr lang="en-US" dirty="0" smtClean="0">
                <a:ln w="18415" cmpd="sng">
                  <a:solidFill>
                    <a:schemeClr val="tx1"/>
                  </a:solidFill>
                  <a:prstDash val="solid"/>
                </a:ln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n w="18415" cmpd="sng">
                  <a:solidFill>
                    <a:schemeClr val="tx1"/>
                  </a:solidFill>
                  <a:prstDash val="solid"/>
                </a:ln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dirty="0" smtClean="0">
                <a:ln w="18415" cmpd="sng">
                  <a:solidFill>
                    <a:schemeClr val="tx1"/>
                  </a:solidFill>
                  <a:prstDash val="solid"/>
                </a:ln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dirty="0">
              <a:ln w="18415" cmpd="sng">
                <a:solidFill>
                  <a:schemeClr val="tx1"/>
                </a:solidFill>
                <a:prstDash val="solid"/>
              </a:ln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B48E1577-D17D-4EAE-B6F0-AD54740629AD}"/>
              </a:ext>
            </a:extLst>
          </p:cNvPr>
          <p:cNvSpPr/>
          <p:nvPr/>
        </p:nvSpPr>
        <p:spPr>
          <a:xfrm>
            <a:off x="5764037" y="1448891"/>
            <a:ext cx="2616210" cy="36933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r"/>
            <a:r>
              <a:rPr lang="en-US" dirty="0" err="1" smtClean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আলোক</a:t>
            </a:r>
            <a:r>
              <a:rPr lang="en-US" dirty="0" smtClean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সিগনাল</a:t>
            </a:r>
            <a:endParaRPr lang="en-US" sz="9600" dirty="0">
              <a:ln w="22225">
                <a:solidFill>
                  <a:srgbClr val="FF0000"/>
                </a:solidFill>
                <a:prstDash val="solid"/>
              </a:ln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4AD01DE9-89DB-45C3-8771-5F9169F7354C}"/>
              </a:ext>
            </a:extLst>
          </p:cNvPr>
          <p:cNvSpPr/>
          <p:nvPr/>
        </p:nvSpPr>
        <p:spPr>
          <a:xfrm>
            <a:off x="727346" y="2065402"/>
            <a:ext cx="6599969" cy="36933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400050" indent="-400050">
              <a:buFont typeface="Wingdings" panose="05000000000000000000" pitchFamily="2" charset="2"/>
              <a:buChar char="Ø"/>
            </a:pPr>
            <a:r>
              <a:rPr lang="en-US" dirty="0" err="1" smtClean="0">
                <a:ln w="18415" cmpd="sng">
                  <a:solidFill>
                    <a:schemeClr val="tx1"/>
                  </a:solidFill>
                  <a:prstDash val="solid"/>
                </a:ln>
                <a:latin typeface="NikoshBAN" panose="02000000000000000000" pitchFamily="2" charset="0"/>
                <a:cs typeface="NikoshBAN" panose="02000000000000000000" pitchFamily="2" charset="0"/>
              </a:rPr>
              <a:t>সাবমেরিন</a:t>
            </a:r>
            <a:r>
              <a:rPr lang="en-US" dirty="0" smtClean="0">
                <a:ln w="18415" cmpd="sng">
                  <a:solidFill>
                    <a:schemeClr val="tx1"/>
                  </a:solidFill>
                  <a:prstDash val="solid"/>
                </a:ln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n w="18415" cmpd="sng">
                  <a:solidFill>
                    <a:schemeClr val="tx1"/>
                  </a:solidFill>
                  <a:prstDash val="solid"/>
                </a:ln>
                <a:latin typeface="NikoshBAN" panose="02000000000000000000" pitchFamily="2" charset="0"/>
                <a:cs typeface="NikoshBAN" panose="02000000000000000000" pitchFamily="2" charset="0"/>
              </a:rPr>
              <a:t>ক্যাবল</a:t>
            </a:r>
            <a:r>
              <a:rPr lang="en-US" dirty="0" smtClean="0">
                <a:ln w="18415" cmpd="sng">
                  <a:solidFill>
                    <a:schemeClr val="tx1"/>
                  </a:solidFill>
                  <a:prstDash val="solid"/>
                </a:ln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n w="18415" cmpd="sng">
                  <a:solidFill>
                    <a:schemeClr val="tx1"/>
                  </a:solidFill>
                  <a:prstDash val="solid"/>
                </a:ln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lang="en-US" dirty="0" smtClean="0">
                <a:ln w="18415" cmpd="sng">
                  <a:solidFill>
                    <a:schemeClr val="tx1"/>
                  </a:solidFill>
                  <a:prstDash val="solid"/>
                </a:ln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n w="18415" cmpd="sng">
                  <a:solidFill>
                    <a:schemeClr val="tx1"/>
                  </a:solidFill>
                  <a:prstDash val="solid"/>
                </a:ln>
                <a:latin typeface="NikoshBAN" panose="02000000000000000000" pitchFamily="2" charset="0"/>
                <a:cs typeface="NikoshBAN" panose="02000000000000000000" pitchFamily="2" charset="0"/>
              </a:rPr>
              <a:t>পথ</a:t>
            </a:r>
            <a:r>
              <a:rPr lang="en-US" dirty="0" smtClean="0">
                <a:ln w="18415" cmpd="sng">
                  <a:solidFill>
                    <a:schemeClr val="tx1"/>
                  </a:solidFill>
                  <a:prstDash val="solid"/>
                </a:ln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n w="18415" cmpd="sng">
                  <a:solidFill>
                    <a:schemeClr val="tx1"/>
                  </a:solidFill>
                  <a:prstDash val="solid"/>
                </a:ln>
                <a:latin typeface="NikoshBAN" panose="02000000000000000000" pitchFamily="2" charset="0"/>
                <a:cs typeface="NikoshBAN" panose="02000000000000000000" pitchFamily="2" charset="0"/>
              </a:rPr>
              <a:t>দিয়ে</a:t>
            </a:r>
            <a:r>
              <a:rPr lang="en-US" dirty="0" smtClean="0">
                <a:ln w="18415" cmpd="sng">
                  <a:solidFill>
                    <a:schemeClr val="tx1"/>
                  </a:solidFill>
                  <a:prstDash val="solid"/>
                </a:ln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n w="18415" cmpd="sng">
                  <a:solidFill>
                    <a:schemeClr val="tx1"/>
                  </a:solidFill>
                  <a:prstDash val="solid"/>
                </a:ln>
                <a:latin typeface="NikoshBAN" panose="02000000000000000000" pitchFamily="2" charset="0"/>
                <a:cs typeface="NikoshBAN" panose="02000000000000000000" pitchFamily="2" charset="0"/>
              </a:rPr>
              <a:t>টানা</a:t>
            </a:r>
            <a:r>
              <a:rPr lang="en-US" dirty="0" smtClean="0">
                <a:ln w="18415" cmpd="sng">
                  <a:solidFill>
                    <a:schemeClr val="tx1"/>
                  </a:solidFill>
                  <a:prstDash val="solid"/>
                </a:ln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n w="18415" cmpd="sng">
                  <a:solidFill>
                    <a:schemeClr val="tx1"/>
                  </a:solidFill>
                  <a:prstDash val="solid"/>
                </a:ln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dirty="0" smtClean="0">
                <a:ln w="18415" cmpd="sng">
                  <a:solidFill>
                    <a:schemeClr val="tx1"/>
                  </a:solidFill>
                  <a:prstDash val="solid"/>
                </a:ln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dirty="0">
              <a:ln w="18415" cmpd="sng">
                <a:solidFill>
                  <a:schemeClr val="tx1"/>
                </a:solidFill>
                <a:prstDash val="solid"/>
              </a:ln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B48E1577-D17D-4EAE-B6F0-AD54740629AD}"/>
              </a:ext>
            </a:extLst>
          </p:cNvPr>
          <p:cNvSpPr/>
          <p:nvPr/>
        </p:nvSpPr>
        <p:spPr>
          <a:xfrm>
            <a:off x="5763491" y="2017721"/>
            <a:ext cx="2451514" cy="36933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r"/>
            <a:r>
              <a:rPr lang="en-US" dirty="0" err="1" smtClean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সমুদ্রের</a:t>
            </a:r>
            <a:r>
              <a:rPr lang="en-US" dirty="0" smtClean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তলদেশ</a:t>
            </a:r>
            <a:r>
              <a:rPr lang="en-US" dirty="0" smtClean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দিয়ে</a:t>
            </a:r>
            <a:endParaRPr lang="en-US" dirty="0">
              <a:ln w="22225">
                <a:solidFill>
                  <a:srgbClr val="FF0000"/>
                </a:solidFill>
                <a:prstDash val="solid"/>
              </a:ln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4AD01DE9-89DB-45C3-8771-5F9169F7354C}"/>
              </a:ext>
            </a:extLst>
          </p:cNvPr>
          <p:cNvSpPr/>
          <p:nvPr/>
        </p:nvSpPr>
        <p:spPr>
          <a:xfrm>
            <a:off x="698770" y="2491055"/>
            <a:ext cx="6727266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400050" indent="-400050">
              <a:buFont typeface="Wingdings" panose="05000000000000000000" pitchFamily="2" charset="2"/>
              <a:buChar char="Ø"/>
            </a:pPr>
            <a:r>
              <a:rPr lang="en-US" sz="1600" dirty="0" err="1" smtClean="0">
                <a:ln w="18415" cmpd="sng">
                  <a:solidFill>
                    <a:schemeClr val="tx1"/>
                  </a:solidFill>
                  <a:prstDash val="solid"/>
                </a:ln>
                <a:latin typeface="NikoshBAN" panose="02000000000000000000" pitchFamily="2" charset="0"/>
                <a:cs typeface="NikoshBAN" panose="02000000000000000000" pitchFamily="2" charset="0"/>
              </a:rPr>
              <a:t>অপটিক্যাল</a:t>
            </a:r>
            <a:r>
              <a:rPr lang="en-US" sz="1600" dirty="0" smtClean="0">
                <a:ln w="18415" cmpd="sng">
                  <a:solidFill>
                    <a:schemeClr val="tx1"/>
                  </a:solidFill>
                  <a:prstDash val="solid"/>
                </a:ln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600" dirty="0" err="1" smtClean="0">
                <a:ln w="18415" cmpd="sng">
                  <a:solidFill>
                    <a:schemeClr val="tx1"/>
                  </a:solidFill>
                  <a:prstDash val="solid"/>
                </a:ln>
                <a:latin typeface="NikoshBAN" panose="02000000000000000000" pitchFamily="2" charset="0"/>
                <a:cs typeface="NikoshBAN" panose="02000000000000000000" pitchFamily="2" charset="0"/>
              </a:rPr>
              <a:t>ফাইবার</a:t>
            </a:r>
            <a:r>
              <a:rPr lang="en-US" sz="1600" dirty="0" smtClean="0">
                <a:ln w="18415" cmpd="sng">
                  <a:solidFill>
                    <a:schemeClr val="tx1"/>
                  </a:solidFill>
                  <a:prstDash val="solid"/>
                </a:ln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600" dirty="0" err="1" smtClean="0">
                <a:ln w="18415" cmpd="sng">
                  <a:solidFill>
                    <a:schemeClr val="tx1"/>
                  </a:solidFill>
                  <a:prstDash val="solid"/>
                </a:ln>
                <a:latin typeface="NikoshBAN" panose="02000000000000000000" pitchFamily="2" charset="0"/>
                <a:cs typeface="NikoshBAN" panose="02000000000000000000" pitchFamily="2" charset="0"/>
              </a:rPr>
              <a:t>দিয়ে</a:t>
            </a:r>
            <a:r>
              <a:rPr lang="en-US" sz="1600" dirty="0" smtClean="0">
                <a:ln w="18415" cmpd="sng">
                  <a:solidFill>
                    <a:schemeClr val="tx1"/>
                  </a:solidFill>
                  <a:prstDash val="solid"/>
                </a:ln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600" dirty="0" err="1" smtClean="0">
                <a:ln w="18415" cmpd="sng">
                  <a:solidFill>
                    <a:schemeClr val="tx1"/>
                  </a:solidFill>
                  <a:prstDash val="solid"/>
                </a:ln>
                <a:latin typeface="NikoshBAN" panose="02000000000000000000" pitchFamily="2" charset="0"/>
                <a:cs typeface="NikoshBAN" panose="02000000000000000000" pitchFamily="2" charset="0"/>
              </a:rPr>
              <a:t>এক</a:t>
            </a:r>
            <a:r>
              <a:rPr lang="en-US" sz="1600" dirty="0" smtClean="0">
                <a:ln w="18415" cmpd="sng">
                  <a:solidFill>
                    <a:schemeClr val="tx1"/>
                  </a:solidFill>
                  <a:prstDash val="solid"/>
                </a:ln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600" dirty="0" err="1" smtClean="0">
                <a:ln w="18415" cmpd="sng">
                  <a:solidFill>
                    <a:schemeClr val="tx1"/>
                  </a:solidFill>
                  <a:prstDash val="solid"/>
                </a:ln>
                <a:latin typeface="NikoshBAN" panose="02000000000000000000" pitchFamily="2" charset="0"/>
                <a:cs typeface="NikoshBAN" panose="02000000000000000000" pitchFamily="2" charset="0"/>
              </a:rPr>
              <a:t>সাথে</a:t>
            </a:r>
            <a:r>
              <a:rPr lang="en-US" sz="1600" dirty="0" smtClean="0">
                <a:ln w="18415" cmpd="sng">
                  <a:solidFill>
                    <a:schemeClr val="tx1"/>
                  </a:solidFill>
                  <a:prstDash val="solid"/>
                </a:ln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600" dirty="0" err="1" smtClean="0">
                <a:ln w="18415" cmpd="sng">
                  <a:solidFill>
                    <a:schemeClr val="tx1"/>
                  </a:solidFill>
                  <a:prstDash val="solid"/>
                </a:ln>
                <a:latin typeface="NikoshBAN" panose="02000000000000000000" pitchFamily="2" charset="0"/>
                <a:cs typeface="NikoshBAN" panose="02000000000000000000" pitchFamily="2" charset="0"/>
              </a:rPr>
              <a:t>কতটি</a:t>
            </a:r>
            <a:r>
              <a:rPr lang="en-US" sz="1600" dirty="0" smtClean="0">
                <a:ln w="18415" cmpd="sng">
                  <a:solidFill>
                    <a:schemeClr val="tx1"/>
                  </a:solidFill>
                  <a:prstDash val="solid"/>
                </a:ln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600" dirty="0" err="1" smtClean="0">
                <a:ln w="18415" cmpd="sng">
                  <a:solidFill>
                    <a:schemeClr val="tx1"/>
                  </a:solidFill>
                  <a:prstDash val="solid"/>
                </a:ln>
                <a:latin typeface="NikoshBAN" panose="02000000000000000000" pitchFamily="2" charset="0"/>
                <a:cs typeface="NikoshBAN" panose="02000000000000000000" pitchFamily="2" charset="0"/>
              </a:rPr>
              <a:t>টেফিফোন</a:t>
            </a:r>
            <a:r>
              <a:rPr lang="en-US" sz="1600" dirty="0" smtClean="0">
                <a:ln w="18415" cmpd="sng">
                  <a:solidFill>
                    <a:schemeClr val="tx1"/>
                  </a:solidFill>
                  <a:prstDash val="solid"/>
                </a:ln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600" dirty="0" err="1" smtClean="0">
                <a:ln w="18415" cmpd="sng">
                  <a:solidFill>
                    <a:schemeClr val="tx1"/>
                  </a:solidFill>
                  <a:prstDash val="solid"/>
                </a:ln>
                <a:latin typeface="NikoshBAN" panose="02000000000000000000" pitchFamily="2" charset="0"/>
                <a:cs typeface="NikoshBAN" panose="02000000000000000000" pitchFamily="2" charset="0"/>
              </a:rPr>
              <a:t>কল</a:t>
            </a:r>
            <a:r>
              <a:rPr lang="en-US" sz="1600" dirty="0" smtClean="0">
                <a:ln w="18415" cmpd="sng">
                  <a:solidFill>
                    <a:schemeClr val="tx1"/>
                  </a:solidFill>
                  <a:prstDash val="solid"/>
                </a:ln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600" dirty="0" err="1" smtClean="0">
                <a:ln w="18415" cmpd="sng">
                  <a:solidFill>
                    <a:schemeClr val="tx1"/>
                  </a:solidFill>
                  <a:prstDash val="solid"/>
                </a:ln>
                <a:latin typeface="NikoshBAN" panose="02000000000000000000" pitchFamily="2" charset="0"/>
                <a:cs typeface="NikoshBAN" panose="02000000000000000000" pitchFamily="2" charset="0"/>
              </a:rPr>
              <a:t>পাঠানো</a:t>
            </a:r>
            <a:r>
              <a:rPr lang="en-US" sz="1600" dirty="0" smtClean="0">
                <a:ln w="18415" cmpd="sng">
                  <a:solidFill>
                    <a:schemeClr val="tx1"/>
                  </a:solidFill>
                  <a:prstDash val="solid"/>
                </a:ln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600" dirty="0" err="1" smtClean="0">
                <a:ln w="18415" cmpd="sng">
                  <a:solidFill>
                    <a:schemeClr val="tx1"/>
                  </a:solidFill>
                  <a:prstDash val="solid"/>
                </a:ln>
                <a:latin typeface="NikoshBAN" panose="02000000000000000000" pitchFamily="2" charset="0"/>
                <a:cs typeface="NikoshBAN" panose="02000000000000000000" pitchFamily="2" charset="0"/>
              </a:rPr>
              <a:t>সম্ভব</a:t>
            </a:r>
            <a:r>
              <a:rPr lang="en-US" sz="1600" dirty="0" smtClean="0">
                <a:ln w="18415" cmpd="sng">
                  <a:solidFill>
                    <a:schemeClr val="tx1"/>
                  </a:solidFill>
                  <a:prstDash val="solid"/>
                </a:ln>
                <a:latin typeface="NikoshBAN" panose="02000000000000000000" pitchFamily="2" charset="0"/>
                <a:cs typeface="NikoshBAN" panose="02000000000000000000" pitchFamily="2" charset="0"/>
              </a:rPr>
              <a:t>? </a:t>
            </a:r>
            <a:endParaRPr lang="en-US" sz="1600" dirty="0">
              <a:ln w="18415" cmpd="sng">
                <a:solidFill>
                  <a:schemeClr val="tx1"/>
                </a:solidFill>
                <a:prstDash val="solid"/>
              </a:ln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B48E1577-D17D-4EAE-B6F0-AD54740629AD}"/>
              </a:ext>
            </a:extLst>
          </p:cNvPr>
          <p:cNvSpPr/>
          <p:nvPr/>
        </p:nvSpPr>
        <p:spPr>
          <a:xfrm>
            <a:off x="6428509" y="2495460"/>
            <a:ext cx="1883301" cy="36933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r"/>
            <a:r>
              <a:rPr lang="en-US" dirty="0" err="1" smtClean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কয়েক</a:t>
            </a:r>
            <a:r>
              <a:rPr lang="en-US" dirty="0" smtClean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লক্ষ</a:t>
            </a:r>
            <a:endParaRPr lang="en-US" dirty="0">
              <a:ln w="22225">
                <a:solidFill>
                  <a:srgbClr val="FF0000"/>
                </a:solidFill>
                <a:prstDash val="solid"/>
              </a:ln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xmlns="" id="{4AD01DE9-89DB-45C3-8771-5F9169F7354C}"/>
              </a:ext>
            </a:extLst>
          </p:cNvPr>
          <p:cNvSpPr/>
          <p:nvPr/>
        </p:nvSpPr>
        <p:spPr>
          <a:xfrm>
            <a:off x="716099" y="3092895"/>
            <a:ext cx="5138844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  <a:tabLst>
                <a:tab pos="742950" algn="l"/>
              </a:tabLst>
            </a:pPr>
            <a:r>
              <a:rPr lang="en-US" dirty="0" err="1" smtClean="0">
                <a:ln w="18415" cmpd="sng">
                  <a:solidFill>
                    <a:schemeClr val="tx1"/>
                  </a:solidFill>
                  <a:prstDash val="solid"/>
                </a:ln>
                <a:latin typeface="NikoshBAN" panose="02000000000000000000" pitchFamily="2" charset="0"/>
                <a:cs typeface="NikoshBAN" panose="02000000000000000000" pitchFamily="2" charset="0"/>
              </a:rPr>
              <a:t>অপটিক্যাল</a:t>
            </a:r>
            <a:r>
              <a:rPr lang="en-US" dirty="0" smtClean="0">
                <a:ln w="18415" cmpd="sng">
                  <a:solidFill>
                    <a:schemeClr val="tx1"/>
                  </a:solidFill>
                  <a:prstDash val="solid"/>
                </a:ln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n w="18415" cmpd="sng">
                  <a:solidFill>
                    <a:schemeClr val="tx1"/>
                  </a:solidFill>
                  <a:prstDash val="solid"/>
                </a:ln>
                <a:latin typeface="NikoshBAN" panose="02000000000000000000" pitchFamily="2" charset="0"/>
                <a:cs typeface="NikoshBAN" panose="02000000000000000000" pitchFamily="2" charset="0"/>
              </a:rPr>
              <a:t>ফাইবারের</a:t>
            </a:r>
            <a:r>
              <a:rPr lang="en-US" dirty="0" smtClean="0">
                <a:ln w="18415" cmpd="sng">
                  <a:solidFill>
                    <a:schemeClr val="tx1"/>
                  </a:solidFill>
                  <a:prstDash val="solid"/>
                </a:ln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n w="18415" cmpd="sng">
                  <a:solidFill>
                    <a:schemeClr val="tx1"/>
                  </a:solidFill>
                  <a:prstDash val="solid"/>
                </a:ln>
                <a:latin typeface="NikoshBAN" panose="02000000000000000000" pitchFamily="2" charset="0"/>
                <a:cs typeface="NikoshBAN" panose="02000000000000000000" pitchFamily="2" charset="0"/>
              </a:rPr>
              <a:t>মধ্য</a:t>
            </a:r>
            <a:r>
              <a:rPr lang="en-US" dirty="0" smtClean="0">
                <a:ln w="18415" cmpd="sng">
                  <a:solidFill>
                    <a:schemeClr val="tx1"/>
                  </a:solidFill>
                  <a:prstDash val="solid"/>
                </a:ln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n w="18415" cmpd="sng">
                  <a:solidFill>
                    <a:schemeClr val="tx1"/>
                  </a:solidFill>
                  <a:prstDash val="solid"/>
                </a:ln>
                <a:latin typeface="NikoshBAN" panose="02000000000000000000" pitchFamily="2" charset="0"/>
                <a:cs typeface="NikoshBAN" panose="02000000000000000000" pitchFamily="2" charset="0"/>
              </a:rPr>
              <a:t>দিয়ে</a:t>
            </a:r>
            <a:r>
              <a:rPr lang="en-US" dirty="0" smtClean="0">
                <a:ln w="18415" cmpd="sng">
                  <a:solidFill>
                    <a:schemeClr val="tx1"/>
                  </a:solidFill>
                  <a:prstDash val="solid"/>
                </a:ln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n w="18415" cmpd="sng">
                  <a:solidFill>
                    <a:schemeClr val="tx1"/>
                  </a:solidFill>
                  <a:prstDash val="solid"/>
                </a:ln>
                <a:latin typeface="NikoshBAN" panose="02000000000000000000" pitchFamily="2" charset="0"/>
                <a:cs typeface="NikoshBAN" panose="02000000000000000000" pitchFamily="2" charset="0"/>
              </a:rPr>
              <a:t>যে</a:t>
            </a:r>
            <a:r>
              <a:rPr lang="en-US" dirty="0" smtClean="0">
                <a:ln w="18415" cmpd="sng">
                  <a:solidFill>
                    <a:schemeClr val="tx1"/>
                  </a:solidFill>
                  <a:prstDash val="solid"/>
                </a:ln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n w="18415" cmpd="sng">
                  <a:solidFill>
                    <a:schemeClr val="tx1"/>
                  </a:solidFill>
                  <a:prstDash val="solid"/>
                </a:ln>
                <a:latin typeface="NikoshBAN" panose="02000000000000000000" pitchFamily="2" charset="0"/>
                <a:cs typeface="NikoshBAN" panose="02000000000000000000" pitchFamily="2" charset="0"/>
              </a:rPr>
              <a:t>সিগনাল</a:t>
            </a:r>
            <a:r>
              <a:rPr lang="en-US" dirty="0" smtClean="0">
                <a:ln w="18415" cmpd="sng">
                  <a:solidFill>
                    <a:schemeClr val="tx1"/>
                  </a:solidFill>
                  <a:prstDash val="solid"/>
                </a:ln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n w="18415" cmpd="sng">
                  <a:solidFill>
                    <a:schemeClr val="tx1"/>
                  </a:solidFill>
                  <a:prstDash val="solid"/>
                </a:ln>
                <a:latin typeface="NikoshBAN" panose="02000000000000000000" pitchFamily="2" charset="0"/>
                <a:cs typeface="NikoshBAN" panose="02000000000000000000" pitchFamily="2" charset="0"/>
              </a:rPr>
              <a:t>প্রবাহিত</a:t>
            </a:r>
            <a:r>
              <a:rPr lang="en-US" dirty="0" smtClean="0">
                <a:ln w="18415" cmpd="sng">
                  <a:solidFill>
                    <a:schemeClr val="tx1"/>
                  </a:solidFill>
                  <a:prstDash val="solid"/>
                </a:ln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n w="18415" cmpd="sng">
                  <a:solidFill>
                    <a:schemeClr val="tx1"/>
                  </a:solidFill>
                  <a:prstDash val="solid"/>
                </a:ln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dirty="0" smtClean="0">
                <a:ln w="18415" cmpd="sng">
                  <a:solidFill>
                    <a:schemeClr val="tx1"/>
                  </a:solidFill>
                  <a:prstDash val="solid"/>
                </a:ln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n w="18415" cmpd="sng">
                  <a:solidFill>
                    <a:schemeClr val="tx1"/>
                  </a:solidFill>
                  <a:prstDash val="solid"/>
                </a:ln>
                <a:latin typeface="NikoshBAN" panose="02000000000000000000" pitchFamily="2" charset="0"/>
                <a:cs typeface="NikoshBAN" panose="02000000000000000000" pitchFamily="2" charset="0"/>
              </a:rPr>
              <a:t>তার</a:t>
            </a:r>
            <a:r>
              <a:rPr lang="en-US" dirty="0" smtClean="0">
                <a:ln w="18415" cmpd="sng">
                  <a:solidFill>
                    <a:schemeClr val="tx1"/>
                  </a:solidFill>
                  <a:prstDash val="solid"/>
                </a:ln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n w="18415" cmpd="sng">
                  <a:solidFill>
                    <a:schemeClr val="tx1"/>
                  </a:solidFill>
                  <a:prstDash val="solid"/>
                </a:ln>
                <a:latin typeface="NikoshBAN" panose="02000000000000000000" pitchFamily="2" charset="0"/>
                <a:cs typeface="NikoshBAN" panose="02000000000000000000" pitchFamily="2" charset="0"/>
              </a:rPr>
              <a:t>বেগ</a:t>
            </a:r>
            <a:r>
              <a:rPr lang="en-US" dirty="0" smtClean="0">
                <a:ln w="18415" cmpd="sng">
                  <a:solidFill>
                    <a:schemeClr val="tx1"/>
                  </a:solidFill>
                  <a:prstDash val="solid"/>
                </a:ln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n w="18415" cmpd="sng">
                  <a:solidFill>
                    <a:schemeClr val="tx1"/>
                  </a:solidFill>
                  <a:prstDash val="solid"/>
                </a:ln>
                <a:latin typeface="NikoshBAN" panose="02000000000000000000" pitchFamily="2" charset="0"/>
                <a:cs typeface="NikoshBAN" panose="02000000000000000000" pitchFamily="2" charset="0"/>
              </a:rPr>
              <a:t>আলোর</a:t>
            </a:r>
            <a:r>
              <a:rPr lang="en-US" dirty="0" smtClean="0">
                <a:ln w="18415" cmpd="sng">
                  <a:solidFill>
                    <a:schemeClr val="tx1"/>
                  </a:solidFill>
                  <a:prstDash val="solid"/>
                </a:ln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n w="18415" cmpd="sng">
                  <a:solidFill>
                    <a:schemeClr val="tx1"/>
                  </a:solidFill>
                  <a:prstDash val="solid"/>
                </a:ln>
                <a:latin typeface="NikoshBAN" panose="02000000000000000000" pitchFamily="2" charset="0"/>
                <a:cs typeface="NikoshBAN" panose="02000000000000000000" pitchFamily="2" charset="0"/>
              </a:rPr>
              <a:t>বেগের</a:t>
            </a:r>
            <a:r>
              <a:rPr lang="en-US" dirty="0" smtClean="0">
                <a:ln w="18415" cmpd="sng">
                  <a:solidFill>
                    <a:schemeClr val="tx1"/>
                  </a:solidFill>
                  <a:prstDash val="solid"/>
                </a:ln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n w="18415" cmpd="sng">
                  <a:solidFill>
                    <a:schemeClr val="tx1"/>
                  </a:solidFill>
                  <a:prstDash val="solid"/>
                </a:ln>
                <a:latin typeface="NikoshBAN" panose="02000000000000000000" pitchFamily="2" charset="0"/>
                <a:cs typeface="NikoshBAN" panose="02000000000000000000" pitchFamily="2" charset="0"/>
              </a:rPr>
              <a:t>কতগুণ</a:t>
            </a:r>
            <a:r>
              <a:rPr lang="en-US" dirty="0" smtClean="0">
                <a:ln w="18415" cmpd="sng">
                  <a:solidFill>
                    <a:schemeClr val="tx1"/>
                  </a:solidFill>
                  <a:prstDash val="solid"/>
                </a:ln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n w="18415" cmpd="sng">
                  <a:solidFill>
                    <a:schemeClr val="tx1"/>
                  </a:solidFill>
                  <a:prstDash val="solid"/>
                </a:ln>
                <a:latin typeface="NikoshBAN" panose="02000000000000000000" pitchFamily="2" charset="0"/>
                <a:cs typeface="NikoshBAN" panose="02000000000000000000" pitchFamily="2" charset="0"/>
              </a:rPr>
              <a:t>কম</a:t>
            </a:r>
            <a:r>
              <a:rPr lang="en-US" dirty="0" smtClean="0">
                <a:ln w="18415" cmpd="sng">
                  <a:solidFill>
                    <a:schemeClr val="tx1"/>
                  </a:solidFill>
                  <a:prstDash val="solid"/>
                </a:ln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dirty="0">
              <a:ln w="18415" cmpd="sng">
                <a:solidFill>
                  <a:schemeClr val="tx1"/>
                </a:solidFill>
                <a:prstDash val="solid"/>
              </a:ln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B48E1577-D17D-4EAE-B6F0-AD54740629AD}"/>
              </a:ext>
            </a:extLst>
          </p:cNvPr>
          <p:cNvSpPr/>
          <p:nvPr/>
        </p:nvSpPr>
        <p:spPr>
          <a:xfrm>
            <a:off x="5295900" y="3306880"/>
            <a:ext cx="2823300" cy="36933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r"/>
            <a:r>
              <a:rPr lang="en-US" dirty="0" err="1" smtClean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এক-তৃতীয়াংশ</a:t>
            </a:r>
            <a:endParaRPr lang="en-US" dirty="0">
              <a:ln w="22225">
                <a:solidFill>
                  <a:srgbClr val="FF0000"/>
                </a:solidFill>
                <a:prstDash val="solid"/>
              </a:ln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96985" y="3928922"/>
            <a:ext cx="7079670" cy="4001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000" b="0" cap="none" spc="0" dirty="0" err="1" smtClean="0">
                <a:ln w="18415" cmpd="sng">
                  <a:solidFill>
                    <a:schemeClr val="tx1"/>
                  </a:solidFill>
                  <a:prstDash val="solid"/>
                </a:ln>
              </a:rPr>
              <a:t>অপটিক্যাল</a:t>
            </a:r>
            <a:r>
              <a:rPr lang="en-US" sz="2000" b="0" cap="none" spc="0" dirty="0" smtClean="0">
                <a:ln w="18415" cmpd="sng">
                  <a:solidFill>
                    <a:schemeClr val="tx1"/>
                  </a:solidFill>
                  <a:prstDash val="solid"/>
                </a:ln>
              </a:rPr>
              <a:t> </a:t>
            </a:r>
            <a:r>
              <a:rPr lang="en-US" sz="2000" b="0" cap="none" spc="0" dirty="0" err="1" smtClean="0">
                <a:ln w="18415" cmpd="sng">
                  <a:solidFill>
                    <a:schemeClr val="tx1"/>
                  </a:solidFill>
                  <a:prstDash val="solid"/>
                </a:ln>
              </a:rPr>
              <a:t>ফাইবারের</a:t>
            </a:r>
            <a:r>
              <a:rPr lang="en-US" sz="2000" b="0" cap="none" spc="0" dirty="0" smtClean="0">
                <a:ln w="18415" cmpd="sng">
                  <a:solidFill>
                    <a:schemeClr val="tx1"/>
                  </a:solidFill>
                  <a:prstDash val="solid"/>
                </a:ln>
              </a:rPr>
              <a:t> </a:t>
            </a:r>
            <a:r>
              <a:rPr lang="en-US" sz="2000" b="0" cap="none" spc="0" dirty="0" err="1" smtClean="0">
                <a:ln w="18415" cmpd="sng">
                  <a:solidFill>
                    <a:schemeClr val="tx1"/>
                  </a:solidFill>
                  <a:prstDash val="solid"/>
                </a:ln>
              </a:rPr>
              <a:t>সুবিধা</a:t>
            </a:r>
            <a:r>
              <a:rPr lang="en-US" sz="2000" b="0" cap="none" spc="0" dirty="0" smtClean="0">
                <a:ln w="18415" cmpd="sng">
                  <a:solidFill>
                    <a:schemeClr val="tx1"/>
                  </a:solidFill>
                  <a:prstDash val="solid"/>
                </a:ln>
              </a:rPr>
              <a:t> </a:t>
            </a:r>
            <a:r>
              <a:rPr lang="en-US" sz="2000" b="0" cap="none" spc="0" dirty="0" err="1" smtClean="0">
                <a:ln w="18415" cmpd="sng">
                  <a:solidFill>
                    <a:schemeClr val="tx1"/>
                  </a:solidFill>
                  <a:prstDash val="solid"/>
                </a:ln>
              </a:rPr>
              <a:t>সমূহ</a:t>
            </a:r>
            <a:r>
              <a:rPr lang="en-US" sz="2000" b="0" cap="none" spc="0" dirty="0" smtClean="0">
                <a:ln w="18415" cmpd="sng">
                  <a:solidFill>
                    <a:schemeClr val="tx1"/>
                  </a:solidFill>
                  <a:prstDash val="solid"/>
                </a:ln>
              </a:rPr>
              <a:t>-</a:t>
            </a:r>
            <a:endParaRPr lang="en-US" sz="2000" b="0" cap="none" spc="0" dirty="0">
              <a:ln w="18415" cmpd="sng">
                <a:solidFill>
                  <a:schemeClr val="tx1"/>
                </a:solidFill>
                <a:prstDash val="solid"/>
              </a:ln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1169654" y="4493233"/>
            <a:ext cx="8201616" cy="4001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457200" indent="-457200">
              <a:buFont typeface="Wingdings" pitchFamily="2" charset="2"/>
              <a:buChar char="q"/>
            </a:pPr>
            <a:r>
              <a:rPr lang="en-US" sz="2000" dirty="0" err="1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</a:rPr>
              <a:t>নিভূল</a:t>
            </a:r>
            <a:r>
              <a:rPr lang="en-US" sz="2000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</a:rPr>
              <a:t> </a:t>
            </a:r>
            <a:r>
              <a:rPr lang="en-US" sz="2000" dirty="0" err="1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</a:rPr>
              <a:t>ডাটা</a:t>
            </a:r>
            <a:r>
              <a:rPr lang="en-US" sz="2000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</a:rPr>
              <a:t> </a:t>
            </a:r>
            <a:r>
              <a:rPr lang="en-US" sz="2000" dirty="0" err="1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</a:rPr>
              <a:t>আদান</a:t>
            </a:r>
            <a:r>
              <a:rPr lang="en-US" sz="2000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</a:rPr>
              <a:t> </a:t>
            </a:r>
            <a:r>
              <a:rPr lang="en-US" sz="2000" dirty="0" err="1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</a:rPr>
              <a:t>প্রদান</a:t>
            </a:r>
            <a:r>
              <a:rPr lang="en-US" sz="2000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</a:rPr>
              <a:t> </a:t>
            </a:r>
            <a:r>
              <a:rPr lang="en-US" sz="2000" dirty="0" err="1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</a:rPr>
              <a:t>করে</a:t>
            </a:r>
            <a:r>
              <a:rPr lang="en-US" sz="2000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</a:rPr>
              <a:t>।</a:t>
            </a:r>
            <a:endParaRPr lang="en-US" sz="5400" b="0" cap="none" spc="0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1057275" y="4559908"/>
            <a:ext cx="4645369" cy="4001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457200" indent="-457200" algn="ctr">
              <a:buFont typeface="Wingdings" pitchFamily="2" charset="2"/>
              <a:buChar char="q"/>
            </a:pPr>
            <a:r>
              <a:rPr lang="en-US" sz="20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</a:rPr>
              <a:t>আলোর</a:t>
            </a:r>
            <a:r>
              <a:rPr lang="en-US" sz="20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</a:rPr>
              <a:t> </a:t>
            </a:r>
            <a:r>
              <a:rPr lang="en-US" sz="20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</a:rPr>
              <a:t>গতিতে</a:t>
            </a:r>
            <a:r>
              <a:rPr lang="en-US" sz="20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</a:rPr>
              <a:t> </a:t>
            </a:r>
            <a:r>
              <a:rPr lang="en-US" sz="20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</a:rPr>
              <a:t>ডাটা</a:t>
            </a:r>
            <a:r>
              <a:rPr lang="en-US" sz="20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</a:rPr>
              <a:t> </a:t>
            </a:r>
            <a:r>
              <a:rPr lang="en-US" sz="20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</a:rPr>
              <a:t>স্থানান্তর</a:t>
            </a:r>
            <a:r>
              <a:rPr lang="en-US" sz="20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</a:rPr>
              <a:t> </a:t>
            </a:r>
            <a:r>
              <a:rPr lang="en-US" sz="20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</a:rPr>
              <a:t>হয়</a:t>
            </a:r>
            <a:r>
              <a:rPr lang="en-US" sz="20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</a:rPr>
              <a:t>।</a:t>
            </a:r>
            <a:endParaRPr lang="en-US" sz="4800" dirty="0">
              <a:ln w="18415" cmpd="sng">
                <a:solidFill>
                  <a:sysClr val="windowText" lastClr="000000"/>
                </a:solidFill>
                <a:prstDash val="solid"/>
              </a:ln>
              <a:solidFill>
                <a:sysClr val="windowText" lastClr="000000"/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1246429" y="4534761"/>
            <a:ext cx="6497396" cy="4001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457200" indent="-457200">
              <a:buFont typeface="Wingdings" pitchFamily="2" charset="2"/>
              <a:buChar char="q"/>
            </a:pPr>
            <a:r>
              <a:rPr lang="en-US" sz="2000" dirty="0" err="1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</a:rPr>
              <a:t>শক্তিক্ষয়</a:t>
            </a:r>
            <a:r>
              <a:rPr lang="en-US" sz="2000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</a:rPr>
              <a:t> </a:t>
            </a:r>
            <a:r>
              <a:rPr lang="en-US" sz="2000" dirty="0" err="1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</a:rPr>
              <a:t>কম</a:t>
            </a:r>
            <a:r>
              <a:rPr lang="en-US" sz="2000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</a:rPr>
              <a:t> </a:t>
            </a:r>
            <a:r>
              <a:rPr lang="en-US" sz="2000" dirty="0" err="1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</a:rPr>
              <a:t>হয়</a:t>
            </a:r>
            <a:r>
              <a:rPr lang="en-US" sz="2000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</a:rPr>
              <a:t>।</a:t>
            </a:r>
            <a:endParaRPr lang="en-US" sz="4800" b="0" cap="none" spc="0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1294054" y="4512764"/>
            <a:ext cx="6402145" cy="4001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457200" indent="-457200">
              <a:buFont typeface="Wingdings" pitchFamily="2" charset="2"/>
              <a:buChar char="q"/>
            </a:pPr>
            <a:r>
              <a:rPr lang="en-US" sz="2000" b="0" cap="none" spc="0" dirty="0" err="1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</a:rPr>
              <a:t>আকারে</a:t>
            </a:r>
            <a:r>
              <a:rPr lang="en-US" sz="2000" b="0" cap="none" spc="0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</a:rPr>
              <a:t> </a:t>
            </a:r>
            <a:r>
              <a:rPr lang="en-US" sz="2000" b="0" cap="none" spc="0" dirty="0" err="1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</a:rPr>
              <a:t>ছোট</a:t>
            </a:r>
            <a:r>
              <a:rPr lang="en-US" sz="2000" b="0" cap="none" spc="0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</a:rPr>
              <a:t> </a:t>
            </a:r>
            <a:r>
              <a:rPr lang="en-US" sz="2000" b="0" cap="none" spc="0" dirty="0" err="1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</a:rPr>
              <a:t>এবং</a:t>
            </a:r>
            <a:r>
              <a:rPr lang="en-US" sz="2000" b="0" cap="none" spc="0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</a:rPr>
              <a:t> </a:t>
            </a:r>
            <a:r>
              <a:rPr lang="en-US" sz="2000" b="0" cap="none" spc="0" dirty="0" err="1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</a:rPr>
              <a:t>ওজনে</a:t>
            </a:r>
            <a:r>
              <a:rPr lang="en-US" sz="2000" b="0" cap="none" spc="0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</a:rPr>
              <a:t> </a:t>
            </a:r>
            <a:r>
              <a:rPr lang="en-US" sz="2000" b="0" cap="none" spc="0" dirty="0" err="1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</a:rPr>
              <a:t>অত্যন্ত</a:t>
            </a:r>
            <a:r>
              <a:rPr lang="en-US" sz="2000" b="0" cap="none" spc="0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</a:rPr>
              <a:t> </a:t>
            </a:r>
            <a:r>
              <a:rPr lang="en-US" sz="2000" b="0" cap="none" spc="0" dirty="0" err="1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</a:rPr>
              <a:t>কম</a:t>
            </a:r>
            <a:r>
              <a:rPr lang="en-US" sz="2000" b="0" cap="none" spc="0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</a:rPr>
              <a:t>।</a:t>
            </a:r>
            <a:endParaRPr lang="en-US" sz="4800" b="0" cap="none" spc="0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1267763" y="4553811"/>
            <a:ext cx="7490717" cy="4001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457200" indent="-457200">
              <a:buFont typeface="Wingdings" pitchFamily="2" charset="2"/>
              <a:buChar char="q"/>
            </a:pPr>
            <a:r>
              <a:rPr lang="en-US" sz="2000" dirty="0" err="1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</a:rPr>
              <a:t>দ্রুত</a:t>
            </a:r>
            <a:r>
              <a:rPr lang="en-US" sz="2000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</a:rPr>
              <a:t> </a:t>
            </a:r>
            <a:r>
              <a:rPr lang="en-US" sz="2000" dirty="0" err="1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</a:rPr>
              <a:t>গতি</a:t>
            </a:r>
            <a:r>
              <a:rPr lang="en-US" sz="2000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</a:rPr>
              <a:t> </a:t>
            </a:r>
            <a:r>
              <a:rPr lang="en-US" sz="2000" dirty="0" err="1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</a:rPr>
              <a:t>সম্পন্ন</a:t>
            </a:r>
            <a:r>
              <a:rPr lang="en-US" sz="2000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</a:rPr>
              <a:t>।</a:t>
            </a:r>
            <a:endParaRPr lang="en-US" sz="4800" b="0" cap="none" spc="0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1244364" y="4535204"/>
            <a:ext cx="6349688" cy="4001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457200" indent="-457200">
              <a:buFont typeface="Wingdings" pitchFamily="2" charset="2"/>
              <a:buChar char="q"/>
            </a:pPr>
            <a:r>
              <a:rPr lang="en-US" sz="20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</a:rPr>
              <a:t>বিদ্যুত</a:t>
            </a:r>
            <a:r>
              <a:rPr lang="en-US" sz="20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</a:rPr>
              <a:t> </a:t>
            </a:r>
            <a:r>
              <a:rPr lang="en-US" sz="20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</a:rPr>
              <a:t>চুম্বক</a:t>
            </a:r>
            <a:r>
              <a:rPr lang="en-US" sz="20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</a:rPr>
              <a:t> </a:t>
            </a:r>
            <a:r>
              <a:rPr lang="en-US" sz="20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</a:rPr>
              <a:t>প্রভাব</a:t>
            </a:r>
            <a:r>
              <a:rPr lang="en-US" sz="20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</a:rPr>
              <a:t> </a:t>
            </a:r>
            <a:r>
              <a:rPr lang="en-US" sz="20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</a:rPr>
              <a:t>মুক্ত</a:t>
            </a:r>
            <a:r>
              <a:rPr lang="en-US" sz="20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</a:rPr>
              <a:t>।</a:t>
            </a:r>
            <a:endParaRPr lang="en-US" sz="4800" dirty="0">
              <a:ln w="18415" cmpd="sng">
                <a:solidFill>
                  <a:sysClr val="windowText" lastClr="000000"/>
                </a:solidFill>
                <a:prstDash val="solid"/>
              </a:ln>
              <a:solidFill>
                <a:sysClr val="windowText" lastClr="000000"/>
              </a:solidFill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1225857" y="4525236"/>
            <a:ext cx="6956117" cy="4001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457200" lvl="0" indent="-457200">
              <a:buFont typeface="Wingdings" pitchFamily="2" charset="2"/>
              <a:buChar char="q"/>
            </a:pPr>
            <a:r>
              <a:rPr lang="en-US" sz="20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</a:rPr>
              <a:t>উচ্চ</a:t>
            </a:r>
            <a:r>
              <a:rPr lang="en-US" sz="20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</a:rPr>
              <a:t> </a:t>
            </a:r>
            <a:r>
              <a:rPr lang="en-US" sz="20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</a:rPr>
              <a:t>ব্যান্ডউইথ</a:t>
            </a:r>
            <a:r>
              <a:rPr lang="en-US" sz="20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</a:rPr>
              <a:t> </a:t>
            </a:r>
            <a:r>
              <a:rPr lang="en-US" sz="20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</a:rPr>
              <a:t>সম্পন্ন</a:t>
            </a:r>
            <a:r>
              <a:rPr lang="en-US" sz="20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</a:rPr>
              <a:t>।</a:t>
            </a:r>
            <a:endParaRPr lang="en-US" sz="4800" dirty="0">
              <a:ln w="18415" cmpd="sng">
                <a:solidFill>
                  <a:sysClr val="windowText" lastClr="000000"/>
                </a:solidFill>
                <a:prstDash val="solid"/>
              </a:ln>
              <a:solidFill>
                <a:sysClr val="windowText" lastClr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473863330"/>
      </p:ext>
    </p:extLst>
  </p:cSld>
  <p:clrMapOvr>
    <a:masterClrMapping/>
  </p:clrMapOvr>
  <p:transition spd="slow" advTm="1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5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45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accel="100000" fill="hold">
                                          <p:stCondLst>
                                            <p:cond delay="4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3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5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45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accel="100000" fill="hold">
                                          <p:stCondLst>
                                            <p:cond delay="4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3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3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3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3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5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45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accel="100000" fill="hold">
                                          <p:stCondLst>
                                            <p:cond delay="45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3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3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3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3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5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4500" decel="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accel="100000" fill="hold">
                                          <p:stCondLst>
                                            <p:cond delay="45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6" dur="5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5000" tmFilter="0,0; .5, 1; 1, 1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89" dur="5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1" dur="5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5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1" dur="5000" tmFilter="0,0; .5, 1; 1, 1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105" dur="5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7" dur="5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3" dur="5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5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5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5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7" dur="5000" tmFilter="0,0; .5, 1; 1, 1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121" dur="5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5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3" dur="5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9" dur="5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5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5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5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3" dur="5000" tmFilter="0,0; .5, 1; 1, 1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137" dur="5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5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9" dur="5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5" dur="5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5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5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5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9" dur="5000" tmFilter="0,0; .5, 1; 1, 1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" fill="hold">
                      <p:stCondLst>
                        <p:cond delay="indefinite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153" dur="5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5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5" dur="5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" fill="hold">
                      <p:stCondLst>
                        <p:cond delay="indefinite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1" dur="5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5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5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5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5" dur="5000" tmFilter="0,0; .5, 1; 1, 1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6" fill="hold">
                      <p:stCondLst>
                        <p:cond delay="indefinite"/>
                      </p:stCondLst>
                      <p:childTnLst>
                        <p:par>
                          <p:cTn id="167" fill="hold">
                            <p:stCondLst>
                              <p:cond delay="0"/>
                            </p:stCondLst>
                            <p:childTnLst>
                              <p:par>
                                <p:cTn id="168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169" dur="5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" dur="5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1" dur="5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3" fill="hold">
                      <p:stCondLst>
                        <p:cond delay="indefinite"/>
                      </p:stCondLst>
                      <p:childTnLst>
                        <p:par>
                          <p:cTn id="174" fill="hold">
                            <p:stCondLst>
                              <p:cond delay="0"/>
                            </p:stCondLst>
                            <p:childTnLst>
                              <p:par>
                                <p:cTn id="17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7" dur="5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8" dur="5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9" dur="5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0" dur="5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1" dur="5000" tmFilter="0,0; .5, 1; 1, 1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2" fill="hold">
                      <p:stCondLst>
                        <p:cond delay="indefinite"/>
                      </p:stCondLst>
                      <p:childTnLst>
                        <p:par>
                          <p:cTn id="183" fill="hold">
                            <p:stCondLst>
                              <p:cond delay="0"/>
                            </p:stCondLst>
                            <p:childTnLst>
                              <p:par>
                                <p:cTn id="184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185" dur="5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6" dur="5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7" dur="5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6" grpId="0"/>
      <p:bldP spid="9" grpId="0"/>
      <p:bldP spid="10" grpId="0"/>
      <p:bldP spid="11" grpId="0"/>
      <p:bldP spid="12" grpId="0"/>
      <p:bldP spid="13" grpId="0"/>
      <p:bldP spid="14" grpId="0"/>
      <p:bldP spid="7" grpId="0"/>
      <p:bldP spid="15" grpId="0"/>
      <p:bldP spid="15" grpId="1"/>
      <p:bldP spid="18" grpId="0"/>
      <p:bldP spid="18" grpId="1"/>
      <p:bldP spid="19" grpId="0"/>
      <p:bldP spid="19" grpId="1"/>
      <p:bldP spid="20" grpId="0"/>
      <p:bldP spid="20" grpId="1"/>
      <p:bldP spid="21" grpId="0"/>
      <p:bldP spid="21" grpId="1"/>
      <p:bldP spid="23" grpId="0"/>
      <p:bldP spid="23" grpId="1"/>
      <p:bldP spid="24" grpId="0"/>
      <p:bldP spid="24" grpId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5.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|6.2|20.9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.4|20.6|8.6|3.7|5.8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2|20.8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2834</TotalTime>
  <Words>583</Words>
  <Application>Microsoft Office PowerPoint</Application>
  <PresentationFormat>On-screen Show (4:3)</PresentationFormat>
  <Paragraphs>103</Paragraphs>
  <Slides>17</Slides>
  <Notes>1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Md Hossain Ali</dc:creator>
  <cp:lastModifiedBy>mdmamunurrashid593829@outlook.com</cp:lastModifiedBy>
  <cp:revision>1014</cp:revision>
  <dcterms:created xsi:type="dcterms:W3CDTF">2019-10-18T23:53:26Z</dcterms:created>
  <dcterms:modified xsi:type="dcterms:W3CDTF">2019-11-26T08:04:12Z</dcterms:modified>
</cp:coreProperties>
</file>