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1"/>
  </p:notesMasterIdLst>
  <p:sldIdLst>
    <p:sldId id="286" r:id="rId2"/>
    <p:sldId id="284" r:id="rId3"/>
    <p:sldId id="287" r:id="rId4"/>
    <p:sldId id="288" r:id="rId5"/>
    <p:sldId id="289" r:id="rId6"/>
    <p:sldId id="290" r:id="rId7"/>
    <p:sldId id="291" r:id="rId8"/>
    <p:sldId id="293" r:id="rId9"/>
    <p:sldId id="296" r:id="rId10"/>
    <p:sldId id="271" r:id="rId11"/>
    <p:sldId id="260" r:id="rId12"/>
    <p:sldId id="259" r:id="rId13"/>
    <p:sldId id="264" r:id="rId14"/>
    <p:sldId id="265" r:id="rId15"/>
    <p:sldId id="266" r:id="rId16"/>
    <p:sldId id="268" r:id="rId17"/>
    <p:sldId id="269" r:id="rId18"/>
    <p:sldId id="281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917"/>
    <a:srgbClr val="A4998C"/>
    <a:srgbClr val="8D8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A2500-0372-4B66-B9EA-69C3AD88702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49B25-13D1-40D0-931C-9FFD523B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7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</a:t>
            </a:r>
            <a:r>
              <a:rPr lang="bn-BD" baseline="0" dirty="0"/>
              <a:t> দুইটিতে কি দেখতে  পাচ্ছ ? সাহারা মরুভূমি , এন্টারটিকা , </a:t>
            </a:r>
            <a:r>
              <a:rPr lang="bn-BD" baseline="0" dirty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>
                <a:solidFill>
                  <a:srgbClr val="FF0000"/>
                </a:solidFill>
              </a:rPr>
              <a:t> </a:t>
            </a:r>
            <a:r>
              <a:rPr lang="bn-BD" baseline="0" dirty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9B25-13D1-40D0-931C-9FFD523BC3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7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6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7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3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4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6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6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8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6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5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2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1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3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5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hyperlink" Target="mailto:karunakanto@yahoo.com" TargetMode="Externa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94214" y="2041071"/>
            <a:ext cx="6436178" cy="2530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numCol="1" rtlCol="0" anchor="b">
            <a:prstTxWarp prst="textWave4">
              <a:avLst>
                <a:gd name="adj1" fmla="val 0"/>
                <a:gd name="adj2" fmla="val 275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aseline="-25000">
                <a:solidFill>
                  <a:schemeClr val="accent2"/>
                </a:solidFill>
              </a:rPr>
              <a:t>স্বাগতম</a:t>
            </a:r>
            <a:endParaRPr lang="en-US" sz="6000" baseline="-250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3" y="1127926"/>
            <a:ext cx="2242401" cy="4008038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391" y="1127926"/>
            <a:ext cx="2140037" cy="3825074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23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143" y="365759"/>
            <a:ext cx="4587461" cy="9438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33A9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5400" b="1" dirty="0">
              <a:solidFill>
                <a:srgbClr val="33A91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998" y="5065645"/>
            <a:ext cx="10508567" cy="1571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8651633" y="432474"/>
            <a:ext cx="2644727" cy="9438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47" y="1430536"/>
            <a:ext cx="4839286" cy="3580866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BAECED88-B820-8246-8A82-F3F33B93AFF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86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9471" y="5363969"/>
            <a:ext cx="5936567" cy="11464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দুইটি লক্ষ কর এবং বল।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44082" y="1310725"/>
            <a:ext cx="3869307" cy="3503840"/>
            <a:chOff x="1575584" y="1345996"/>
            <a:chExt cx="3869307" cy="3503840"/>
          </a:xfrm>
        </p:grpSpPr>
        <p:grpSp>
          <p:nvGrpSpPr>
            <p:cNvPr id="4" name="Group 3"/>
            <p:cNvGrpSpPr/>
            <p:nvPr/>
          </p:nvGrpSpPr>
          <p:grpSpPr>
            <a:xfrm>
              <a:off x="1575584" y="1689296"/>
              <a:ext cx="3869307" cy="3160540"/>
              <a:chOff x="1308297" y="1946033"/>
              <a:chExt cx="3869307" cy="3160540"/>
            </a:xfrm>
          </p:grpSpPr>
          <p:sp>
            <p:nvSpPr>
              <p:cNvPr id="7" name="Freeform: Shape 6"/>
              <p:cNvSpPr/>
              <p:nvPr/>
            </p:nvSpPr>
            <p:spPr>
              <a:xfrm>
                <a:off x="3106613" y="4035085"/>
                <a:ext cx="509403" cy="590843"/>
              </a:xfrm>
              <a:custGeom>
                <a:avLst/>
                <a:gdLst>
                  <a:gd name="connsiteX0" fmla="*/ 225084 w 495336"/>
                  <a:gd name="connsiteY0" fmla="*/ 506437 h 506437"/>
                  <a:gd name="connsiteX1" fmla="*/ 492370 w 495336"/>
                  <a:gd name="connsiteY1" fmla="*/ 407963 h 506437"/>
                  <a:gd name="connsiteX2" fmla="*/ 351693 w 495336"/>
                  <a:gd name="connsiteY2" fmla="*/ 28136 h 506437"/>
                  <a:gd name="connsiteX3" fmla="*/ 98474 w 495336"/>
                  <a:gd name="connsiteY3" fmla="*/ 70339 h 506437"/>
                  <a:gd name="connsiteX4" fmla="*/ 0 w 495336"/>
                  <a:gd name="connsiteY4" fmla="*/ 0 h 5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336" h="506437">
                    <a:moveTo>
                      <a:pt x="225084" y="506437"/>
                    </a:moveTo>
                    <a:cubicBezTo>
                      <a:pt x="348176" y="497058"/>
                      <a:pt x="471269" y="487680"/>
                      <a:pt x="492370" y="407963"/>
                    </a:cubicBezTo>
                    <a:cubicBezTo>
                      <a:pt x="513472" y="328246"/>
                      <a:pt x="417342" y="84407"/>
                      <a:pt x="351693" y="28136"/>
                    </a:cubicBezTo>
                    <a:cubicBezTo>
                      <a:pt x="286044" y="-28135"/>
                      <a:pt x="157089" y="75028"/>
                      <a:pt x="98474" y="70339"/>
                    </a:cubicBezTo>
                    <a:cubicBezTo>
                      <a:pt x="39858" y="65650"/>
                      <a:pt x="19929" y="3282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6" t="13018" r="7611" b="67636"/>
              <a:stretch/>
            </p:blipFill>
            <p:spPr>
              <a:xfrm>
                <a:off x="1308297" y="4220307"/>
                <a:ext cx="3869307" cy="886266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 flipV="1">
                <a:off x="3346250" y="1946033"/>
                <a:ext cx="0" cy="269396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Cylinder 4"/>
            <p:cNvSpPr/>
            <p:nvPr/>
          </p:nvSpPr>
          <p:spPr>
            <a:xfrm rot="16200000">
              <a:off x="3417585" y="1260231"/>
              <a:ext cx="422030" cy="858129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600038" y="1345996"/>
              <a:ext cx="71630" cy="609413"/>
            </a:xfrm>
            <a:custGeom>
              <a:avLst/>
              <a:gdLst>
                <a:gd name="connsiteX0" fmla="*/ 71630 w 71630"/>
                <a:gd name="connsiteY0" fmla="*/ 4502 h 609413"/>
                <a:gd name="connsiteX1" fmla="*/ 1291 w 71630"/>
                <a:gd name="connsiteY1" fmla="*/ 88909 h 609413"/>
                <a:gd name="connsiteX2" fmla="*/ 29427 w 71630"/>
                <a:gd name="connsiteY2" fmla="*/ 609413 h 60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30" h="609413">
                  <a:moveTo>
                    <a:pt x="71630" y="4502"/>
                  </a:moveTo>
                  <a:cubicBezTo>
                    <a:pt x="39977" y="-3704"/>
                    <a:pt x="8325" y="-11910"/>
                    <a:pt x="1291" y="88909"/>
                  </a:cubicBezTo>
                  <a:cubicBezTo>
                    <a:pt x="-5743" y="189728"/>
                    <a:pt x="17704" y="525007"/>
                    <a:pt x="29427" y="6094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75920" y="1259243"/>
            <a:ext cx="4225970" cy="3637488"/>
            <a:chOff x="6975920" y="1259243"/>
            <a:chExt cx="4225970" cy="3637488"/>
          </a:xfrm>
        </p:grpSpPr>
        <p:grpSp>
          <p:nvGrpSpPr>
            <p:cNvPr id="11" name="Group 10"/>
            <p:cNvGrpSpPr/>
            <p:nvPr/>
          </p:nvGrpSpPr>
          <p:grpSpPr>
            <a:xfrm>
              <a:off x="6975920" y="1689296"/>
              <a:ext cx="4225970" cy="3207435"/>
              <a:chOff x="6414868" y="1695157"/>
              <a:chExt cx="4225970" cy="3207435"/>
            </a:xfrm>
          </p:grpSpPr>
          <p:sp>
            <p:nvSpPr>
              <p:cNvPr id="14" name="Freeform: Shape 13"/>
              <p:cNvSpPr/>
              <p:nvPr/>
            </p:nvSpPr>
            <p:spPr>
              <a:xfrm>
                <a:off x="8285871" y="3784209"/>
                <a:ext cx="509403" cy="590843"/>
              </a:xfrm>
              <a:custGeom>
                <a:avLst/>
                <a:gdLst>
                  <a:gd name="connsiteX0" fmla="*/ 225084 w 495336"/>
                  <a:gd name="connsiteY0" fmla="*/ 506437 h 506437"/>
                  <a:gd name="connsiteX1" fmla="*/ 492370 w 495336"/>
                  <a:gd name="connsiteY1" fmla="*/ 407963 h 506437"/>
                  <a:gd name="connsiteX2" fmla="*/ 351693 w 495336"/>
                  <a:gd name="connsiteY2" fmla="*/ 28136 h 506437"/>
                  <a:gd name="connsiteX3" fmla="*/ 98474 w 495336"/>
                  <a:gd name="connsiteY3" fmla="*/ 70339 h 506437"/>
                  <a:gd name="connsiteX4" fmla="*/ 0 w 495336"/>
                  <a:gd name="connsiteY4" fmla="*/ 0 h 5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336" h="506437">
                    <a:moveTo>
                      <a:pt x="225084" y="506437"/>
                    </a:moveTo>
                    <a:cubicBezTo>
                      <a:pt x="348176" y="497058"/>
                      <a:pt x="471269" y="487680"/>
                      <a:pt x="492370" y="407963"/>
                    </a:cubicBezTo>
                    <a:cubicBezTo>
                      <a:pt x="513472" y="328246"/>
                      <a:pt x="417342" y="84407"/>
                      <a:pt x="351693" y="28136"/>
                    </a:cubicBezTo>
                    <a:cubicBezTo>
                      <a:pt x="286044" y="-28135"/>
                      <a:pt x="157089" y="75028"/>
                      <a:pt x="98474" y="70339"/>
                    </a:cubicBezTo>
                    <a:cubicBezTo>
                      <a:pt x="39858" y="65650"/>
                      <a:pt x="19929" y="3282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5" t="40150" r="7847" b="40504"/>
              <a:stretch/>
            </p:blipFill>
            <p:spPr>
              <a:xfrm>
                <a:off x="6414868" y="3931920"/>
                <a:ext cx="4225970" cy="970672"/>
              </a:xfrm>
              <a:prstGeom prst="rect">
                <a:avLst/>
              </a:prstGeom>
            </p:spPr>
          </p:pic>
          <p:cxnSp>
            <p:nvCxnSpPr>
              <p:cNvPr id="16" name="Straight Connector 15"/>
              <p:cNvCxnSpPr/>
              <p:nvPr/>
            </p:nvCxnSpPr>
            <p:spPr>
              <a:xfrm flipV="1">
                <a:off x="8525508" y="1695157"/>
                <a:ext cx="0" cy="269396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Cylinder 11"/>
            <p:cNvSpPr/>
            <p:nvPr/>
          </p:nvSpPr>
          <p:spPr>
            <a:xfrm rot="16200000">
              <a:off x="8890609" y="1106659"/>
              <a:ext cx="422030" cy="858129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9055961" y="1259243"/>
              <a:ext cx="71630" cy="609413"/>
            </a:xfrm>
            <a:custGeom>
              <a:avLst/>
              <a:gdLst>
                <a:gd name="connsiteX0" fmla="*/ 71630 w 71630"/>
                <a:gd name="connsiteY0" fmla="*/ 4502 h 609413"/>
                <a:gd name="connsiteX1" fmla="*/ 1291 w 71630"/>
                <a:gd name="connsiteY1" fmla="*/ 88909 h 609413"/>
                <a:gd name="connsiteX2" fmla="*/ 29427 w 71630"/>
                <a:gd name="connsiteY2" fmla="*/ 609413 h 60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30" h="609413">
                  <a:moveTo>
                    <a:pt x="71630" y="4502"/>
                  </a:moveTo>
                  <a:cubicBezTo>
                    <a:pt x="39977" y="-3704"/>
                    <a:pt x="8325" y="-11910"/>
                    <a:pt x="1291" y="88909"/>
                  </a:cubicBezTo>
                  <a:cubicBezTo>
                    <a:pt x="-5743" y="189728"/>
                    <a:pt x="17704" y="525007"/>
                    <a:pt x="29427" y="6094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ame 23">
            <a:extLst>
              <a:ext uri="{FF2B5EF4-FFF2-40B4-BE49-F238E27FC236}">
                <a16:creationId xmlns:a16="http://schemas.microsoft.com/office/drawing/2014/main" id="{25DF5521-85CE-F44E-99D2-76A7C98B8551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0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44082" y="970671"/>
            <a:ext cx="3869307" cy="3843894"/>
            <a:chOff x="1575584" y="1345996"/>
            <a:chExt cx="3869307" cy="3503840"/>
          </a:xfrm>
        </p:grpSpPr>
        <p:grpSp>
          <p:nvGrpSpPr>
            <p:cNvPr id="3" name="Group 2"/>
            <p:cNvGrpSpPr/>
            <p:nvPr/>
          </p:nvGrpSpPr>
          <p:grpSpPr>
            <a:xfrm>
              <a:off x="1575584" y="1689296"/>
              <a:ext cx="3869307" cy="3160540"/>
              <a:chOff x="1308297" y="1946033"/>
              <a:chExt cx="3869307" cy="3160540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3106613" y="4035085"/>
                <a:ext cx="509403" cy="590843"/>
              </a:xfrm>
              <a:custGeom>
                <a:avLst/>
                <a:gdLst>
                  <a:gd name="connsiteX0" fmla="*/ 225084 w 495336"/>
                  <a:gd name="connsiteY0" fmla="*/ 506437 h 506437"/>
                  <a:gd name="connsiteX1" fmla="*/ 492370 w 495336"/>
                  <a:gd name="connsiteY1" fmla="*/ 407963 h 506437"/>
                  <a:gd name="connsiteX2" fmla="*/ 351693 w 495336"/>
                  <a:gd name="connsiteY2" fmla="*/ 28136 h 506437"/>
                  <a:gd name="connsiteX3" fmla="*/ 98474 w 495336"/>
                  <a:gd name="connsiteY3" fmla="*/ 70339 h 506437"/>
                  <a:gd name="connsiteX4" fmla="*/ 0 w 495336"/>
                  <a:gd name="connsiteY4" fmla="*/ 0 h 5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336" h="506437">
                    <a:moveTo>
                      <a:pt x="225084" y="506437"/>
                    </a:moveTo>
                    <a:cubicBezTo>
                      <a:pt x="348176" y="497058"/>
                      <a:pt x="471269" y="487680"/>
                      <a:pt x="492370" y="407963"/>
                    </a:cubicBezTo>
                    <a:cubicBezTo>
                      <a:pt x="513472" y="328246"/>
                      <a:pt x="417342" y="84407"/>
                      <a:pt x="351693" y="28136"/>
                    </a:cubicBezTo>
                    <a:cubicBezTo>
                      <a:pt x="286044" y="-28135"/>
                      <a:pt x="157089" y="75028"/>
                      <a:pt x="98474" y="70339"/>
                    </a:cubicBezTo>
                    <a:cubicBezTo>
                      <a:pt x="39858" y="65650"/>
                      <a:pt x="19929" y="3282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6" t="13018" r="7611" b="67636"/>
              <a:stretch/>
            </p:blipFill>
            <p:spPr>
              <a:xfrm>
                <a:off x="1308297" y="4220307"/>
                <a:ext cx="3869307" cy="886266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 flipV="1">
                <a:off x="3346250" y="1946033"/>
                <a:ext cx="0" cy="269396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Cylinder 3"/>
            <p:cNvSpPr/>
            <p:nvPr/>
          </p:nvSpPr>
          <p:spPr>
            <a:xfrm rot="16200000">
              <a:off x="3417585" y="1260231"/>
              <a:ext cx="422030" cy="858129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600038" y="1345996"/>
              <a:ext cx="71630" cy="609413"/>
            </a:xfrm>
            <a:custGeom>
              <a:avLst/>
              <a:gdLst>
                <a:gd name="connsiteX0" fmla="*/ 71630 w 71630"/>
                <a:gd name="connsiteY0" fmla="*/ 4502 h 609413"/>
                <a:gd name="connsiteX1" fmla="*/ 1291 w 71630"/>
                <a:gd name="connsiteY1" fmla="*/ 88909 h 609413"/>
                <a:gd name="connsiteX2" fmla="*/ 29427 w 71630"/>
                <a:gd name="connsiteY2" fmla="*/ 609413 h 60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30" h="609413">
                  <a:moveTo>
                    <a:pt x="71630" y="4502"/>
                  </a:moveTo>
                  <a:cubicBezTo>
                    <a:pt x="39977" y="-3704"/>
                    <a:pt x="8325" y="-11910"/>
                    <a:pt x="1291" y="88909"/>
                  </a:cubicBezTo>
                  <a:cubicBezTo>
                    <a:pt x="-5743" y="189728"/>
                    <a:pt x="17704" y="525007"/>
                    <a:pt x="29427" y="6094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75920" y="1259243"/>
            <a:ext cx="4225970" cy="3637488"/>
            <a:chOff x="6975920" y="1259243"/>
            <a:chExt cx="4225970" cy="3637488"/>
          </a:xfrm>
        </p:grpSpPr>
        <p:grpSp>
          <p:nvGrpSpPr>
            <p:cNvPr id="10" name="Group 9"/>
            <p:cNvGrpSpPr/>
            <p:nvPr/>
          </p:nvGrpSpPr>
          <p:grpSpPr>
            <a:xfrm>
              <a:off x="6975920" y="1689296"/>
              <a:ext cx="4225970" cy="3207435"/>
              <a:chOff x="6414868" y="1695157"/>
              <a:chExt cx="4225970" cy="3207435"/>
            </a:xfrm>
          </p:grpSpPr>
          <p:sp>
            <p:nvSpPr>
              <p:cNvPr id="13" name="Freeform: Shape 12"/>
              <p:cNvSpPr/>
              <p:nvPr/>
            </p:nvSpPr>
            <p:spPr>
              <a:xfrm>
                <a:off x="8285871" y="3784209"/>
                <a:ext cx="509403" cy="590843"/>
              </a:xfrm>
              <a:custGeom>
                <a:avLst/>
                <a:gdLst>
                  <a:gd name="connsiteX0" fmla="*/ 225084 w 495336"/>
                  <a:gd name="connsiteY0" fmla="*/ 506437 h 506437"/>
                  <a:gd name="connsiteX1" fmla="*/ 492370 w 495336"/>
                  <a:gd name="connsiteY1" fmla="*/ 407963 h 506437"/>
                  <a:gd name="connsiteX2" fmla="*/ 351693 w 495336"/>
                  <a:gd name="connsiteY2" fmla="*/ 28136 h 506437"/>
                  <a:gd name="connsiteX3" fmla="*/ 98474 w 495336"/>
                  <a:gd name="connsiteY3" fmla="*/ 70339 h 506437"/>
                  <a:gd name="connsiteX4" fmla="*/ 0 w 495336"/>
                  <a:gd name="connsiteY4" fmla="*/ 0 h 5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336" h="506437">
                    <a:moveTo>
                      <a:pt x="225084" y="506437"/>
                    </a:moveTo>
                    <a:cubicBezTo>
                      <a:pt x="348176" y="497058"/>
                      <a:pt x="471269" y="487680"/>
                      <a:pt x="492370" y="407963"/>
                    </a:cubicBezTo>
                    <a:cubicBezTo>
                      <a:pt x="513472" y="328246"/>
                      <a:pt x="417342" y="84407"/>
                      <a:pt x="351693" y="28136"/>
                    </a:cubicBezTo>
                    <a:cubicBezTo>
                      <a:pt x="286044" y="-28135"/>
                      <a:pt x="157089" y="75028"/>
                      <a:pt x="98474" y="70339"/>
                    </a:cubicBezTo>
                    <a:cubicBezTo>
                      <a:pt x="39858" y="65650"/>
                      <a:pt x="19929" y="3282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5" t="40150" r="7847" b="40504"/>
              <a:stretch/>
            </p:blipFill>
            <p:spPr>
              <a:xfrm>
                <a:off x="6414868" y="3931920"/>
                <a:ext cx="4225970" cy="970672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>
              <a:xfrm flipV="1">
                <a:off x="8525508" y="1695157"/>
                <a:ext cx="0" cy="269396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ylinder 10"/>
            <p:cNvSpPr/>
            <p:nvPr/>
          </p:nvSpPr>
          <p:spPr>
            <a:xfrm rot="16200000">
              <a:off x="8890609" y="1106659"/>
              <a:ext cx="422030" cy="858129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9055961" y="1259243"/>
              <a:ext cx="71630" cy="609413"/>
            </a:xfrm>
            <a:custGeom>
              <a:avLst/>
              <a:gdLst>
                <a:gd name="connsiteX0" fmla="*/ 71630 w 71630"/>
                <a:gd name="connsiteY0" fmla="*/ 4502 h 609413"/>
                <a:gd name="connsiteX1" fmla="*/ 1291 w 71630"/>
                <a:gd name="connsiteY1" fmla="*/ 88909 h 609413"/>
                <a:gd name="connsiteX2" fmla="*/ 29427 w 71630"/>
                <a:gd name="connsiteY2" fmla="*/ 609413 h 60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30" h="609413">
                  <a:moveTo>
                    <a:pt x="71630" y="4502"/>
                  </a:moveTo>
                  <a:cubicBezTo>
                    <a:pt x="39977" y="-3704"/>
                    <a:pt x="8325" y="-11910"/>
                    <a:pt x="1291" y="88909"/>
                  </a:cubicBezTo>
                  <a:cubicBezTo>
                    <a:pt x="-5743" y="189728"/>
                    <a:pt x="17704" y="525007"/>
                    <a:pt x="29427" y="609413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57953" y="5216593"/>
            <a:ext cx="9532051" cy="16039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 চিরুনি দুইটিকে পশমি কাপড় দিয়ে কিছুক্ষণ ঘর্ষণ করি।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11019" r="9652" b="10914"/>
          <a:stretch/>
        </p:blipFill>
        <p:spPr>
          <a:xfrm>
            <a:off x="9233176" y="3124282"/>
            <a:ext cx="1626603" cy="15837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11019" r="9652" b="10914"/>
          <a:stretch/>
        </p:blipFill>
        <p:spPr>
          <a:xfrm>
            <a:off x="3012861" y="3181440"/>
            <a:ext cx="1626603" cy="158370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44495" y="620232"/>
            <a:ext cx="10806177" cy="4276499"/>
            <a:chOff x="626210" y="764424"/>
            <a:chExt cx="10806177" cy="4276499"/>
          </a:xfrm>
        </p:grpSpPr>
        <p:sp>
          <p:nvSpPr>
            <p:cNvPr id="20" name="Rectangle 19"/>
            <p:cNvSpPr/>
            <p:nvPr/>
          </p:nvSpPr>
          <p:spPr>
            <a:xfrm>
              <a:off x="1144116" y="844062"/>
              <a:ext cx="4529797" cy="4135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91062" y="1031631"/>
              <a:ext cx="4529797" cy="4009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26210" y="792561"/>
              <a:ext cx="5240434" cy="3556070"/>
              <a:chOff x="690224" y="1172390"/>
              <a:chExt cx="5366138" cy="3542002"/>
            </a:xfrm>
          </p:grpSpPr>
          <p:sp>
            <p:nvSpPr>
              <p:cNvPr id="23" name="Freeform: Shape 22"/>
              <p:cNvSpPr/>
              <p:nvPr/>
            </p:nvSpPr>
            <p:spPr>
              <a:xfrm rot="2741489">
                <a:off x="2685925" y="3767526"/>
                <a:ext cx="509403" cy="590843"/>
              </a:xfrm>
              <a:custGeom>
                <a:avLst/>
                <a:gdLst>
                  <a:gd name="connsiteX0" fmla="*/ 225084 w 495336"/>
                  <a:gd name="connsiteY0" fmla="*/ 506437 h 506437"/>
                  <a:gd name="connsiteX1" fmla="*/ 492370 w 495336"/>
                  <a:gd name="connsiteY1" fmla="*/ 407963 h 506437"/>
                  <a:gd name="connsiteX2" fmla="*/ 351693 w 495336"/>
                  <a:gd name="connsiteY2" fmla="*/ 28136 h 506437"/>
                  <a:gd name="connsiteX3" fmla="*/ 98474 w 495336"/>
                  <a:gd name="connsiteY3" fmla="*/ 70339 h 506437"/>
                  <a:gd name="connsiteX4" fmla="*/ 0 w 495336"/>
                  <a:gd name="connsiteY4" fmla="*/ 0 h 5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336" h="506437">
                    <a:moveTo>
                      <a:pt x="225084" y="506437"/>
                    </a:moveTo>
                    <a:cubicBezTo>
                      <a:pt x="348176" y="497058"/>
                      <a:pt x="471269" y="487680"/>
                      <a:pt x="492370" y="407963"/>
                    </a:cubicBezTo>
                    <a:cubicBezTo>
                      <a:pt x="513472" y="328246"/>
                      <a:pt x="417342" y="84407"/>
                      <a:pt x="351693" y="28136"/>
                    </a:cubicBezTo>
                    <a:cubicBezTo>
                      <a:pt x="286044" y="-28135"/>
                      <a:pt x="157089" y="75028"/>
                      <a:pt x="98474" y="70339"/>
                    </a:cubicBezTo>
                    <a:cubicBezTo>
                      <a:pt x="39858" y="65650"/>
                      <a:pt x="19929" y="3282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6" t="13018" r="7611" b="67636"/>
              <a:stretch/>
            </p:blipFill>
            <p:spPr>
              <a:xfrm rot="1502561">
                <a:off x="690224" y="3828126"/>
                <a:ext cx="3869307" cy="886266"/>
              </a:xfrm>
              <a:prstGeom prst="rect">
                <a:avLst/>
              </a:prstGeom>
            </p:spPr>
          </p:pic>
          <p:cxnSp>
            <p:nvCxnSpPr>
              <p:cNvPr id="25" name="Straight Connector 24"/>
              <p:cNvCxnSpPr>
                <a:cxnSpLocks/>
                <a:endCxn id="27" idx="2"/>
              </p:cNvCxnSpPr>
              <p:nvPr/>
            </p:nvCxnSpPr>
            <p:spPr>
              <a:xfrm flipV="1">
                <a:off x="2771335" y="1781803"/>
                <a:ext cx="2849575" cy="242443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ylinder 25"/>
              <p:cNvSpPr/>
              <p:nvPr/>
            </p:nvSpPr>
            <p:spPr>
              <a:xfrm rot="16200000">
                <a:off x="5416283" y="1092676"/>
                <a:ext cx="422030" cy="858129"/>
              </a:xfrm>
              <a:prstGeom prst="can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5591483" y="1172390"/>
                <a:ext cx="71630" cy="609413"/>
              </a:xfrm>
              <a:custGeom>
                <a:avLst/>
                <a:gdLst>
                  <a:gd name="connsiteX0" fmla="*/ 71630 w 71630"/>
                  <a:gd name="connsiteY0" fmla="*/ 4502 h 609413"/>
                  <a:gd name="connsiteX1" fmla="*/ 1291 w 71630"/>
                  <a:gd name="connsiteY1" fmla="*/ 88909 h 609413"/>
                  <a:gd name="connsiteX2" fmla="*/ 29427 w 71630"/>
                  <a:gd name="connsiteY2" fmla="*/ 609413 h 60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630" h="609413">
                    <a:moveTo>
                      <a:pt x="71630" y="4502"/>
                    </a:moveTo>
                    <a:cubicBezTo>
                      <a:pt x="39977" y="-3704"/>
                      <a:pt x="8325" y="-11910"/>
                      <a:pt x="1291" y="88909"/>
                    </a:cubicBezTo>
                    <a:cubicBezTo>
                      <a:pt x="-5743" y="189728"/>
                      <a:pt x="17704" y="525007"/>
                      <a:pt x="29427" y="609413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838698" y="764424"/>
              <a:ext cx="4593689" cy="3669963"/>
              <a:chOff x="6993446" y="1158322"/>
              <a:chExt cx="4593689" cy="3669963"/>
            </a:xfrm>
          </p:grpSpPr>
          <p:sp>
            <p:nvSpPr>
              <p:cNvPr id="29" name="Freeform: Shape 28"/>
              <p:cNvSpPr/>
              <p:nvPr/>
            </p:nvSpPr>
            <p:spPr>
              <a:xfrm rot="19228288">
                <a:off x="9002545" y="3768387"/>
                <a:ext cx="509403" cy="590843"/>
              </a:xfrm>
              <a:custGeom>
                <a:avLst/>
                <a:gdLst>
                  <a:gd name="connsiteX0" fmla="*/ 225084 w 495336"/>
                  <a:gd name="connsiteY0" fmla="*/ 506437 h 506437"/>
                  <a:gd name="connsiteX1" fmla="*/ 492370 w 495336"/>
                  <a:gd name="connsiteY1" fmla="*/ 407963 h 506437"/>
                  <a:gd name="connsiteX2" fmla="*/ 351693 w 495336"/>
                  <a:gd name="connsiteY2" fmla="*/ 28136 h 506437"/>
                  <a:gd name="connsiteX3" fmla="*/ 98474 w 495336"/>
                  <a:gd name="connsiteY3" fmla="*/ 70339 h 506437"/>
                  <a:gd name="connsiteX4" fmla="*/ 0 w 495336"/>
                  <a:gd name="connsiteY4" fmla="*/ 0 h 5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336" h="506437">
                    <a:moveTo>
                      <a:pt x="225084" y="506437"/>
                    </a:moveTo>
                    <a:cubicBezTo>
                      <a:pt x="348176" y="497058"/>
                      <a:pt x="471269" y="487680"/>
                      <a:pt x="492370" y="407963"/>
                    </a:cubicBezTo>
                    <a:cubicBezTo>
                      <a:pt x="513472" y="328246"/>
                      <a:pt x="417342" y="84407"/>
                      <a:pt x="351693" y="28136"/>
                    </a:cubicBezTo>
                    <a:cubicBezTo>
                      <a:pt x="286044" y="-28135"/>
                      <a:pt x="157089" y="75028"/>
                      <a:pt x="98474" y="70339"/>
                    </a:cubicBezTo>
                    <a:cubicBezTo>
                      <a:pt x="39858" y="65650"/>
                      <a:pt x="19929" y="3282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5" t="40150" r="7847" b="40504"/>
              <a:stretch/>
            </p:blipFill>
            <p:spPr>
              <a:xfrm rot="20096254">
                <a:off x="7361165" y="3857613"/>
                <a:ext cx="4225970" cy="970672"/>
              </a:xfrm>
              <a:prstGeom prst="rect">
                <a:avLst/>
              </a:prstGeom>
            </p:spPr>
          </p:pic>
          <p:cxnSp>
            <p:nvCxnSpPr>
              <p:cNvPr id="31" name="Straight Connector 30"/>
              <p:cNvCxnSpPr>
                <a:cxnSpLocks/>
                <a:endCxn id="32" idx="2"/>
              </p:cNvCxnSpPr>
              <p:nvPr/>
            </p:nvCxnSpPr>
            <p:spPr>
              <a:xfrm flipH="1" flipV="1">
                <a:off x="7422512" y="1721033"/>
                <a:ext cx="2039746" cy="259631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Cylinder 31"/>
              <p:cNvSpPr/>
              <p:nvPr/>
            </p:nvSpPr>
            <p:spPr>
              <a:xfrm rot="16200000">
                <a:off x="7211496" y="1080953"/>
                <a:ext cx="422030" cy="858129"/>
              </a:xfrm>
              <a:prstGeom prst="can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/>
              <p:cNvSpPr/>
              <p:nvPr/>
            </p:nvSpPr>
            <p:spPr>
              <a:xfrm>
                <a:off x="7434035" y="1158322"/>
                <a:ext cx="71630" cy="609413"/>
              </a:xfrm>
              <a:custGeom>
                <a:avLst/>
                <a:gdLst>
                  <a:gd name="connsiteX0" fmla="*/ 71630 w 71630"/>
                  <a:gd name="connsiteY0" fmla="*/ 4502 h 609413"/>
                  <a:gd name="connsiteX1" fmla="*/ 1291 w 71630"/>
                  <a:gd name="connsiteY1" fmla="*/ 88909 h 609413"/>
                  <a:gd name="connsiteX2" fmla="*/ 29427 w 71630"/>
                  <a:gd name="connsiteY2" fmla="*/ 609413 h 60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630" h="609413">
                    <a:moveTo>
                      <a:pt x="71630" y="4502"/>
                    </a:moveTo>
                    <a:cubicBezTo>
                      <a:pt x="39977" y="-3704"/>
                      <a:pt x="8325" y="-11910"/>
                      <a:pt x="1291" y="88909"/>
                    </a:cubicBezTo>
                    <a:cubicBezTo>
                      <a:pt x="-5743" y="189728"/>
                      <a:pt x="17704" y="525007"/>
                      <a:pt x="29427" y="609413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2488994" y="4743503"/>
            <a:ext cx="7471173" cy="18552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এখন চিরুনি দুটিকে কাছাকাছি আনি।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24439" y="5008244"/>
            <a:ext cx="5530309" cy="15041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লক্ষ্য করছ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57111" y="4978153"/>
            <a:ext cx="7630733" cy="14437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চিরুনি দু্টি পরস্পরকে বিকর্ষণ করছে।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58555" y="5048012"/>
            <a:ext cx="7878717" cy="15333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পশমি কাপড়টি চিরুনির কাছে আনি।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23557" y="1"/>
            <a:ext cx="11493306" cy="5094888"/>
            <a:chOff x="323557" y="365761"/>
            <a:chExt cx="11493306" cy="4773812"/>
          </a:xfrm>
        </p:grpSpPr>
        <p:sp>
          <p:nvSpPr>
            <p:cNvPr id="39" name="Rectangle 38"/>
            <p:cNvSpPr/>
            <p:nvPr/>
          </p:nvSpPr>
          <p:spPr>
            <a:xfrm>
              <a:off x="323557" y="365761"/>
              <a:ext cx="11493306" cy="47738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470691" y="794743"/>
              <a:ext cx="9660859" cy="4119408"/>
              <a:chOff x="1470691" y="794743"/>
              <a:chExt cx="9660859" cy="4119408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470691" y="794743"/>
                <a:ext cx="4168582" cy="4019822"/>
                <a:chOff x="1344082" y="794743"/>
                <a:chExt cx="4168582" cy="4019822"/>
              </a:xfrm>
            </p:grpSpPr>
            <p:sp>
              <p:nvSpPr>
                <p:cNvPr id="49" name="Freeform: Shape 48"/>
                <p:cNvSpPr/>
                <p:nvPr/>
              </p:nvSpPr>
              <p:spPr>
                <a:xfrm rot="1824301">
                  <a:off x="3269010" y="3647691"/>
                  <a:ext cx="509403" cy="643441"/>
                </a:xfrm>
                <a:custGeom>
                  <a:avLst/>
                  <a:gdLst>
                    <a:gd name="connsiteX0" fmla="*/ 225084 w 495336"/>
                    <a:gd name="connsiteY0" fmla="*/ 506437 h 506437"/>
                    <a:gd name="connsiteX1" fmla="*/ 492370 w 495336"/>
                    <a:gd name="connsiteY1" fmla="*/ 407963 h 506437"/>
                    <a:gd name="connsiteX2" fmla="*/ 351693 w 495336"/>
                    <a:gd name="connsiteY2" fmla="*/ 28136 h 506437"/>
                    <a:gd name="connsiteX3" fmla="*/ 98474 w 495336"/>
                    <a:gd name="connsiteY3" fmla="*/ 70339 h 506437"/>
                    <a:gd name="connsiteX4" fmla="*/ 0 w 495336"/>
                    <a:gd name="connsiteY4" fmla="*/ 0 h 506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336" h="506437">
                      <a:moveTo>
                        <a:pt x="225084" y="506437"/>
                      </a:moveTo>
                      <a:cubicBezTo>
                        <a:pt x="348176" y="497058"/>
                        <a:pt x="471269" y="487680"/>
                        <a:pt x="492370" y="407963"/>
                      </a:cubicBezTo>
                      <a:cubicBezTo>
                        <a:pt x="513472" y="328246"/>
                        <a:pt x="417342" y="84407"/>
                        <a:pt x="351693" y="28136"/>
                      </a:cubicBezTo>
                      <a:cubicBezTo>
                        <a:pt x="286044" y="-28135"/>
                        <a:pt x="157089" y="75028"/>
                        <a:pt x="98474" y="70339"/>
                      </a:cubicBezTo>
                      <a:cubicBezTo>
                        <a:pt x="39858" y="65650"/>
                        <a:pt x="19929" y="32825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26" t="13018" r="7611" b="67636"/>
                <a:stretch/>
              </p:blipFill>
              <p:spPr>
                <a:xfrm>
                  <a:off x="1344082" y="3849402"/>
                  <a:ext cx="3869307" cy="965163"/>
                </a:xfrm>
                <a:prstGeom prst="rect">
                  <a:avLst/>
                </a:prstGeom>
              </p:spPr>
            </p:pic>
            <p:cxnSp>
              <p:nvCxnSpPr>
                <p:cNvPr id="51" name="Straight Connector 50"/>
                <p:cNvCxnSpPr>
                  <a:cxnSpLocks/>
                  <a:endCxn id="52" idx="2"/>
                </p:cNvCxnSpPr>
                <p:nvPr/>
              </p:nvCxnSpPr>
              <p:spPr>
                <a:xfrm flipV="1">
                  <a:off x="3382035" y="1458407"/>
                  <a:ext cx="1701566" cy="2848046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Cylinder 51"/>
                <p:cNvSpPr/>
                <p:nvPr/>
              </p:nvSpPr>
              <p:spPr>
                <a:xfrm rot="16200000">
                  <a:off x="4853800" y="799542"/>
                  <a:ext cx="459600" cy="858129"/>
                </a:xfrm>
                <a:prstGeom prst="can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52"/>
                <p:cNvSpPr/>
                <p:nvPr/>
              </p:nvSpPr>
              <p:spPr>
                <a:xfrm>
                  <a:off x="5047785" y="794743"/>
                  <a:ext cx="71630" cy="663664"/>
                </a:xfrm>
                <a:custGeom>
                  <a:avLst/>
                  <a:gdLst>
                    <a:gd name="connsiteX0" fmla="*/ 71630 w 71630"/>
                    <a:gd name="connsiteY0" fmla="*/ 4502 h 609413"/>
                    <a:gd name="connsiteX1" fmla="*/ 1291 w 71630"/>
                    <a:gd name="connsiteY1" fmla="*/ 88909 h 609413"/>
                    <a:gd name="connsiteX2" fmla="*/ 29427 w 71630"/>
                    <a:gd name="connsiteY2" fmla="*/ 609413 h 60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630" h="609413">
                      <a:moveTo>
                        <a:pt x="71630" y="4502"/>
                      </a:moveTo>
                      <a:cubicBezTo>
                        <a:pt x="39977" y="-3704"/>
                        <a:pt x="8325" y="-11910"/>
                        <a:pt x="1291" y="88909"/>
                      </a:cubicBezTo>
                      <a:cubicBezTo>
                        <a:pt x="-5743" y="189728"/>
                        <a:pt x="17704" y="525007"/>
                        <a:pt x="29427" y="609413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6900891" y="858126"/>
                <a:ext cx="4230659" cy="4038605"/>
                <a:chOff x="6971231" y="858126"/>
                <a:chExt cx="4230659" cy="4038605"/>
              </a:xfrm>
            </p:grpSpPr>
            <p:sp>
              <p:nvSpPr>
                <p:cNvPr id="44" name="Freeform: Shape 43"/>
                <p:cNvSpPr/>
                <p:nvPr/>
              </p:nvSpPr>
              <p:spPr>
                <a:xfrm rot="19635825">
                  <a:off x="8649973" y="3585730"/>
                  <a:ext cx="509403" cy="633146"/>
                </a:xfrm>
                <a:custGeom>
                  <a:avLst/>
                  <a:gdLst>
                    <a:gd name="connsiteX0" fmla="*/ 225084 w 495336"/>
                    <a:gd name="connsiteY0" fmla="*/ 506437 h 506437"/>
                    <a:gd name="connsiteX1" fmla="*/ 492370 w 495336"/>
                    <a:gd name="connsiteY1" fmla="*/ 407963 h 506437"/>
                    <a:gd name="connsiteX2" fmla="*/ 351693 w 495336"/>
                    <a:gd name="connsiteY2" fmla="*/ 28136 h 506437"/>
                    <a:gd name="connsiteX3" fmla="*/ 98474 w 495336"/>
                    <a:gd name="connsiteY3" fmla="*/ 70339 h 506437"/>
                    <a:gd name="connsiteX4" fmla="*/ 0 w 495336"/>
                    <a:gd name="connsiteY4" fmla="*/ 0 h 506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336" h="506437">
                      <a:moveTo>
                        <a:pt x="225084" y="506437"/>
                      </a:moveTo>
                      <a:cubicBezTo>
                        <a:pt x="348176" y="497058"/>
                        <a:pt x="471269" y="487680"/>
                        <a:pt x="492370" y="407963"/>
                      </a:cubicBezTo>
                      <a:cubicBezTo>
                        <a:pt x="513472" y="328246"/>
                        <a:pt x="417342" y="84407"/>
                        <a:pt x="351693" y="28136"/>
                      </a:cubicBezTo>
                      <a:cubicBezTo>
                        <a:pt x="286044" y="-28135"/>
                        <a:pt x="157089" y="75028"/>
                        <a:pt x="98474" y="70339"/>
                      </a:cubicBezTo>
                      <a:cubicBezTo>
                        <a:pt x="39858" y="65650"/>
                        <a:pt x="19929" y="32825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25" t="40150" r="7847" b="40504"/>
                <a:stretch/>
              </p:blipFill>
              <p:spPr>
                <a:xfrm>
                  <a:off x="6975920" y="3856561"/>
                  <a:ext cx="4225970" cy="1040170"/>
                </a:xfrm>
                <a:prstGeom prst="rect">
                  <a:avLst/>
                </a:prstGeom>
              </p:spPr>
            </p:pic>
            <p:cxnSp>
              <p:nvCxnSpPr>
                <p:cNvPr id="46" name="Straight Connector 45"/>
                <p:cNvCxnSpPr>
                  <a:cxnSpLocks/>
                  <a:endCxn id="48" idx="2"/>
                </p:cNvCxnSpPr>
                <p:nvPr/>
              </p:nvCxnSpPr>
              <p:spPr>
                <a:xfrm flipH="1" flipV="1">
                  <a:off x="7425403" y="1511172"/>
                  <a:ext cx="1661158" cy="2835324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Cylinder 46"/>
                <p:cNvSpPr/>
                <p:nvPr/>
              </p:nvSpPr>
              <p:spPr>
                <a:xfrm rot="16200000">
                  <a:off x="7174172" y="803219"/>
                  <a:ext cx="452247" cy="858129"/>
                </a:xfrm>
                <a:prstGeom prst="can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: Shape 47"/>
                <p:cNvSpPr/>
                <p:nvPr/>
              </p:nvSpPr>
              <p:spPr>
                <a:xfrm>
                  <a:off x="7395976" y="858126"/>
                  <a:ext cx="71630" cy="653046"/>
                </a:xfrm>
                <a:custGeom>
                  <a:avLst/>
                  <a:gdLst>
                    <a:gd name="connsiteX0" fmla="*/ 71630 w 71630"/>
                    <a:gd name="connsiteY0" fmla="*/ 4502 h 609413"/>
                    <a:gd name="connsiteX1" fmla="*/ 1291 w 71630"/>
                    <a:gd name="connsiteY1" fmla="*/ 88909 h 609413"/>
                    <a:gd name="connsiteX2" fmla="*/ 29427 w 71630"/>
                    <a:gd name="connsiteY2" fmla="*/ 609413 h 60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630" h="609413">
                      <a:moveTo>
                        <a:pt x="71630" y="4502"/>
                      </a:moveTo>
                      <a:cubicBezTo>
                        <a:pt x="39977" y="-3704"/>
                        <a:pt x="8325" y="-11910"/>
                        <a:pt x="1291" y="88909"/>
                      </a:cubicBezTo>
                      <a:cubicBezTo>
                        <a:pt x="-5743" y="189728"/>
                        <a:pt x="17704" y="525007"/>
                        <a:pt x="29427" y="609413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67" t="11019" r="9652" b="10914"/>
              <a:stretch/>
            </p:blipFill>
            <p:spPr>
              <a:xfrm>
                <a:off x="5308287" y="3330445"/>
                <a:ext cx="1626603" cy="1583706"/>
              </a:xfrm>
              <a:prstGeom prst="rect">
                <a:avLst/>
              </a:prstGeom>
            </p:spPr>
          </p:pic>
        </p:grpSp>
      </p:grpSp>
      <p:sp>
        <p:nvSpPr>
          <p:cNvPr id="55" name="Rectangle 54"/>
          <p:cNvSpPr/>
          <p:nvPr/>
        </p:nvSpPr>
        <p:spPr>
          <a:xfrm>
            <a:off x="3508644" y="5544548"/>
            <a:ext cx="5431874" cy="8019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লক্ষ্য করছ?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625451" y="4820791"/>
            <a:ext cx="8757639" cy="19128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চিরুনি দুটি পশমি কাপড়ের কাছাকাছি চলে এসেছে।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865906" y="4731123"/>
            <a:ext cx="4536853" cy="18088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কারণ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8412" y="4486963"/>
            <a:ext cx="11712048" cy="22785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কারণ,সমধর্মী চার্জ পরস্পরকে বিকর্ষণ করে এবং বিপরীত ধর্মী চার্জ পরস্পরকে আকর্ষণ করে।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20E29EC6-064A-2344-95C2-5020BA27FDB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7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49 1.85185E-6 L -0.14192 -0.0069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393 0.0013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36" grpId="0" animBg="1"/>
      <p:bldP spid="37" grpId="0" animBg="1"/>
      <p:bldP spid="38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52678" b="5267"/>
          <a:stretch/>
        </p:blipFill>
        <p:spPr>
          <a:xfrm rot="20839178">
            <a:off x="1491176" y="419023"/>
            <a:ext cx="2912012" cy="424079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203318" y="581505"/>
            <a:ext cx="2838006" cy="4360617"/>
            <a:chOff x="4965360" y="934162"/>
            <a:chExt cx="2838006" cy="4337642"/>
          </a:xfrm>
        </p:grpSpPr>
        <p:sp>
          <p:nvSpPr>
            <p:cNvPr id="9" name="Teardrop 8"/>
            <p:cNvSpPr/>
            <p:nvPr/>
          </p:nvSpPr>
          <p:spPr>
            <a:xfrm rot="7917488">
              <a:off x="4955707" y="943815"/>
              <a:ext cx="2857312" cy="2838006"/>
            </a:xfrm>
            <a:prstGeom prst="teardrop">
              <a:avLst>
                <a:gd name="adj" fmla="val 11412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6384363" y="4672967"/>
              <a:ext cx="213234" cy="53906"/>
            </a:xfrm>
            <a:custGeom>
              <a:avLst/>
              <a:gdLst>
                <a:gd name="connsiteX0" fmla="*/ 2849 w 172800"/>
                <a:gd name="connsiteY0" fmla="*/ 7033 h 63385"/>
                <a:gd name="connsiteX1" fmla="*/ 171662 w 172800"/>
                <a:gd name="connsiteY1" fmla="*/ 7033 h 63385"/>
                <a:gd name="connsiteX2" fmla="*/ 73188 w 172800"/>
                <a:gd name="connsiteY2" fmla="*/ 63304 h 63385"/>
                <a:gd name="connsiteX3" fmla="*/ 2849 w 172800"/>
                <a:gd name="connsiteY3" fmla="*/ 7033 h 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800" h="63385">
                  <a:moveTo>
                    <a:pt x="2849" y="7033"/>
                  </a:moveTo>
                  <a:cubicBezTo>
                    <a:pt x="19261" y="-2345"/>
                    <a:pt x="159939" y="-2346"/>
                    <a:pt x="171662" y="7033"/>
                  </a:cubicBezTo>
                  <a:cubicBezTo>
                    <a:pt x="183385" y="16412"/>
                    <a:pt x="101324" y="65649"/>
                    <a:pt x="73188" y="63304"/>
                  </a:cubicBezTo>
                  <a:cubicBezTo>
                    <a:pt x="45053" y="60959"/>
                    <a:pt x="-13563" y="16411"/>
                    <a:pt x="2849" y="70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H="1">
              <a:off x="6490980" y="4732834"/>
              <a:ext cx="14068" cy="5389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 rot="10800000" flipV="1">
            <a:off x="956603" y="4936009"/>
            <a:ext cx="10846191" cy="16624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অন্য একটি বেলুন কে উলের কাপড়ের সাথে চেপে ধরি।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02664" y="5089822"/>
            <a:ext cx="4730181" cy="12607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দেখলাম?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12610" y="4998287"/>
            <a:ext cx="7666892" cy="16907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বেলুনটি উলের কাপড়ের সাথে লেগে আছে।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65701" y="5098634"/>
            <a:ext cx="5713758" cy="11979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কারণ কী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8803" y="4772877"/>
            <a:ext cx="11264870" cy="19360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কারণ, ঘর্ষণের ফলে উলের কাপড় ও বেলুনে বিপরীতধর্মী আধানের সৃষ্টি হয়েছে।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C45D2AD-C2CE-6C4A-B6CE-2CC0EA05797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22878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02931" y="419021"/>
            <a:ext cx="2838006" cy="4360617"/>
            <a:chOff x="4965360" y="934162"/>
            <a:chExt cx="2838006" cy="4337642"/>
          </a:xfrm>
        </p:grpSpPr>
        <p:sp>
          <p:nvSpPr>
            <p:cNvPr id="3" name="Teardrop 2"/>
            <p:cNvSpPr/>
            <p:nvPr/>
          </p:nvSpPr>
          <p:spPr>
            <a:xfrm rot="7917488">
              <a:off x="4955707" y="943815"/>
              <a:ext cx="2857312" cy="2838006"/>
            </a:xfrm>
            <a:prstGeom prst="teardrop">
              <a:avLst>
                <a:gd name="adj" fmla="val 11412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6384363" y="4672967"/>
              <a:ext cx="213234" cy="53906"/>
            </a:xfrm>
            <a:custGeom>
              <a:avLst/>
              <a:gdLst>
                <a:gd name="connsiteX0" fmla="*/ 2849 w 172800"/>
                <a:gd name="connsiteY0" fmla="*/ 7033 h 63385"/>
                <a:gd name="connsiteX1" fmla="*/ 171662 w 172800"/>
                <a:gd name="connsiteY1" fmla="*/ 7033 h 63385"/>
                <a:gd name="connsiteX2" fmla="*/ 73188 w 172800"/>
                <a:gd name="connsiteY2" fmla="*/ 63304 h 63385"/>
                <a:gd name="connsiteX3" fmla="*/ 2849 w 172800"/>
                <a:gd name="connsiteY3" fmla="*/ 7033 h 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800" h="63385">
                  <a:moveTo>
                    <a:pt x="2849" y="7033"/>
                  </a:moveTo>
                  <a:cubicBezTo>
                    <a:pt x="19261" y="-2345"/>
                    <a:pt x="159939" y="-2346"/>
                    <a:pt x="171662" y="7033"/>
                  </a:cubicBezTo>
                  <a:cubicBezTo>
                    <a:pt x="183385" y="16412"/>
                    <a:pt x="101324" y="65649"/>
                    <a:pt x="73188" y="63304"/>
                  </a:cubicBezTo>
                  <a:cubicBezTo>
                    <a:pt x="45053" y="60959"/>
                    <a:pt x="-13563" y="16411"/>
                    <a:pt x="2849" y="70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cxnSpLocks/>
            </p:cNvCxnSpPr>
            <p:nvPr/>
          </p:nvCxnSpPr>
          <p:spPr>
            <a:xfrm flipH="1">
              <a:off x="6490980" y="4732834"/>
              <a:ext cx="14068" cy="5389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941473" y="447157"/>
            <a:ext cx="2838006" cy="4360617"/>
            <a:chOff x="4965360" y="934162"/>
            <a:chExt cx="2838006" cy="4337642"/>
          </a:xfrm>
        </p:grpSpPr>
        <p:sp>
          <p:nvSpPr>
            <p:cNvPr id="7" name="Teardrop 6"/>
            <p:cNvSpPr/>
            <p:nvPr/>
          </p:nvSpPr>
          <p:spPr>
            <a:xfrm rot="7917488">
              <a:off x="4955707" y="943815"/>
              <a:ext cx="2857312" cy="2838006"/>
            </a:xfrm>
            <a:prstGeom prst="teardrop">
              <a:avLst>
                <a:gd name="adj" fmla="val 11412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6384363" y="4672967"/>
              <a:ext cx="213234" cy="53906"/>
            </a:xfrm>
            <a:custGeom>
              <a:avLst/>
              <a:gdLst>
                <a:gd name="connsiteX0" fmla="*/ 2849 w 172800"/>
                <a:gd name="connsiteY0" fmla="*/ 7033 h 63385"/>
                <a:gd name="connsiteX1" fmla="*/ 171662 w 172800"/>
                <a:gd name="connsiteY1" fmla="*/ 7033 h 63385"/>
                <a:gd name="connsiteX2" fmla="*/ 73188 w 172800"/>
                <a:gd name="connsiteY2" fmla="*/ 63304 h 63385"/>
                <a:gd name="connsiteX3" fmla="*/ 2849 w 172800"/>
                <a:gd name="connsiteY3" fmla="*/ 7033 h 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800" h="63385">
                  <a:moveTo>
                    <a:pt x="2849" y="7033"/>
                  </a:moveTo>
                  <a:cubicBezTo>
                    <a:pt x="19261" y="-2345"/>
                    <a:pt x="159939" y="-2346"/>
                    <a:pt x="171662" y="7033"/>
                  </a:cubicBezTo>
                  <a:cubicBezTo>
                    <a:pt x="183385" y="16412"/>
                    <a:pt x="101324" y="65649"/>
                    <a:pt x="73188" y="63304"/>
                  </a:cubicBezTo>
                  <a:cubicBezTo>
                    <a:pt x="45053" y="60959"/>
                    <a:pt x="-13563" y="16411"/>
                    <a:pt x="2849" y="70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 flipH="1">
              <a:off x="6490980" y="4732834"/>
              <a:ext cx="14068" cy="5389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862706" y="5111861"/>
            <a:ext cx="6691139" cy="16168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বেলুন দুটিকে কাছাকাছি নিই।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9110" y="5015425"/>
            <a:ext cx="9189967" cy="13441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বেলুন পরস্পর থেকে দূরে সরে যাচ্ছে কেন?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1401" y="4993185"/>
            <a:ext cx="9566032" cy="14054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কারণ, ঘর্ষণের ফলে দুটি বেলুনেই একই ধরণের আধানের সৃষ্টি হয়েছে।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4567" y="4898314"/>
            <a:ext cx="10170942" cy="17405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কাজগুলো থেকে আমরা দুটি সিদ্ধান্ত নিতে পারি।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0926" y="4898314"/>
            <a:ext cx="10086447" cy="15002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সমধর্মী আধান পরস্পরকে বিকর্ষণ করে।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0926" y="4900341"/>
            <a:ext cx="10014568" cy="16457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বিপরীত ধর্মী আধান পরস্পরকে আকর্ষণ করে।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F7ACA5F7-469F-7848-A637-217CED893115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18112 0.0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16536 -0.003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837" y="323556"/>
            <a:ext cx="4510116" cy="1354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33A9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b="1" dirty="0">
              <a:solidFill>
                <a:srgbClr val="33A91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294" y="4362862"/>
            <a:ext cx="11099412" cy="22015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ঘ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3327" y="323556"/>
            <a:ext cx="2644727" cy="8909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74" y="1622008"/>
            <a:ext cx="2509656" cy="2509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39913" r="6667" b="40268"/>
          <a:stretch/>
        </p:blipFill>
        <p:spPr>
          <a:xfrm>
            <a:off x="1252024" y="1909229"/>
            <a:ext cx="5869398" cy="1354476"/>
          </a:xfrm>
          <a:prstGeom prst="rect">
            <a:avLst/>
          </a:prstGeom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BFE7A38C-BE91-E94F-BED3-32E0B3A7927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2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5642" y="323557"/>
            <a:ext cx="5160716" cy="8299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33A9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solidFill>
                <a:srgbClr val="33A91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9566" y="267071"/>
            <a:ext cx="2093739" cy="8299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032" y="5190430"/>
            <a:ext cx="11563641" cy="15703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চিরুনিটি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</a:t>
            </a:r>
            <a:r>
              <a:rPr lang="bn-IN" sz="4300" dirty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3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3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3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্ষণ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3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3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েষণ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09" y="1153552"/>
            <a:ext cx="7469944" cy="4375052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7EE35DE4-1C16-FE4C-817A-6047D5F9106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4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9033" y="337625"/>
            <a:ext cx="3228534" cy="8299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33A9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b="1" dirty="0">
              <a:solidFill>
                <a:srgbClr val="33A91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893" y="4193339"/>
            <a:ext cx="11380763" cy="19999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াণুতে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ণ-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i.সমান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ii.সমান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  iii.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(ক) 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(খ)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(গ)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(ঘ)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iii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098" y="2874497"/>
            <a:ext cx="11380762" cy="12309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(খ)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(গ)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পজিট্রন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(ঘ)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098" y="2086700"/>
            <a:ext cx="8490188" cy="7643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098" y="1343467"/>
            <a:ext cx="6948045" cy="6224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 flipH="1" flipV="1">
            <a:off x="7982858" y="3450844"/>
            <a:ext cx="780142" cy="71905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41009" y="5641143"/>
            <a:ext cx="439030" cy="46423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B9BFA66E-7EAC-E443-85CD-CA5D01D1197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55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3512" y="555709"/>
            <a:ext cx="5936567" cy="6752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33A9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rgbClr val="33A91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680" y="4212801"/>
            <a:ext cx="11549574" cy="24266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600" dirty="0">
                <a:latin typeface="NikoshBAN" panose="02000000000000000000" pitchFamily="2" charset="0"/>
                <a:cs typeface="NikoshBAN" panose="02000000000000000000" pitchFamily="2" charset="0"/>
              </a:rPr>
              <a:t>পশমি ও রেশমী কাপড় দ্বারা কাঁচদন্ড ও রাবারকে ঘষার ফলে কী ধরনের চার্জের উদ্ভব হয়-পরীক্ষা করে তোমার মতামত দাও।</a:t>
            </a:r>
            <a:endParaRPr lang="en-US" sz="4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0443121C-C582-D94C-81C7-047B787DB56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3EE39C68-2B30-E042-BDFA-84E85B5A7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66" y="1360144"/>
            <a:ext cx="3884468" cy="28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4241B-3CF3-41A7-B200-5B4C824D4840}"/>
              </a:ext>
            </a:extLst>
          </p:cNvPr>
          <p:cNvSpPr txBox="1"/>
          <p:nvPr/>
        </p:nvSpPr>
        <p:spPr>
          <a:xfrm>
            <a:off x="925887" y="2113578"/>
            <a:ext cx="9142796" cy="28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19900" b="1" dirty="0">
                <a:ln w="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99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9900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9900" b="1" dirty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9900" b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ln w="0"/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700B3F2-6AA7-2D45-AC8E-096400A5B14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 descr="bloomingrose.gif">
            <a:extLst>
              <a:ext uri="{FF2B5EF4-FFF2-40B4-BE49-F238E27FC236}">
                <a16:creationId xmlns:a16="http://schemas.microsoft.com/office/drawing/2014/main" id="{A399A1A2-A150-2844-8AC1-A2A2FDC4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857" y="362857"/>
            <a:ext cx="3508889" cy="58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8606" y="580211"/>
            <a:ext cx="3714787" cy="868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/>
              </a:rPr>
              <a:t>পরিচিতি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275B3-E6BF-C347-9EFF-FC025FF93FB8}"/>
              </a:ext>
            </a:extLst>
          </p:cNvPr>
          <p:cNvSpPr txBox="1"/>
          <p:nvPr/>
        </p:nvSpPr>
        <p:spPr>
          <a:xfrm rot="10800000" flipV="1">
            <a:off x="4361397" y="2657939"/>
            <a:ext cx="6520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>
                <a:solidFill>
                  <a:schemeClr val="accent6"/>
                </a:solidFill>
              </a:rPr>
              <a:t>করুনা কান্ত অধিকারী </a:t>
            </a:r>
          </a:p>
          <a:p>
            <a:pPr algn="ctr"/>
            <a:r>
              <a:rPr lang="bn-BD"/>
              <a:t>সহকারী শিক্ষক (বিজ্ঞান)</a:t>
            </a:r>
          </a:p>
          <a:p>
            <a:pPr algn="ctr"/>
            <a:r>
              <a:rPr lang="bn-BD" sz="2800">
                <a:solidFill>
                  <a:srgbClr val="00B050"/>
                </a:solidFill>
              </a:rPr>
              <a:t>ডিমলা তিতপাড়া আদর্শ উচ্চ বিদ্যালয় </a:t>
            </a:r>
          </a:p>
          <a:p>
            <a:pPr algn="ctr"/>
            <a:r>
              <a:rPr lang="bn-BD"/>
              <a:t>ডিমলা নীলফামারী </a:t>
            </a:r>
          </a:p>
          <a:p>
            <a:pPr algn="ctr"/>
            <a:r>
              <a:rPr lang="bn-BD"/>
              <a:t>মোবাইলঃ </a:t>
            </a:r>
            <a:r>
              <a:rPr lang="bn-BD">
                <a:solidFill>
                  <a:schemeClr val="accent2"/>
                </a:solidFill>
              </a:rPr>
              <a:t>০১৭৩৭ ৪৭৮২৮৪</a:t>
            </a:r>
          </a:p>
          <a:p>
            <a:pPr algn="ctr"/>
            <a:r>
              <a:rPr lang="bn-BD"/>
              <a:t>ই মেইলঃ </a:t>
            </a:r>
            <a:r>
              <a:rPr lang="bn-BD">
                <a:hlinkClick r:id="rId2"/>
              </a:rPr>
              <a:t>karunakanto@yahoo.com</a:t>
            </a:r>
            <a:r>
              <a:rPr lang="bn-BD"/>
              <a:t>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4F85CE-A7CB-1643-9739-CF261088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6" y="1448891"/>
            <a:ext cx="3574048" cy="414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A084585-B76A-014A-A636-5D7A558D3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95" y="1950684"/>
            <a:ext cx="3660676" cy="4417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83EBD7-C744-BD40-AC92-2EBF4E9C1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36392"/>
            <a:ext cx="5297261" cy="21852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en-US" sz="3200" b="1" dirty="0" err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bn-BD" sz="3200" b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3200" b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  <a:p>
            <a:pPr algn="ctr"/>
            <a:r>
              <a:rPr lang="bn-IN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ও চুম্বকের ঘটনা </a:t>
            </a:r>
            <a:endParaRPr lang="bn-BD" sz="3200" b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EEB538E-93A3-2E41-8864-5B754B2C389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8601C8-DAA2-CA40-954E-6F4512E884FD}"/>
              </a:ext>
            </a:extLst>
          </p:cNvPr>
          <p:cNvSpPr/>
          <p:nvPr/>
        </p:nvSpPr>
        <p:spPr>
          <a:xfrm>
            <a:off x="3998392" y="308428"/>
            <a:ext cx="5101771" cy="11524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bn-BD" sz="80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5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18B3D-F0ED-4446-91D9-A7B306F30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21" y="1857158"/>
            <a:ext cx="8271357" cy="4002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784E48-9CB0-DF40-BD3B-78D342B0D7F6}"/>
              </a:ext>
            </a:extLst>
          </p:cNvPr>
          <p:cNvSpPr/>
          <p:nvPr/>
        </p:nvSpPr>
        <p:spPr>
          <a:xfrm>
            <a:off x="4054791" y="310187"/>
            <a:ext cx="3685735" cy="1375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হচ্ছে ?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5A11BFB-764E-EC4F-8FF9-17B3334C8FB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63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3">
            <a:extLst>
              <a:ext uri="{FF2B5EF4-FFF2-40B4-BE49-F238E27FC236}">
                <a16:creationId xmlns:a16="http://schemas.microsoft.com/office/drawing/2014/main" id="{62111D0D-F2A2-9A46-A775-526C155CB7E3}"/>
              </a:ext>
            </a:extLst>
          </p:cNvPr>
          <p:cNvSpPr/>
          <p:nvPr/>
        </p:nvSpPr>
        <p:spPr>
          <a:xfrm>
            <a:off x="616636" y="1550963"/>
            <a:ext cx="10958728" cy="3756073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4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A91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আধা</a:t>
            </a:r>
            <a:r>
              <a:rPr lang="en-US" sz="149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A91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149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49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49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49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9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A91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endParaRPr lang="en-US" sz="149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33A91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38A4915-3B8B-ED4B-A407-F40E7849E701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85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9FB51777-3BAF-C146-A9DC-D751F9F9BE22}"/>
              </a:ext>
            </a:extLst>
          </p:cNvPr>
          <p:cNvSpPr/>
          <p:nvPr/>
        </p:nvSpPr>
        <p:spPr>
          <a:xfrm>
            <a:off x="1361196" y="2097197"/>
            <a:ext cx="5971208" cy="1119203"/>
          </a:xfrm>
          <a:prstGeom prst="downArrowCallout">
            <a:avLst>
              <a:gd name="adj1" fmla="val 25000"/>
              <a:gd name="adj2" fmla="val 25000"/>
              <a:gd name="adj3" fmla="val 80116"/>
              <a:gd name="adj4" fmla="val 6497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84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84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84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84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60AA2-5E78-8444-AD57-2F1EA55FC851}"/>
              </a:ext>
            </a:extLst>
          </p:cNvPr>
          <p:cNvSpPr/>
          <p:nvPr/>
        </p:nvSpPr>
        <p:spPr>
          <a:xfrm>
            <a:off x="1361196" y="2965672"/>
            <a:ext cx="9880064" cy="8064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্জের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ীভাবে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BFDEC-858C-8044-9475-2DB8D1C3F3E4}"/>
              </a:ext>
            </a:extLst>
          </p:cNvPr>
          <p:cNvSpPr/>
          <p:nvPr/>
        </p:nvSpPr>
        <p:spPr>
          <a:xfrm>
            <a:off x="1361196" y="4059575"/>
            <a:ext cx="9880064" cy="7962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9D2001-3478-0844-B478-44B7733A8D66}"/>
              </a:ext>
            </a:extLst>
          </p:cNvPr>
          <p:cNvSpPr/>
          <p:nvPr/>
        </p:nvSpPr>
        <p:spPr>
          <a:xfrm>
            <a:off x="1361196" y="5092410"/>
            <a:ext cx="9880064" cy="7644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চার্জের অস্তিত্ব প্রমাণ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0CB41D2-0B07-E14A-9BAF-11BDDA3E0C1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5E1E61-F66B-1240-84BE-9418887CE87C}"/>
              </a:ext>
            </a:extLst>
          </p:cNvPr>
          <p:cNvSpPr/>
          <p:nvPr/>
        </p:nvSpPr>
        <p:spPr>
          <a:xfrm>
            <a:off x="3036821" y="314018"/>
            <a:ext cx="5101771" cy="11524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GB" sz="8000" b="1" cap="none" spc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লিখন ফল</a:t>
            </a:r>
            <a:endParaRPr lang="en-US" sz="80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3FC63D-1653-9547-A9F6-CC1B7046C908}"/>
              </a:ext>
            </a:extLst>
          </p:cNvPr>
          <p:cNvGrpSpPr/>
          <p:nvPr/>
        </p:nvGrpSpPr>
        <p:grpSpPr>
          <a:xfrm>
            <a:off x="1222955" y="124671"/>
            <a:ext cx="8458394" cy="5548304"/>
            <a:chOff x="1487462" y="182883"/>
            <a:chExt cx="8458394" cy="55483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63737E-DF95-9845-A694-88A6C9522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462" y="182883"/>
              <a:ext cx="8458394" cy="554830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995A2C-678B-E240-BF32-B5DFCAC453E8}"/>
                </a:ext>
              </a:extLst>
            </p:cNvPr>
            <p:cNvSpPr/>
            <p:nvPr/>
          </p:nvSpPr>
          <p:spPr>
            <a:xfrm>
              <a:off x="8384345" y="1873117"/>
              <a:ext cx="1533376" cy="503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ED146A-1693-764B-9F15-7445DEC670CA}"/>
                </a:ext>
              </a:extLst>
            </p:cNvPr>
            <p:cNvSpPr/>
            <p:nvPr/>
          </p:nvSpPr>
          <p:spPr>
            <a:xfrm>
              <a:off x="8363243" y="2604817"/>
              <a:ext cx="1533376" cy="503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2A36E4-35E8-2D43-B9F7-B1B328F8F801}"/>
                </a:ext>
              </a:extLst>
            </p:cNvPr>
            <p:cNvSpPr/>
            <p:nvPr/>
          </p:nvSpPr>
          <p:spPr>
            <a:xfrm>
              <a:off x="8370280" y="3360748"/>
              <a:ext cx="1533376" cy="503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66E6607-74E4-A842-86C1-21954DF71788}"/>
              </a:ext>
            </a:extLst>
          </p:cNvPr>
          <p:cNvSpPr/>
          <p:nvPr/>
        </p:nvSpPr>
        <p:spPr>
          <a:xfrm>
            <a:off x="8633852" y="1770712"/>
            <a:ext cx="2620294" cy="5793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CA31E-DB1F-AB46-B8BF-1ADBFB7EFA94}"/>
              </a:ext>
            </a:extLst>
          </p:cNvPr>
          <p:cNvSpPr/>
          <p:nvPr/>
        </p:nvSpPr>
        <p:spPr>
          <a:xfrm>
            <a:off x="8619788" y="2586151"/>
            <a:ext cx="1800661" cy="5850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0BA8C5-D5A1-DA4E-BC04-AF5F197D062D}"/>
              </a:ext>
            </a:extLst>
          </p:cNvPr>
          <p:cNvSpPr/>
          <p:nvPr/>
        </p:nvSpPr>
        <p:spPr>
          <a:xfrm>
            <a:off x="8619787" y="3383453"/>
            <a:ext cx="1800661" cy="5793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0773C2-9866-D045-A051-C2179BAFB36C}"/>
              </a:ext>
            </a:extLst>
          </p:cNvPr>
          <p:cNvSpPr/>
          <p:nvPr/>
        </p:nvSpPr>
        <p:spPr>
          <a:xfrm>
            <a:off x="1811957" y="5415635"/>
            <a:ext cx="7869392" cy="14255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পরমাণুর ভিতর কণা গুলোর সমাবেশ।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81289D-A2CA-524E-8F58-9088C9A3AA87}"/>
              </a:ext>
            </a:extLst>
          </p:cNvPr>
          <p:cNvSpPr/>
          <p:nvPr/>
        </p:nvSpPr>
        <p:spPr>
          <a:xfrm>
            <a:off x="1113070" y="5491385"/>
            <a:ext cx="9325157" cy="10975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লক্ষ কর এবং বল।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664E10-CDC5-3A41-81B6-A6FDF241A6F5}"/>
              </a:ext>
            </a:extLst>
          </p:cNvPr>
          <p:cNvSpPr/>
          <p:nvPr/>
        </p:nvSpPr>
        <p:spPr>
          <a:xfrm>
            <a:off x="576772" y="5164074"/>
            <a:ext cx="11155676" cy="16411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পরমাণুর কেন্দ্রে থাকে নিউক্লিয়াস,যা প্রোটন ও নিউট্রনের সমন্বয়ে গঠিত।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059B35-7021-4443-BFE1-D29C2C2D41D5}"/>
              </a:ext>
            </a:extLst>
          </p:cNvPr>
          <p:cNvSpPr/>
          <p:nvPr/>
        </p:nvSpPr>
        <p:spPr>
          <a:xfrm>
            <a:off x="576772" y="5158335"/>
            <a:ext cx="10677374" cy="18320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আর, ইলেকট্রন নিউক্লিয়াসের চারপাশে প্রদক্ষিণ করতে থাকে।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F63965-832E-B841-BC9A-773F5AAED432}"/>
              </a:ext>
            </a:extLst>
          </p:cNvPr>
          <p:cNvSpPr/>
          <p:nvPr/>
        </p:nvSpPr>
        <p:spPr>
          <a:xfrm>
            <a:off x="414990" y="5086748"/>
            <a:ext cx="11479240" cy="18320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ও প্রোটন সংখ্যা সমান থাকার কারণে,পরমাণু চার্জ বা আধান নিরপেক্ষ হয়। 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5610BE6-9610-6846-A356-23F0670D20F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90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2" grpId="0" animBg="1"/>
      <p:bldP spid="8" grpId="0" animBg="1"/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6B5EA-31C4-8742-93F8-D7BBD8864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t="8742" r="34034" b="7105"/>
          <a:stretch/>
        </p:blipFill>
        <p:spPr>
          <a:xfrm>
            <a:off x="2869810" y="450166"/>
            <a:ext cx="1061776" cy="4459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0A431C-41E7-1F44-B577-BACD72ECDC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4" t="57013" r="23123" b="7809"/>
          <a:stretch/>
        </p:blipFill>
        <p:spPr>
          <a:xfrm>
            <a:off x="6485206" y="635000"/>
            <a:ext cx="3348111" cy="4274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61A84F-2315-F04B-B737-103C9B144F88}"/>
              </a:ext>
            </a:extLst>
          </p:cNvPr>
          <p:cNvSpPr/>
          <p:nvPr/>
        </p:nvSpPr>
        <p:spPr>
          <a:xfrm>
            <a:off x="2190874" y="5042020"/>
            <a:ext cx="2816555" cy="13658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বোতল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216ECD-02A5-CF4B-AFB0-6ECA49441F64}"/>
              </a:ext>
            </a:extLst>
          </p:cNvPr>
          <p:cNvSpPr/>
          <p:nvPr/>
        </p:nvSpPr>
        <p:spPr>
          <a:xfrm>
            <a:off x="6935366" y="5042019"/>
            <a:ext cx="3065760" cy="13658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সিল্কের কাপড়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7E01C05-71AF-714C-81E8-4448F1531B2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4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214F1-6CEA-8041-B25F-68643A969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t="8742" r="34034" b="7105"/>
          <a:stretch/>
        </p:blipFill>
        <p:spPr>
          <a:xfrm>
            <a:off x="5239658" y="521400"/>
            <a:ext cx="1478270" cy="4459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56DECE-7193-504C-8E77-10810683B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4" t="57013" r="23123" b="7809"/>
          <a:stretch/>
        </p:blipFill>
        <p:spPr>
          <a:xfrm>
            <a:off x="4542976" y="2014492"/>
            <a:ext cx="2822326" cy="22239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78D4AC-6331-2E49-9109-8B260C803FBA}"/>
              </a:ext>
            </a:extLst>
          </p:cNvPr>
          <p:cNvSpPr/>
          <p:nvPr/>
        </p:nvSpPr>
        <p:spPr>
          <a:xfrm>
            <a:off x="1046815" y="4980859"/>
            <a:ext cx="10551885" cy="16457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বোতল কে সিল্কের কাপড় দ্বারা কিছুক্ষণ ঘর্ষণ করি।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54DAF-9F91-364D-AB7F-CCAB2D4C4F10}"/>
              </a:ext>
            </a:extLst>
          </p:cNvPr>
          <p:cNvSpPr/>
          <p:nvPr/>
        </p:nvSpPr>
        <p:spPr>
          <a:xfrm>
            <a:off x="763014" y="5142040"/>
            <a:ext cx="10652357" cy="17179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উভয়ে ঘর্ষণের ফলে কী হল।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E44EF2-9EC7-FD4E-AD1E-72A96A3DFD85}"/>
              </a:ext>
            </a:extLst>
          </p:cNvPr>
          <p:cNvGrpSpPr/>
          <p:nvPr/>
        </p:nvGrpSpPr>
        <p:grpSpPr>
          <a:xfrm>
            <a:off x="2107836" y="150906"/>
            <a:ext cx="7286900" cy="5024216"/>
            <a:chOff x="2518120" y="230357"/>
            <a:chExt cx="7427742" cy="478301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8BC258-59E6-D64F-A1DB-44FDCAC0AEE8}"/>
                </a:ext>
              </a:extLst>
            </p:cNvPr>
            <p:cNvSpPr/>
            <p:nvPr/>
          </p:nvSpPr>
          <p:spPr>
            <a:xfrm>
              <a:off x="2518120" y="230357"/>
              <a:ext cx="7427742" cy="4783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C3C10AB-C1C9-614A-8F3B-74F57D281ECE}"/>
                </a:ext>
              </a:extLst>
            </p:cNvPr>
            <p:cNvGrpSpPr/>
            <p:nvPr/>
          </p:nvGrpSpPr>
          <p:grpSpPr>
            <a:xfrm>
              <a:off x="3207433" y="464234"/>
              <a:ext cx="6499273" cy="4248443"/>
              <a:chOff x="3207433" y="464234"/>
              <a:chExt cx="6499273" cy="424844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D1FCB62-8853-B940-9733-3043DC27E4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0" t="8742" r="34034" b="7105"/>
              <a:stretch/>
            </p:blipFill>
            <p:spPr>
              <a:xfrm>
                <a:off x="3207433" y="464234"/>
                <a:ext cx="1336431" cy="424844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8B22A19-0AD4-1041-8EB8-4891A85463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74" t="57013" r="23123" b="7809"/>
              <a:stretch/>
            </p:blipFill>
            <p:spPr>
              <a:xfrm>
                <a:off x="6568519" y="1424352"/>
                <a:ext cx="3138187" cy="3263706"/>
              </a:xfrm>
              <a:prstGeom prst="rect">
                <a:avLst/>
              </a:prstGeom>
            </p:spPr>
          </p:pic>
          <p:sp>
            <p:nvSpPr>
              <p:cNvPr id="19" name="Plus Sign 18">
                <a:extLst>
                  <a:ext uri="{FF2B5EF4-FFF2-40B4-BE49-F238E27FC236}">
                    <a16:creationId xmlns:a16="http://schemas.microsoft.com/office/drawing/2014/main" id="{301A7090-892B-5D43-8D17-47F965F97B60}"/>
                  </a:ext>
                </a:extLst>
              </p:cNvPr>
              <p:cNvSpPr/>
              <p:nvPr/>
            </p:nvSpPr>
            <p:spPr>
              <a:xfrm>
                <a:off x="3725306" y="2769062"/>
                <a:ext cx="818558" cy="779514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Minus Sign 19">
                <a:extLst>
                  <a:ext uri="{FF2B5EF4-FFF2-40B4-BE49-F238E27FC236}">
                    <a16:creationId xmlns:a16="http://schemas.microsoft.com/office/drawing/2014/main" id="{D7361981-59FD-924D-85F2-47EE212E7C1C}"/>
                  </a:ext>
                </a:extLst>
              </p:cNvPr>
              <p:cNvSpPr/>
              <p:nvPr/>
            </p:nvSpPr>
            <p:spPr>
              <a:xfrm>
                <a:off x="8825131" y="3056205"/>
                <a:ext cx="881575" cy="436099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DD7D42-CF71-FF44-B87B-5B2123699E33}"/>
              </a:ext>
            </a:extLst>
          </p:cNvPr>
          <p:cNvGrpSpPr/>
          <p:nvPr/>
        </p:nvGrpSpPr>
        <p:grpSpPr>
          <a:xfrm>
            <a:off x="163933" y="3537554"/>
            <a:ext cx="10672824" cy="3121936"/>
            <a:chOff x="856343" y="3550478"/>
            <a:chExt cx="9847384" cy="2813782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CB6CC6E-9FB8-CC45-AABE-9FA8F9376DE6}"/>
                </a:ext>
              </a:extLst>
            </p:cNvPr>
            <p:cNvSpPr/>
            <p:nvPr/>
          </p:nvSpPr>
          <p:spPr>
            <a:xfrm>
              <a:off x="856343" y="5478800"/>
              <a:ext cx="9847384" cy="88546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কাচের বোতল ইলেকট্রন হারিয়ে ধনাত্বক আধানযুক্ত হল। 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9FC40F4-7AE4-7741-A378-5F23912C6E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96368" y="3550478"/>
              <a:ext cx="1213111" cy="20625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79DF02-985A-5B4F-A028-42E736F69F7E}"/>
              </a:ext>
            </a:extLst>
          </p:cNvPr>
          <p:cNvGrpSpPr/>
          <p:nvPr/>
        </p:nvGrpSpPr>
        <p:grpSpPr>
          <a:xfrm>
            <a:off x="996017" y="3429000"/>
            <a:ext cx="10754750" cy="3240380"/>
            <a:chOff x="653478" y="3550478"/>
            <a:chExt cx="10754750" cy="2838546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58F6305-DC2A-2B43-825D-D5DCF7C1DFEB}"/>
                </a:ext>
              </a:extLst>
            </p:cNvPr>
            <p:cNvSpPr/>
            <p:nvPr/>
          </p:nvSpPr>
          <p:spPr>
            <a:xfrm>
              <a:off x="653478" y="5421485"/>
              <a:ext cx="10754750" cy="96753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সিল্কের কাপড়টি ইলেকট্রন গ্রহন করে ঋণাত্বক আধানযুক্ত হল।  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1DCEE60-9EB1-1347-B2F5-1B68C410A1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057" y="3550478"/>
              <a:ext cx="2260601" cy="20435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0AD079A-F639-BB4B-A28D-332F81A9F32B}"/>
              </a:ext>
            </a:extLst>
          </p:cNvPr>
          <p:cNvSpPr/>
          <p:nvPr/>
        </p:nvSpPr>
        <p:spPr>
          <a:xfrm>
            <a:off x="283858" y="5175122"/>
            <a:ext cx="11145128" cy="13492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এই আধান কীভাবে এল?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62279B-3350-CF48-B1A9-D0F96EB3B034}"/>
              </a:ext>
            </a:extLst>
          </p:cNvPr>
          <p:cNvSpPr/>
          <p:nvPr/>
        </p:nvSpPr>
        <p:spPr>
          <a:xfrm>
            <a:off x="825891" y="4659499"/>
            <a:ext cx="10860259" cy="19354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ঘর্ষণের ফলে নতুন কোনো আধানের সৃষ্টি হয় না বরং পদার্থের মধ্যে বিদ্যমান আধান এক পদার্থ থেকে অন্য পদার্থে চলে যায়।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06FB48E-63DC-DE41-BE30-CFD797914A05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6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7.40741E-7 L -0.00365 0.10162 L -0.00339 -7.40741E-7 L -0.00313 0.10162 L -0.00287 -7.40741E-7 L -0.00261 0.10162 L -0.00248 -7.40741E-7 L -0.00222 0.10162 L -0.00196 -7.40741E-7 L -0.0017 0.10162 L -0.00143 -7.40741E-7 L -0.0013 0.10162 L -0.00104 -7.40741E-7 L -0.00078 0.10162 L -0.00052 -7.40741E-7 L -0.00026 0.10162 L 2.5E-6 -7.40741E-7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5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1" grpId="0" animBg="1"/>
      <p:bldP spid="3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701</Words>
  <Application>Microsoft Office PowerPoint</Application>
  <PresentationFormat>Widescreen</PresentationFormat>
  <Paragraphs>88</Paragraphs>
  <Slides>19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Unknown User</cp:lastModifiedBy>
  <cp:revision>98</cp:revision>
  <dcterms:created xsi:type="dcterms:W3CDTF">2016-10-28T04:18:30Z</dcterms:created>
  <dcterms:modified xsi:type="dcterms:W3CDTF">2019-11-26T07:22:31Z</dcterms:modified>
</cp:coreProperties>
</file>